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64.jpg" ContentType="image/jpg"/>
  <Override PartName="/ppt/media/image66.jpg" ContentType="image/jpg"/>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4" r:id="rId1"/>
  </p:sldMasterIdLst>
  <p:notesMasterIdLst>
    <p:notesMasterId r:id="rId32"/>
  </p:notesMasterIdLst>
  <p:sldIdLst>
    <p:sldId id="256" r:id="rId2"/>
    <p:sldId id="301" r:id="rId3"/>
    <p:sldId id="290" r:id="rId4"/>
    <p:sldId id="286" r:id="rId5"/>
    <p:sldId id="260" r:id="rId6"/>
    <p:sldId id="310" r:id="rId7"/>
    <p:sldId id="311" r:id="rId8"/>
    <p:sldId id="312" r:id="rId9"/>
    <p:sldId id="315" r:id="rId10"/>
    <p:sldId id="313" r:id="rId11"/>
    <p:sldId id="314" r:id="rId12"/>
    <p:sldId id="316" r:id="rId13"/>
    <p:sldId id="317" r:id="rId14"/>
    <p:sldId id="318" r:id="rId15"/>
    <p:sldId id="319" r:id="rId16"/>
    <p:sldId id="271" r:id="rId17"/>
    <p:sldId id="261" r:id="rId18"/>
    <p:sldId id="269" r:id="rId19"/>
    <p:sldId id="296" r:id="rId20"/>
    <p:sldId id="321" r:id="rId21"/>
    <p:sldId id="278" r:id="rId22"/>
    <p:sldId id="276" r:id="rId23"/>
    <p:sldId id="288" r:id="rId24"/>
    <p:sldId id="292" r:id="rId25"/>
    <p:sldId id="298" r:id="rId26"/>
    <p:sldId id="300" r:id="rId27"/>
    <p:sldId id="291" r:id="rId28"/>
    <p:sldId id="294" r:id="rId29"/>
    <p:sldId id="295" r:id="rId30"/>
    <p:sldId id="297" r:id="rId31"/>
  </p:sldIdLst>
  <p:sldSz cx="9144000" cy="6858000" type="screen4x3"/>
  <p:notesSz cx="6858000" cy="9144000"/>
  <p:embeddedFontLst>
    <p:embeddedFont>
      <p:font typeface="Bauhaus 93" pitchFamily="82" charset="0"/>
      <p:regular r:id="rId33"/>
    </p:embeddedFont>
    <p:embeddedFont>
      <p:font typeface="微软雅黑" pitchFamily="34" charset="-122"/>
      <p:regular r:id="rId34"/>
      <p:bold r:id="rId35"/>
    </p:embeddedFont>
    <p:embeddedFont>
      <p:font typeface="標楷體" pitchFamily="65" charset="-120"/>
      <p:regular r:id="rId36"/>
    </p:embeddedFont>
    <p:embeddedFont>
      <p:font typeface="微軟正黑體" pitchFamily="34" charset="-120"/>
      <p:regular r:id="rId37"/>
      <p:bold r:id="rId38"/>
    </p:embeddedFont>
    <p:embeddedFont>
      <p:font typeface="Calibri" pitchFamily="34" charset="0"/>
      <p:regular r:id="rId39"/>
      <p:bold r:id="rId40"/>
      <p:italic r:id="rId41"/>
      <p:boldItalic r:id="rId4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g" initials="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CC"/>
    <a:srgbClr val="00CC66"/>
    <a:srgbClr val="C49500"/>
    <a:srgbClr val="FF9900"/>
    <a:srgbClr val="6699FF"/>
    <a:srgbClr val="F84A6B"/>
    <a:srgbClr val="0A10F6"/>
    <a:srgbClr val="0055FE"/>
    <a:srgbClr val="FBA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93117" autoAdjust="0"/>
  </p:normalViewPr>
  <p:slideViewPr>
    <p:cSldViewPr>
      <p:cViewPr varScale="1">
        <p:scale>
          <a:sx n="99" d="100"/>
          <a:sy n="99" d="100"/>
        </p:scale>
        <p:origin x="-19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ACB5F-8079-43D2-AD3F-65E916F37FB6}" type="datetimeFigureOut">
              <a:rPr lang="zh-TW" altLang="en-US" smtClean="0"/>
              <a:t>2024/3/7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67387-A42A-419C-B5EF-84E0D7198DA6}" type="slidenum">
              <a:rPr lang="zh-TW" altLang="en-US" smtClean="0"/>
              <a:t>‹#›</a:t>
            </a:fld>
            <a:endParaRPr lang="zh-TW" altLang="en-US"/>
          </a:p>
        </p:txBody>
      </p:sp>
    </p:spTree>
    <p:extLst>
      <p:ext uri="{BB962C8B-B14F-4D97-AF65-F5344CB8AC3E}">
        <p14:creationId xmlns:p14="http://schemas.microsoft.com/office/powerpoint/2010/main" val="3401822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屋齡</a:t>
            </a:r>
            <a:r>
              <a:rPr lang="en-US" altLang="zh-TW" dirty="0"/>
              <a:t>30</a:t>
            </a:r>
            <a:r>
              <a:rPr lang="zh-TW" altLang="en-US" dirty="0"/>
              <a:t>年以上戶數 </a:t>
            </a:r>
            <a:r>
              <a:rPr lang="en-US" altLang="zh-TW" sz="1200" b="0" i="0" u="none" strike="noStrike" kern="1200" dirty="0">
                <a:solidFill>
                  <a:schemeClr val="tx1"/>
                </a:solidFill>
                <a:effectLst/>
                <a:latin typeface="+mn-lt"/>
                <a:ea typeface="+mn-ea"/>
                <a:cs typeface="+mn-cs"/>
              </a:rPr>
              <a:t>325,547</a:t>
            </a:r>
            <a:r>
              <a:rPr lang="zh-TW" altLang="en-US" sz="1200" b="0" i="0" u="none" strike="noStrike" kern="1200" dirty="0">
                <a:solidFill>
                  <a:schemeClr val="tx1"/>
                </a:solidFill>
                <a:effectLst/>
                <a:latin typeface="+mn-lt"/>
                <a:ea typeface="+mn-ea"/>
                <a:cs typeface="+mn-cs"/>
              </a:rPr>
              <a:t>戶</a:t>
            </a:r>
            <a:endParaRPr lang="en-US" altLang="zh-TW" sz="1200" b="0" i="0" u="none" strike="noStrike"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rPr>
              <a:t>全市戶數 </a:t>
            </a:r>
            <a:r>
              <a:rPr lang="en-US" altLang="zh-TW" sz="1200" b="0" i="0" u="none" strike="noStrike" kern="1200" dirty="0">
                <a:solidFill>
                  <a:schemeClr val="tx1"/>
                </a:solidFill>
                <a:effectLst/>
                <a:latin typeface="+mn-lt"/>
                <a:ea typeface="+mn-ea"/>
                <a:cs typeface="+mn-cs"/>
              </a:rPr>
              <a:t>685,050</a:t>
            </a:r>
            <a:r>
              <a:rPr lang="zh-TW" altLang="en-US" dirty="0"/>
              <a:t> 戶</a:t>
            </a:r>
            <a:endParaRPr lang="en-US" altLang="zh-TW" dirty="0"/>
          </a:p>
          <a:p>
            <a:r>
              <a:rPr lang="zh-TW" altLang="en-US" dirty="0"/>
              <a:t>屋齡</a:t>
            </a:r>
            <a:r>
              <a:rPr lang="en-US" altLang="zh-TW" dirty="0"/>
              <a:t>30</a:t>
            </a:r>
            <a:r>
              <a:rPr lang="zh-TW" altLang="en-US" dirty="0"/>
              <a:t>年以上戶數 </a:t>
            </a:r>
            <a:r>
              <a:rPr lang="en-US" altLang="zh-TW" dirty="0"/>
              <a:t>/</a:t>
            </a:r>
            <a:r>
              <a:rPr lang="zh-TW" altLang="en-US" sz="1200" b="0" i="0" u="none" strike="noStrike" kern="1200" dirty="0">
                <a:solidFill>
                  <a:schemeClr val="tx1"/>
                </a:solidFill>
                <a:effectLst/>
                <a:latin typeface="+mn-lt"/>
                <a:ea typeface="+mn-ea"/>
                <a:cs typeface="+mn-cs"/>
              </a:rPr>
              <a:t>全市戶數  </a:t>
            </a:r>
            <a:r>
              <a:rPr lang="en-US" altLang="zh-TW" sz="1200" b="0" i="0" u="none" strike="noStrike" kern="1200" dirty="0">
                <a:solidFill>
                  <a:schemeClr val="tx1"/>
                </a:solidFill>
                <a:effectLst/>
                <a:latin typeface="+mn-lt"/>
                <a:ea typeface="+mn-ea"/>
                <a:cs typeface="+mn-cs"/>
              </a:rPr>
              <a:t>= </a:t>
            </a:r>
            <a:r>
              <a:rPr lang="en-US" altLang="zh-TW" dirty="0"/>
              <a:t>48%</a:t>
            </a:r>
          </a:p>
          <a:p>
            <a:r>
              <a:rPr lang="en-US" altLang="zh-TW" dirty="0"/>
              <a:t>107</a:t>
            </a:r>
            <a:r>
              <a:rPr lang="zh-TW" altLang="en-US" dirty="0"/>
              <a:t>年第三季 房屋稅籍資料</a:t>
            </a:r>
            <a:endParaRPr lang="en-US" altLang="zh-TW" dirty="0"/>
          </a:p>
        </p:txBody>
      </p:sp>
      <p:sp>
        <p:nvSpPr>
          <p:cNvPr id="4" name="投影片編號版面配置區 3"/>
          <p:cNvSpPr>
            <a:spLocks noGrp="1"/>
          </p:cNvSpPr>
          <p:nvPr>
            <p:ph type="sldNum" sz="quarter" idx="10"/>
          </p:nvPr>
        </p:nvSpPr>
        <p:spPr/>
        <p:txBody>
          <a:bodyPr/>
          <a:lstStyle/>
          <a:p>
            <a:fld id="{7D967387-A42A-419C-B5EF-84E0D7198DA6}" type="slidenum">
              <a:rPr lang="zh-TW" altLang="en-US" smtClean="0"/>
              <a:t>2</a:t>
            </a:fld>
            <a:endParaRPr lang="zh-TW" altLang="en-US"/>
          </a:p>
        </p:txBody>
      </p:sp>
    </p:spTree>
    <p:extLst>
      <p:ext uri="{BB962C8B-B14F-4D97-AF65-F5344CB8AC3E}">
        <p14:creationId xmlns:p14="http://schemas.microsoft.com/office/powerpoint/2010/main" val="135853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967387-A42A-419C-B5EF-84E0D7198DA6}" type="slidenum">
              <a:rPr lang="zh-TW" altLang="en-US" smtClean="0"/>
              <a:t>19</a:t>
            </a:fld>
            <a:endParaRPr lang="zh-TW" altLang="en-US"/>
          </a:p>
        </p:txBody>
      </p:sp>
    </p:spTree>
    <p:extLst>
      <p:ext uri="{BB962C8B-B14F-4D97-AF65-F5344CB8AC3E}">
        <p14:creationId xmlns:p14="http://schemas.microsoft.com/office/powerpoint/2010/main" val="404865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967387-A42A-419C-B5EF-84E0D7198DA6}" type="slidenum">
              <a:rPr lang="zh-TW" altLang="en-US" smtClean="0"/>
              <a:t>20</a:t>
            </a:fld>
            <a:endParaRPr lang="zh-TW" altLang="en-US"/>
          </a:p>
        </p:txBody>
      </p:sp>
    </p:spTree>
    <p:extLst>
      <p:ext uri="{BB962C8B-B14F-4D97-AF65-F5344CB8AC3E}">
        <p14:creationId xmlns:p14="http://schemas.microsoft.com/office/powerpoint/2010/main" val="335866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967387-A42A-419C-B5EF-84E0D7198DA6}" type="slidenum">
              <a:rPr lang="zh-TW" altLang="en-US" smtClean="0"/>
              <a:t>21</a:t>
            </a:fld>
            <a:endParaRPr lang="zh-TW" altLang="en-US"/>
          </a:p>
        </p:txBody>
      </p:sp>
    </p:spTree>
    <p:extLst>
      <p:ext uri="{BB962C8B-B14F-4D97-AF65-F5344CB8AC3E}">
        <p14:creationId xmlns:p14="http://schemas.microsoft.com/office/powerpoint/2010/main" val="4048658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967387-A42A-419C-B5EF-84E0D7198DA6}" type="slidenum">
              <a:rPr lang="zh-TW" altLang="en-US" smtClean="0"/>
              <a:t>24</a:t>
            </a:fld>
            <a:endParaRPr lang="zh-TW" altLang="en-US"/>
          </a:p>
        </p:txBody>
      </p:sp>
    </p:spTree>
    <p:extLst>
      <p:ext uri="{BB962C8B-B14F-4D97-AF65-F5344CB8AC3E}">
        <p14:creationId xmlns:p14="http://schemas.microsoft.com/office/powerpoint/2010/main" val="26668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967387-A42A-419C-B5EF-84E0D7198DA6}" type="slidenum">
              <a:rPr lang="zh-TW" altLang="en-US" smtClean="0"/>
              <a:t>25</a:t>
            </a:fld>
            <a:endParaRPr lang="zh-TW" altLang="en-US"/>
          </a:p>
        </p:txBody>
      </p:sp>
    </p:spTree>
    <p:extLst>
      <p:ext uri="{BB962C8B-B14F-4D97-AF65-F5344CB8AC3E}">
        <p14:creationId xmlns:p14="http://schemas.microsoft.com/office/powerpoint/2010/main" val="26668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967387-A42A-419C-B5EF-84E0D7198DA6}" type="slidenum">
              <a:rPr lang="zh-TW" altLang="en-US" smtClean="0"/>
              <a:t>26</a:t>
            </a:fld>
            <a:endParaRPr lang="zh-TW" altLang="en-US"/>
          </a:p>
        </p:txBody>
      </p:sp>
    </p:spTree>
    <p:extLst>
      <p:ext uri="{BB962C8B-B14F-4D97-AF65-F5344CB8AC3E}">
        <p14:creationId xmlns:p14="http://schemas.microsoft.com/office/powerpoint/2010/main" val="404865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967387-A42A-419C-B5EF-84E0D7198DA6}" type="slidenum">
              <a:rPr lang="zh-TW" altLang="en-US" smtClean="0"/>
              <a:t>27</a:t>
            </a:fld>
            <a:endParaRPr lang="zh-TW" altLang="en-US"/>
          </a:p>
        </p:txBody>
      </p:sp>
    </p:spTree>
    <p:extLst>
      <p:ext uri="{BB962C8B-B14F-4D97-AF65-F5344CB8AC3E}">
        <p14:creationId xmlns:p14="http://schemas.microsoft.com/office/powerpoint/2010/main" val="26668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2248BD7-8CB1-47CF-92CA-2A0AB7B70332}" type="datetime1">
              <a:rPr lang="zh-TW" altLang="en-US" smtClean="0"/>
              <a:t>2024/3/7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969696" y="18288"/>
            <a:ext cx="1066800" cy="329184"/>
          </a:xfrm>
        </p:spPr>
        <p:txBody>
          <a:bodyPr/>
          <a:lstStyle>
            <a:lvl1pPr algn="r">
              <a:defRPr sz="1600"/>
            </a:lvl1pPr>
          </a:lstStyle>
          <a:p>
            <a:fld id="{69F36ECB-A0D5-4792-908D-9A4B7ACD4E94}" type="slidenum">
              <a:rPr lang="zh-TW" altLang="en-US" smtClean="0"/>
              <a:pPr/>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16F8C95D-8530-4240-A6FC-4D98C5F45C0A}" type="datetime1">
              <a:rPr lang="zh-TW" altLang="en-US" smtClean="0"/>
              <a:t>2024/3/7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F36ECB-A0D5-4792-908D-9A4B7ACD4E94}"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1F1B454-B663-43C7-9128-F58256A3863B}" type="datetime1">
              <a:rPr lang="zh-TW" altLang="en-US" smtClean="0"/>
              <a:t>2024/3/7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F36ECB-A0D5-4792-908D-9A4B7ACD4E94}"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3C1286A9-0F1B-4306-AF7F-CFD6CB308F4A}" type="datetime1">
              <a:rPr lang="zh-TW" altLang="en-US" smtClean="0"/>
              <a:t>2024/3/7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F36ECB-A0D5-4792-908D-9A4B7ACD4E94}"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6A3853-92B5-42E8-B3C5-5B94E49F7215}" type="datetime1">
              <a:rPr lang="zh-TW" altLang="en-US" smtClean="0"/>
              <a:t>2024/3/7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F36ECB-A0D5-4792-908D-9A4B7ACD4E94}" type="slidenum">
              <a:rPr lang="zh-TW" altLang="en-US" smtClean="0"/>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D7D0934-2B7B-42E3-AC30-0113F5C80A3E}" type="datetime1">
              <a:rPr lang="zh-TW" altLang="en-US" smtClean="0"/>
              <a:t>2024/3/7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9F36ECB-A0D5-4792-908D-9A4B7ACD4E94}"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87FCE16-0FB8-49A4-8521-50409F44E28B}" type="datetime1">
              <a:rPr lang="zh-TW" altLang="en-US" smtClean="0"/>
              <a:t>2024/3/7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9F36ECB-A0D5-4792-908D-9A4B7ACD4E94}" type="slidenum">
              <a:rPr lang="zh-TW" altLang="en-US" smtClean="0"/>
              <a:t>‹#›</a:t>
            </a:fld>
            <a:endParaRPr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B38080E0-3FD6-46E9-8FC7-01F2A231325C}" type="datetime1">
              <a:rPr lang="zh-TW" altLang="en-US" smtClean="0"/>
              <a:t>2024/3/7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9F36ECB-A0D5-4792-908D-9A4B7ACD4E94}"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A1CD7-1A6F-4F7A-BE05-E6C2906603E7}" type="datetime1">
              <a:rPr lang="zh-TW" altLang="en-US" smtClean="0"/>
              <a:t>2024/3/7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9F36ECB-A0D5-4792-908D-9A4B7ACD4E94}"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DFE1A8C-B37D-4297-A5E6-7C58F299109F}" type="datetime1">
              <a:rPr lang="zh-TW" altLang="en-US" smtClean="0"/>
              <a:t>2024/3/7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9F36ECB-A0D5-4792-908D-9A4B7ACD4E94}" type="slidenum">
              <a:rPr lang="zh-TW" altLang="en-US" smtClean="0"/>
              <a:t>‹#›</a:t>
            </a:fld>
            <a:endParaRPr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F67E4BA-2365-469C-81DC-3315855F2760}" type="datetime1">
              <a:rPr lang="zh-TW" altLang="en-US" smtClean="0"/>
              <a:t>2024/3/7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9F36ECB-A0D5-4792-908D-9A4B7ACD4E94}"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7A0A1A9-13A8-4A28-A243-40F3AACB66CF}" type="datetime1">
              <a:rPr lang="zh-TW" altLang="en-US" smtClean="0"/>
              <a:t>2024/3/7</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969696" y="18288"/>
            <a:ext cx="1066800" cy="329184"/>
          </a:xfrm>
          <a:prstGeom prst="rect">
            <a:avLst/>
          </a:prstGeom>
        </p:spPr>
        <p:txBody>
          <a:bodyPr vert="horz" lIns="91440" tIns="45720" rIns="91440" bIns="45720" rtlCol="0" anchor="ctr"/>
          <a:lstStyle>
            <a:lvl1pPr algn="r">
              <a:defRPr sz="1600" b="1">
                <a:solidFill>
                  <a:srgbClr val="FFFFFF"/>
                </a:solidFill>
              </a:defRPr>
            </a:lvl1pPr>
          </a:lstStyle>
          <a:p>
            <a:fld id="{69F36ECB-A0D5-4792-908D-9A4B7ACD4E94}"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6.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1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0.wdp"/><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hyperlink" Target="http://www.thecryptocrew.com/2013/03/a-list-of-questionable-publisher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2.wdp"/></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6.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png"/><Relationship Id="rId7" Type="http://schemas.openxmlformats.org/officeDocument/2006/relationships/image" Target="../media/image55.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4.jpeg"/><Relationship Id="rId5" Type="http://schemas.openxmlformats.org/officeDocument/2006/relationships/image" Target="../media/image53.png"/><Relationship Id="rId10" Type="http://schemas.openxmlformats.org/officeDocument/2006/relationships/image" Target="../media/image58.png"/><Relationship Id="rId4" Type="http://schemas.microsoft.com/office/2007/relationships/hdphoto" Target="../media/hdphoto15.wdp"/><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1.png"/><Relationship Id="rId5" Type="http://schemas.microsoft.com/office/2007/relationships/hdphoto" Target="../media/hdphoto16.wdp"/><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jpeg"/><Relationship Id="rId4" Type="http://schemas.openxmlformats.org/officeDocument/2006/relationships/image" Target="../media/image64.jp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8.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72.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71.png"/><Relationship Id="rId5" Type="http://schemas.microsoft.com/office/2007/relationships/hdphoto" Target="../media/hdphoto17.wdp"/><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microsoft.com/office/2007/relationships/hdphoto" Target="../media/hdphoto17.wdp"/><Relationship Id="rId7" Type="http://schemas.microsoft.com/office/2007/relationships/hdphoto" Target="../media/hdphoto18.wdp"/><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4.jpeg"/><Relationship Id="rId3" Type="http://schemas.openxmlformats.org/officeDocument/2006/relationships/image" Target="../media/image6.jpeg"/><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g"/><Relationship Id="rId4" Type="http://schemas.microsoft.com/office/2007/relationships/hdphoto" Target="../media/hdphoto2.wdp"/><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wmf"/><Relationship Id="rId9" Type="http://schemas.openxmlformats.org/officeDocument/2006/relationships/image" Target="../media/image18.pn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180528" y="2852936"/>
            <a:ext cx="8964488"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a:latin typeface="微軟正黑體" pitchFamily="34" charset="-120"/>
                <a:ea typeface="微軟正黑體" pitchFamily="34" charset="-120"/>
              </a:rPr>
              <a:t>  </a:t>
            </a:r>
            <a:endParaRPr lang="zh-TW" altLang="en-US" sz="3800" cap="all" spc="-100" dirty="0">
              <a:latin typeface="微軟正黑體" pitchFamily="34" charset="-120"/>
              <a:ea typeface="微軟正黑體" pitchFamily="34" charset="-120"/>
            </a:endParaRPr>
          </a:p>
        </p:txBody>
      </p:sp>
      <p:sp>
        <p:nvSpPr>
          <p:cNvPr id="9" name="文字方塊 8"/>
          <p:cNvSpPr txBox="1"/>
          <p:nvPr/>
        </p:nvSpPr>
        <p:spPr>
          <a:xfrm>
            <a:off x="611560" y="1124744"/>
            <a:ext cx="7959086" cy="2215991"/>
          </a:xfrm>
          <a:prstGeom prst="rect">
            <a:avLst/>
          </a:prstGeom>
          <a:solidFill>
            <a:schemeClr val="bg1"/>
          </a:solidFill>
          <a:ln w="28575">
            <a:noFill/>
          </a:ln>
          <a:effectLst>
            <a:outerShdw blurRad="203200" dist="165100" dir="2880000" algn="ctr" rotWithShape="0">
              <a:srgbClr val="000000">
                <a:alpha val="31000"/>
              </a:srgbClr>
            </a:outerShdw>
          </a:effectLst>
        </p:spPr>
        <p:txBody>
          <a:bodyPr wrap="square" rtlCol="0">
            <a:spAutoFit/>
          </a:bodyPr>
          <a:lstStyle/>
          <a:p>
            <a:pPr algn="ctr"/>
            <a:endParaRPr lang="en-US" altLang="zh-TW" sz="2800" b="1" dirty="0">
              <a:latin typeface="微軟正黑體" panose="020B0604030504040204" pitchFamily="34" charset="-120"/>
              <a:ea typeface="微軟正黑體" panose="020B0604030504040204" pitchFamily="34" charset="-120"/>
            </a:endParaRPr>
          </a:p>
          <a:p>
            <a:pPr algn="ctr">
              <a:spcBef>
                <a:spcPct val="0"/>
              </a:spcBef>
            </a:pPr>
            <a:r>
              <a:rPr lang="zh-TW" altLang="en-US" sz="6000" b="1" dirty="0">
                <a:ln w="19050">
                  <a:solidFill>
                    <a:schemeClr val="tx2">
                      <a:tint val="1000"/>
                    </a:schemeClr>
                  </a:solidFill>
                  <a:prstDash val="solid"/>
                </a:ln>
                <a:solidFill>
                  <a:schemeClr val="tx2"/>
                </a:solidFill>
                <a:effectLst>
                  <a:outerShdw blurRad="50000" dist="50800" dir="7500000" algn="tl">
                    <a:srgbClr val="000000">
                      <a:shade val="5000"/>
                      <a:alpha val="35000"/>
                    </a:srgbClr>
                  </a:outerShdw>
                </a:effectLst>
                <a:latin typeface="微軟正黑體" pitchFamily="34" charset="-120"/>
                <a:ea typeface="微軟正黑體" pitchFamily="34" charset="-120"/>
                <a:cs typeface="+mj-cs"/>
              </a:rPr>
              <a:t>危老重建政策大利多</a:t>
            </a:r>
            <a:endParaRPr lang="en-US" altLang="zh-TW" sz="6000" b="1" dirty="0">
              <a:ln w="19050">
                <a:solidFill>
                  <a:schemeClr val="tx2">
                    <a:tint val="1000"/>
                  </a:schemeClr>
                </a:solidFill>
                <a:prstDash val="solid"/>
              </a:ln>
              <a:solidFill>
                <a:schemeClr val="tx2"/>
              </a:solidFill>
              <a:effectLst>
                <a:outerShdw blurRad="50000" dist="50800" dir="7500000" algn="tl">
                  <a:srgbClr val="000000">
                    <a:shade val="5000"/>
                    <a:alpha val="35000"/>
                  </a:srgbClr>
                </a:outerShdw>
              </a:effectLst>
              <a:latin typeface="微軟正黑體" pitchFamily="34" charset="-120"/>
              <a:ea typeface="微軟正黑體" pitchFamily="34" charset="-120"/>
              <a:cs typeface="+mj-cs"/>
            </a:endParaRPr>
          </a:p>
          <a:p>
            <a:pPr algn="ctr">
              <a:spcBef>
                <a:spcPct val="0"/>
              </a:spcBef>
            </a:pPr>
            <a:endParaRPr lang="zh-TW" altLang="en-US" sz="5000" b="1" dirty="0">
              <a:ln w="19050">
                <a:solidFill>
                  <a:schemeClr val="tx2">
                    <a:tint val="1000"/>
                  </a:schemeClr>
                </a:solidFill>
                <a:prstDash val="solid"/>
              </a:ln>
              <a:solidFill>
                <a:srgbClr val="095BFF"/>
              </a:solidFill>
              <a:effectLst>
                <a:outerShdw blurRad="50000" dist="50800" dir="7500000" algn="tl">
                  <a:srgbClr val="000000">
                    <a:shade val="5000"/>
                    <a:alpha val="35000"/>
                  </a:srgbClr>
                </a:outerShdw>
              </a:effectLst>
              <a:latin typeface="微軟正黑體" pitchFamily="34" charset="-120"/>
              <a:ea typeface="微軟正黑體" pitchFamily="34" charset="-120"/>
              <a:cs typeface="+mj-cs"/>
            </a:endParaRPr>
          </a:p>
        </p:txBody>
      </p:sp>
      <p:pic>
        <p:nvPicPr>
          <p:cNvPr id="4" name="圖片 3"/>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6012160" y="2996952"/>
            <a:ext cx="2600005" cy="360040"/>
          </a:xfrm>
          <a:prstGeom prst="rect">
            <a:avLst/>
          </a:prstGeom>
        </p:spPr>
      </p:pic>
      <p:pic>
        <p:nvPicPr>
          <p:cNvPr id="17" name="圖片 16"/>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11560" y="2996952"/>
            <a:ext cx="2592288" cy="360040"/>
          </a:xfrm>
          <a:prstGeom prst="rect">
            <a:avLst/>
          </a:prstGeom>
        </p:spPr>
      </p:pic>
      <p:grpSp>
        <p:nvGrpSpPr>
          <p:cNvPr id="2" name="群組 1"/>
          <p:cNvGrpSpPr/>
          <p:nvPr/>
        </p:nvGrpSpPr>
        <p:grpSpPr>
          <a:xfrm>
            <a:off x="3258496" y="3722879"/>
            <a:ext cx="2627008" cy="840890"/>
            <a:chOff x="4424136" y="3722879"/>
            <a:chExt cx="2627008" cy="840890"/>
          </a:xfrm>
        </p:grpSpPr>
        <p:grpSp>
          <p:nvGrpSpPr>
            <p:cNvPr id="24" name="群組 23"/>
            <p:cNvGrpSpPr/>
            <p:nvPr/>
          </p:nvGrpSpPr>
          <p:grpSpPr>
            <a:xfrm>
              <a:off x="4424136" y="3734962"/>
              <a:ext cx="1732040" cy="828807"/>
              <a:chOff x="5678485" y="1354947"/>
              <a:chExt cx="1732040" cy="828807"/>
            </a:xfrm>
          </p:grpSpPr>
          <p:sp>
            <p:nvSpPr>
              <p:cNvPr id="27" name="橢圓 26"/>
              <p:cNvSpPr/>
              <p:nvPr/>
            </p:nvSpPr>
            <p:spPr>
              <a:xfrm>
                <a:off x="5678485" y="1360794"/>
                <a:ext cx="822960" cy="822960"/>
              </a:xfrm>
              <a:prstGeom prst="ellipse">
                <a:avLst/>
              </a:prstGeom>
              <a:solidFill>
                <a:schemeClr val="accent6">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5762141" y="1453181"/>
                <a:ext cx="702728" cy="646331"/>
              </a:xfrm>
              <a:prstGeom prst="rect">
                <a:avLst/>
              </a:prstGeom>
              <a:noFill/>
            </p:spPr>
            <p:txBody>
              <a:bodyPr wrap="square" rtlCol="0">
                <a:spAutoFit/>
              </a:bodyPr>
              <a:lstStyle/>
              <a:p>
                <a:r>
                  <a:rPr lang="zh-TW" altLang="en-US" sz="3600" b="1" dirty="0">
                    <a:solidFill>
                      <a:schemeClr val="bg1"/>
                    </a:solidFill>
                    <a:latin typeface="微軟正黑體" panose="020B0604030504040204" pitchFamily="34" charset="-120"/>
                    <a:ea typeface="微軟正黑體" panose="020B0604030504040204" pitchFamily="34" charset="-120"/>
                  </a:rPr>
                  <a:t>報</a:t>
                </a:r>
              </a:p>
            </p:txBody>
          </p:sp>
          <p:sp>
            <p:nvSpPr>
              <p:cNvPr id="29" name="橢圓 28"/>
              <p:cNvSpPr/>
              <p:nvPr/>
            </p:nvSpPr>
            <p:spPr>
              <a:xfrm>
                <a:off x="6587565" y="1354947"/>
                <a:ext cx="822960" cy="822960"/>
              </a:xfrm>
              <a:prstGeom prst="ellipse">
                <a:avLst/>
              </a:prstGeom>
              <a:solidFill>
                <a:schemeClr val="accent6">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6660344" y="1443261"/>
                <a:ext cx="702728" cy="646331"/>
              </a:xfrm>
              <a:prstGeom prst="rect">
                <a:avLst/>
              </a:prstGeom>
              <a:noFill/>
            </p:spPr>
            <p:txBody>
              <a:bodyPr wrap="square" rtlCol="0">
                <a:spAutoFit/>
              </a:bodyPr>
              <a:lstStyle/>
              <a:p>
                <a:r>
                  <a:rPr lang="zh-TW" altLang="en-US" sz="3600" b="1" dirty="0">
                    <a:solidFill>
                      <a:schemeClr val="bg1"/>
                    </a:solidFill>
                    <a:latin typeface="微軟正黑體" panose="020B0604030504040204" pitchFamily="34" charset="-120"/>
                    <a:ea typeface="微軟正黑體" panose="020B0604030504040204" pitchFamily="34" charset="-120"/>
                  </a:rPr>
                  <a:t>你</a:t>
                </a:r>
              </a:p>
            </p:txBody>
          </p:sp>
        </p:grpSp>
        <p:grpSp>
          <p:nvGrpSpPr>
            <p:cNvPr id="31" name="群組 30"/>
            <p:cNvGrpSpPr/>
            <p:nvPr/>
          </p:nvGrpSpPr>
          <p:grpSpPr>
            <a:xfrm>
              <a:off x="6228184" y="3722879"/>
              <a:ext cx="822960" cy="822960"/>
              <a:chOff x="4771869" y="1360794"/>
              <a:chExt cx="822960" cy="822960"/>
            </a:xfrm>
          </p:grpSpPr>
          <p:sp>
            <p:nvSpPr>
              <p:cNvPr id="32" name="橢圓 31"/>
              <p:cNvSpPr/>
              <p:nvPr/>
            </p:nvSpPr>
            <p:spPr>
              <a:xfrm>
                <a:off x="4771869" y="1360794"/>
                <a:ext cx="822960" cy="822960"/>
              </a:xfrm>
              <a:prstGeom prst="ellipse">
                <a:avLst/>
              </a:prstGeom>
              <a:solidFill>
                <a:schemeClr val="accent6">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855525" y="1453181"/>
                <a:ext cx="702728" cy="646331"/>
              </a:xfrm>
              <a:prstGeom prst="rect">
                <a:avLst/>
              </a:prstGeom>
              <a:noFill/>
            </p:spPr>
            <p:txBody>
              <a:bodyPr wrap="square" rtlCol="0">
                <a:spAutoFit/>
              </a:bodyPr>
              <a:lstStyle/>
              <a:p>
                <a:r>
                  <a:rPr lang="zh-TW" altLang="en-US" sz="3600" b="1" dirty="0">
                    <a:solidFill>
                      <a:schemeClr val="bg1"/>
                    </a:solidFill>
                    <a:latin typeface="微軟正黑體" panose="020B0604030504040204" pitchFamily="34" charset="-120"/>
                    <a:ea typeface="微軟正黑體" panose="020B0604030504040204" pitchFamily="34" charset="-120"/>
                  </a:rPr>
                  <a:t>知</a:t>
                </a:r>
              </a:p>
            </p:txBody>
          </p:sp>
        </p:grpSp>
      </p:grpSp>
      <p:pic>
        <p:nvPicPr>
          <p:cNvPr id="2050" name="Picture 2" descr="D:\珮瑜\屏東老建築保存再生\老屋海報\李晏設計\S__22298628.jpg"/>
          <p:cNvPicPr>
            <a:picLocks noChangeAspect="1" noChangeArrowheads="1"/>
          </p:cNvPicPr>
          <p:nvPr/>
        </p:nvPicPr>
        <p:blipFill rotWithShape="1">
          <a:blip r:embed="rId3">
            <a:clrChange>
              <a:clrFrom>
                <a:srgbClr val="FFF0E2"/>
              </a:clrFrom>
              <a:clrTo>
                <a:srgbClr val="FFF0E2">
                  <a:alpha val="0"/>
                </a:srgbClr>
              </a:clrTo>
            </a:clrChange>
            <a:extLst>
              <a:ext uri="{BEBA8EAE-BF5A-486C-A8C5-ECC9F3942E4B}">
                <a14:imgProps xmlns:a14="http://schemas.microsoft.com/office/drawing/2010/main">
                  <a14:imgLayer r:embed="rId4">
                    <a14:imgEffect>
                      <a14:backgroundRemoval t="4023" b="25862" l="23420" r="83046">
                        <a14:foregroundMark x1="28736" y1="8908" x2="31753" y2="9483"/>
                        <a14:foregroundMark x1="30460" y1="5603" x2="32471" y2="8333"/>
                        <a14:foregroundMark x1="33477" y1="5460" x2="33621" y2="8046"/>
                        <a14:foregroundMark x1="79023" y1="23276" x2="80460" y2="24856"/>
                        <a14:foregroundMark x1="78879" y1="22126" x2="82040" y2="22557"/>
                        <a14:backgroundMark x1="35776" y1="10776" x2="68391" y2="14080"/>
                        <a14:backgroundMark x1="54885" y1="19253" x2="58333" y2="20115"/>
                        <a14:backgroundMark x1="43822" y1="17098" x2="48994" y2="22414"/>
                        <a14:backgroundMark x1="67241" y1="19828" x2="68534" y2="22414"/>
                      </a14:backgroundRemoval>
                    </a14:imgEffect>
                  </a14:imgLayer>
                </a14:imgProps>
              </a:ext>
              <a:ext uri="{28A0092B-C50C-407E-A947-70E740481C1C}">
                <a14:useLocalDpi xmlns:a14="http://schemas.microsoft.com/office/drawing/2010/main" val="0"/>
              </a:ext>
            </a:extLst>
          </a:blip>
          <a:srcRect l="76585" t="20047" r="17072" b="73733"/>
          <a:stretch/>
        </p:blipFill>
        <p:spPr bwMode="auto">
          <a:xfrm>
            <a:off x="7956376" y="2276872"/>
            <a:ext cx="587396" cy="5760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D:\珮瑜\屏東老建築保存再生\老屋海報\李晏設計\S__22298628.jpg"/>
          <p:cNvPicPr>
            <a:picLocks noChangeAspect="1" noChangeArrowheads="1"/>
          </p:cNvPicPr>
          <p:nvPr/>
        </p:nvPicPr>
        <p:blipFill rotWithShape="1">
          <a:blip r:embed="rId3">
            <a:clrChange>
              <a:clrFrom>
                <a:srgbClr val="FFF0E2"/>
              </a:clrFrom>
              <a:clrTo>
                <a:srgbClr val="FFF0E2">
                  <a:alpha val="0"/>
                </a:srgbClr>
              </a:clrTo>
            </a:clrChange>
            <a:extLst>
              <a:ext uri="{BEBA8EAE-BF5A-486C-A8C5-ECC9F3942E4B}">
                <a14:imgProps xmlns:a14="http://schemas.microsoft.com/office/drawing/2010/main">
                  <a14:imgLayer r:embed="rId4">
                    <a14:imgEffect>
                      <a14:backgroundRemoval t="4023" b="25862" l="23420" r="83046">
                        <a14:foregroundMark x1="28736" y1="8908" x2="31753" y2="9483"/>
                        <a14:foregroundMark x1="30460" y1="5603" x2="32471" y2="8333"/>
                        <a14:foregroundMark x1="33477" y1="5460" x2="33621" y2="8046"/>
                        <a14:foregroundMark x1="79023" y1="23276" x2="80460" y2="24856"/>
                        <a14:foregroundMark x1="78879" y1="22126" x2="82040" y2="22557"/>
                        <a14:backgroundMark x1="35776" y1="10776" x2="68391" y2="14080"/>
                        <a14:backgroundMark x1="54885" y1="19253" x2="58333" y2="20115"/>
                        <a14:backgroundMark x1="43822" y1="17098" x2="48994" y2="22414"/>
                        <a14:backgroundMark x1="67241" y1="19828" x2="68534" y2="22414"/>
                      </a14:backgroundRemoval>
                    </a14:imgEffect>
                  </a14:imgLayer>
                </a14:imgProps>
              </a:ext>
              <a:ext uri="{28A0092B-C50C-407E-A947-70E740481C1C}">
                <a14:useLocalDpi xmlns:a14="http://schemas.microsoft.com/office/drawing/2010/main" val="0"/>
              </a:ext>
            </a:extLst>
          </a:blip>
          <a:srcRect l="27433" t="4407" r="63459" b="88484"/>
          <a:stretch/>
        </p:blipFill>
        <p:spPr bwMode="auto">
          <a:xfrm>
            <a:off x="735328" y="1268760"/>
            <a:ext cx="696105" cy="543326"/>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2748424" y="5951021"/>
            <a:ext cx="4403770" cy="646331"/>
          </a:xfrm>
          <a:prstGeom prst="rect">
            <a:avLst/>
          </a:prstGeom>
          <a:noFill/>
        </p:spPr>
        <p:txBody>
          <a:bodyPr wrap="none" rtlCol="0">
            <a:spAutoFit/>
          </a:bodyPr>
          <a:lstStyle/>
          <a:p>
            <a:r>
              <a:rPr lang="zh-TW" altLang="en-US" dirty="0"/>
              <a:t>主辦單位：臺南市政府都市發展局</a:t>
            </a:r>
            <a:endParaRPr lang="en-US" altLang="zh-TW" dirty="0"/>
          </a:p>
          <a:p>
            <a:r>
              <a:rPr lang="zh-TW" altLang="en-US" dirty="0"/>
              <a:t>協辦單位：長榮</a:t>
            </a:r>
            <a:r>
              <a:rPr lang="zh-TW" altLang="en-US" dirty="0" smtClean="0"/>
              <a:t>大學、臺南市建築師公會</a:t>
            </a:r>
            <a:endParaRPr lang="zh-TW" altLang="en-US" dirty="0"/>
          </a:p>
        </p:txBody>
      </p:sp>
      <p:sp>
        <p:nvSpPr>
          <p:cNvPr id="11" name="投影片編號版面配置區 10"/>
          <p:cNvSpPr>
            <a:spLocks noGrp="1"/>
          </p:cNvSpPr>
          <p:nvPr>
            <p:ph type="sldNum" sz="quarter" idx="12"/>
          </p:nvPr>
        </p:nvSpPr>
        <p:spPr/>
        <p:txBody>
          <a:bodyPr/>
          <a:lstStyle/>
          <a:p>
            <a:fld id="{69F36ECB-A0D5-4792-908D-9A4B7ACD4E94}" type="slidenum">
              <a:rPr lang="zh-TW" altLang="en-US" smtClean="0"/>
              <a:pPr/>
              <a:t>1</a:t>
            </a:fld>
            <a:endParaRPr lang="zh-TW" altLang="en-US"/>
          </a:p>
        </p:txBody>
      </p:sp>
    </p:spTree>
    <p:extLst>
      <p:ext uri="{BB962C8B-B14F-4D97-AF65-F5344CB8AC3E}">
        <p14:creationId xmlns:p14="http://schemas.microsoft.com/office/powerpoint/2010/main" val="183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035715" y="1180895"/>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9" name="標題 1"/>
          <p:cNvSpPr>
            <a:spLocks noGrp="1"/>
          </p:cNvSpPr>
          <p:nvPr>
            <p:ph type="title"/>
          </p:nvPr>
        </p:nvSpPr>
        <p:spPr>
          <a:xfrm>
            <a:off x="960795" y="530424"/>
            <a:ext cx="7210805" cy="594320"/>
          </a:xfrm>
        </p:spPr>
        <p:txBody>
          <a:bodyPr vert="horz" lIns="91440" tIns="45720" rIns="91440" bIns="45720" rtlCol="0" anchor="ctr">
            <a:noAutofit/>
          </a:bodyPr>
          <a:lstStyle/>
          <a:p>
            <a:r>
              <a:rPr lang="zh-TW" altLang="en-US" sz="3600" b="1" dirty="0">
                <a:latin typeface="Microsoft YaHei" pitchFamily="34" charset="-122"/>
                <a:ea typeface="Microsoft YaHei" pitchFamily="34" charset="-122"/>
              </a:rPr>
              <a:t>稅賦減免</a:t>
            </a:r>
          </a:p>
        </p:txBody>
      </p: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101" name="圓角矩形 100"/>
          <p:cNvSpPr/>
          <p:nvPr/>
        </p:nvSpPr>
        <p:spPr>
          <a:xfrm>
            <a:off x="5749616" y="1323719"/>
            <a:ext cx="1647047" cy="4502072"/>
          </a:xfrm>
          <a:prstGeom prst="roundRect">
            <a:avLst>
              <a:gd name="adj" fmla="val 28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9" name="矩形 48"/>
          <p:cNvSpPr/>
          <p:nvPr/>
        </p:nvSpPr>
        <p:spPr>
          <a:xfrm>
            <a:off x="722021" y="2204863"/>
            <a:ext cx="3452531" cy="36209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51"/>
          <p:cNvSpPr txBox="1"/>
          <p:nvPr/>
        </p:nvSpPr>
        <p:spPr>
          <a:xfrm>
            <a:off x="1175355" y="2660481"/>
            <a:ext cx="2913457" cy="584775"/>
          </a:xfrm>
          <a:prstGeom prst="rect">
            <a:avLst/>
          </a:prstGeom>
          <a:noFill/>
        </p:spPr>
        <p:txBody>
          <a:bodyPr wrap="square" rtlCol="0">
            <a:spAutoFit/>
          </a:bodyPr>
          <a:lstStyle/>
          <a:p>
            <a:pPr marL="285750" indent="-285750">
              <a:buSzPct val="80000"/>
              <a:buFont typeface="Wingdings" panose="05000000000000000000" pitchFamily="2" charset="2"/>
              <a:buChar char="l"/>
            </a:pPr>
            <a:r>
              <a:rPr lang="zh-TW" altLang="en-US" sz="2400" dirty="0">
                <a:solidFill>
                  <a:schemeClr val="tx1">
                    <a:lumMod val="95000"/>
                    <a:lumOff val="5000"/>
                  </a:schemeClr>
                </a:solidFill>
                <a:latin typeface="微軟正黑體" pitchFamily="34" charset="-120"/>
                <a:ea typeface="微軟正黑體" pitchFamily="34" charset="-120"/>
              </a:rPr>
              <a:t>免徵</a:t>
            </a:r>
            <a:r>
              <a:rPr lang="zh-TW" altLang="en-US" sz="3200" b="1" dirty="0">
                <a:solidFill>
                  <a:srgbClr val="C00000"/>
                </a:solidFill>
                <a:latin typeface="微軟正黑體" pitchFamily="34" charset="-120"/>
                <a:ea typeface="微軟正黑體" pitchFamily="34" charset="-120"/>
              </a:rPr>
              <a:t>地價稅</a:t>
            </a:r>
            <a:endParaRPr lang="zh-TW" altLang="en-US" sz="2400" dirty="0">
              <a:solidFill>
                <a:srgbClr val="C00000"/>
              </a:solidFill>
              <a:latin typeface="微軟正黑體" pitchFamily="34" charset="-120"/>
              <a:ea typeface="微軟正黑體" pitchFamily="34" charset="-120"/>
            </a:endParaRPr>
          </a:p>
        </p:txBody>
      </p:sp>
      <p:sp>
        <p:nvSpPr>
          <p:cNvPr id="53" name="矩形 52"/>
          <p:cNvSpPr/>
          <p:nvPr/>
        </p:nvSpPr>
        <p:spPr>
          <a:xfrm>
            <a:off x="4635715" y="2204863"/>
            <a:ext cx="4113107" cy="362092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4763237" y="2563262"/>
            <a:ext cx="3858061" cy="2985433"/>
          </a:xfrm>
          <a:prstGeom prst="rect">
            <a:avLst/>
          </a:prstGeom>
          <a:noFill/>
        </p:spPr>
        <p:txBody>
          <a:bodyPr wrap="square" rtlCol="0">
            <a:spAutoFit/>
          </a:bodyPr>
          <a:lstStyle/>
          <a:p>
            <a:pPr marL="285750" indent="-285750">
              <a:buSzPct val="80000"/>
              <a:buFont typeface="Wingdings" panose="05000000000000000000" pitchFamily="2" charset="2"/>
              <a:buChar char="l"/>
            </a:pPr>
            <a:r>
              <a:rPr lang="zh-TW" altLang="en-US" sz="2400" dirty="0">
                <a:solidFill>
                  <a:schemeClr val="tx1">
                    <a:lumMod val="95000"/>
                    <a:lumOff val="5000"/>
                  </a:schemeClr>
                </a:solidFill>
                <a:latin typeface="微軟正黑體" pitchFamily="34" charset="-120"/>
                <a:ea typeface="微軟正黑體" pitchFamily="34" charset="-120"/>
              </a:rPr>
              <a:t>地價稅及房屋税</a:t>
            </a:r>
            <a:endParaRPr lang="en-US" altLang="zh-TW" sz="2400" dirty="0">
              <a:solidFill>
                <a:schemeClr val="tx1">
                  <a:lumMod val="95000"/>
                  <a:lumOff val="5000"/>
                </a:schemeClr>
              </a:solidFill>
              <a:latin typeface="微軟正黑體" pitchFamily="34" charset="-120"/>
              <a:ea typeface="微軟正黑體" pitchFamily="34" charset="-120"/>
            </a:endParaRPr>
          </a:p>
          <a:p>
            <a:pPr indent="266700">
              <a:spcAft>
                <a:spcPts val="1200"/>
              </a:spcAft>
              <a:buSzPct val="80000"/>
            </a:pPr>
            <a:r>
              <a:rPr lang="zh-TW" altLang="en-US" sz="3200" b="1" dirty="0">
                <a:solidFill>
                  <a:schemeClr val="tx1">
                    <a:lumMod val="95000"/>
                    <a:lumOff val="5000"/>
                  </a:schemeClr>
                </a:solidFill>
                <a:latin typeface="微軟正黑體" pitchFamily="34" charset="-120"/>
                <a:ea typeface="微軟正黑體" pitchFamily="34" charset="-120"/>
              </a:rPr>
              <a:t>減半徵收</a:t>
            </a:r>
            <a:r>
              <a:rPr lang="en-US" altLang="zh-TW" sz="3200" b="1" dirty="0">
                <a:solidFill>
                  <a:srgbClr val="C00000"/>
                </a:solidFill>
                <a:latin typeface="微軟正黑體" pitchFamily="34" charset="-120"/>
                <a:ea typeface="微軟正黑體" pitchFamily="34" charset="-120"/>
              </a:rPr>
              <a:t>2</a:t>
            </a:r>
            <a:r>
              <a:rPr lang="zh-TW" altLang="en-US" sz="3200" b="1" dirty="0">
                <a:solidFill>
                  <a:srgbClr val="C00000"/>
                </a:solidFill>
                <a:latin typeface="微軟正黑體" pitchFamily="34" charset="-120"/>
                <a:ea typeface="微軟正黑體" pitchFamily="34" charset="-120"/>
              </a:rPr>
              <a:t>年</a:t>
            </a:r>
            <a:endParaRPr lang="en-US" altLang="zh-TW" sz="3200" b="1" dirty="0">
              <a:solidFill>
                <a:srgbClr val="C00000"/>
              </a:solidFill>
              <a:latin typeface="微軟正黑體" pitchFamily="34" charset="-120"/>
              <a:ea typeface="微軟正黑體" pitchFamily="34" charset="-120"/>
            </a:endParaRPr>
          </a:p>
          <a:p>
            <a:pPr marL="285750" indent="-285750" algn="dist">
              <a:spcBef>
                <a:spcPts val="1200"/>
              </a:spcBef>
              <a:buSzPct val="80000"/>
              <a:buFont typeface="Wingdings" panose="05000000000000000000" pitchFamily="2" charset="2"/>
              <a:buChar char="l"/>
            </a:pPr>
            <a:r>
              <a:rPr lang="zh-TW" altLang="en-US" sz="2400" dirty="0">
                <a:solidFill>
                  <a:schemeClr val="tx1">
                    <a:lumMod val="95000"/>
                    <a:lumOff val="5000"/>
                  </a:schemeClr>
                </a:solidFill>
                <a:latin typeface="微軟正黑體" pitchFamily="34" charset="-120"/>
                <a:ea typeface="微軟正黑體" pitchFamily="34" charset="-120"/>
              </a:rPr>
              <a:t>重建前合法房屋所有權人為</a:t>
            </a:r>
            <a:r>
              <a:rPr lang="zh-TW" altLang="en-US" sz="2400" b="1" dirty="0">
                <a:solidFill>
                  <a:schemeClr val="tx1">
                    <a:lumMod val="95000"/>
                    <a:lumOff val="5000"/>
                  </a:schemeClr>
                </a:solidFill>
                <a:latin typeface="微軟正黑體" pitchFamily="34" charset="-120"/>
                <a:ea typeface="微軟正黑體" pitchFamily="34" charset="-120"/>
              </a:rPr>
              <a:t>自然人</a:t>
            </a:r>
            <a:r>
              <a:rPr lang="zh-TW" altLang="en-US" sz="2400" dirty="0">
                <a:solidFill>
                  <a:schemeClr val="tx1">
                    <a:lumMod val="95000"/>
                    <a:lumOff val="5000"/>
                  </a:schemeClr>
                </a:solidFill>
                <a:latin typeface="微軟正黑體" pitchFamily="34" charset="-120"/>
                <a:ea typeface="微軟正黑體" pitchFamily="34" charset="-120"/>
              </a:rPr>
              <a:t>，且未移轉者，</a:t>
            </a:r>
            <a:r>
              <a:rPr lang="zh-TW" altLang="en-US" sz="3200" b="1" dirty="0">
                <a:solidFill>
                  <a:schemeClr val="tx1">
                    <a:lumMod val="95000"/>
                    <a:lumOff val="5000"/>
                  </a:schemeClr>
                </a:solidFill>
                <a:latin typeface="微軟正黑體" pitchFamily="34" charset="-120"/>
                <a:ea typeface="微軟正黑體" pitchFamily="34" charset="-120"/>
              </a:rPr>
              <a:t>房屋稅減半徵收</a:t>
            </a:r>
            <a:endParaRPr lang="en-US" altLang="zh-TW" sz="3200" b="1" dirty="0">
              <a:solidFill>
                <a:schemeClr val="tx1">
                  <a:lumMod val="95000"/>
                  <a:lumOff val="5000"/>
                </a:schemeClr>
              </a:solidFill>
              <a:latin typeface="微軟正黑體" pitchFamily="34" charset="-120"/>
              <a:ea typeface="微軟正黑體" pitchFamily="34" charset="-120"/>
            </a:endParaRPr>
          </a:p>
          <a:p>
            <a:pPr>
              <a:buSzPct val="80000"/>
            </a:pPr>
            <a:r>
              <a:rPr lang="en-US" altLang="zh-TW" sz="3200" b="1" dirty="0">
                <a:solidFill>
                  <a:schemeClr val="tx1">
                    <a:lumMod val="95000"/>
                    <a:lumOff val="5000"/>
                  </a:schemeClr>
                </a:solidFill>
                <a:latin typeface="微軟正黑體" pitchFamily="34" charset="-120"/>
                <a:ea typeface="微軟正黑體" pitchFamily="34" charset="-120"/>
              </a:rPr>
              <a:t>   </a:t>
            </a:r>
            <a:r>
              <a:rPr lang="zh-TW" altLang="en-US" sz="3200" b="1" dirty="0">
                <a:solidFill>
                  <a:schemeClr val="tx1">
                    <a:lumMod val="95000"/>
                    <a:lumOff val="5000"/>
                  </a:schemeClr>
                </a:solidFill>
                <a:latin typeface="微軟正黑體" pitchFamily="34" charset="-120"/>
                <a:ea typeface="微軟正黑體" pitchFamily="34" charset="-120"/>
              </a:rPr>
              <a:t>再加</a:t>
            </a:r>
            <a:r>
              <a:rPr lang="en-US" altLang="zh-TW" sz="3200" b="1" dirty="0">
                <a:solidFill>
                  <a:srgbClr val="C00000"/>
                </a:solidFill>
                <a:latin typeface="微軟正黑體" pitchFamily="34" charset="-120"/>
                <a:ea typeface="微軟正黑體" pitchFamily="34" charset="-120"/>
              </a:rPr>
              <a:t>10</a:t>
            </a:r>
            <a:r>
              <a:rPr lang="zh-TW" altLang="en-US" sz="3200" b="1" dirty="0">
                <a:solidFill>
                  <a:srgbClr val="C00000"/>
                </a:solidFill>
                <a:latin typeface="微軟正黑體" pitchFamily="34" charset="-120"/>
                <a:ea typeface="微軟正黑體" pitchFamily="34" charset="-120"/>
              </a:rPr>
              <a:t>年</a:t>
            </a:r>
            <a:endParaRPr lang="zh-TW" altLang="en-US" sz="2400" dirty="0">
              <a:solidFill>
                <a:schemeClr val="tx1">
                  <a:lumMod val="95000"/>
                  <a:lumOff val="5000"/>
                </a:schemeClr>
              </a:solidFill>
              <a:latin typeface="微軟正黑體" pitchFamily="34" charset="-120"/>
              <a:ea typeface="微軟正黑體" pitchFamily="34" charset="-120"/>
            </a:endParaRPr>
          </a:p>
        </p:txBody>
      </p:sp>
      <p:sp>
        <p:nvSpPr>
          <p:cNvPr id="57" name="圓角矩形 56"/>
          <p:cNvSpPr/>
          <p:nvPr/>
        </p:nvSpPr>
        <p:spPr>
          <a:xfrm>
            <a:off x="658552" y="1875168"/>
            <a:ext cx="2436447" cy="519225"/>
          </a:xfrm>
          <a:prstGeom prst="roundRect">
            <a:avLst>
              <a:gd name="adj" fmla="val 5000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sz="3200" b="1" dirty="0">
                <a:solidFill>
                  <a:schemeClr val="tx1"/>
                </a:solidFill>
                <a:latin typeface="微軟正黑體" pitchFamily="34" charset="-120"/>
                <a:ea typeface="微軟正黑體" pitchFamily="34" charset="-120"/>
              </a:rPr>
              <a:t>重建期間</a:t>
            </a:r>
          </a:p>
        </p:txBody>
      </p:sp>
      <p:sp>
        <p:nvSpPr>
          <p:cNvPr id="58" name="圓角矩形 57"/>
          <p:cNvSpPr/>
          <p:nvPr/>
        </p:nvSpPr>
        <p:spPr>
          <a:xfrm>
            <a:off x="4531392" y="1875168"/>
            <a:ext cx="2436447" cy="519225"/>
          </a:xfrm>
          <a:prstGeom prst="roundRect">
            <a:avLst>
              <a:gd name="adj" fmla="val 5000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sz="3200" b="1" dirty="0">
                <a:solidFill>
                  <a:schemeClr val="tx1"/>
                </a:solidFill>
                <a:latin typeface="微軟正黑體" pitchFamily="34" charset="-120"/>
                <a:ea typeface="微軟正黑體" pitchFamily="34" charset="-120"/>
              </a:rPr>
              <a:t>重建後</a:t>
            </a:r>
          </a:p>
        </p:txBody>
      </p:sp>
      <p:sp>
        <p:nvSpPr>
          <p:cNvPr id="2" name="文字方塊 1"/>
          <p:cNvSpPr txBox="1"/>
          <p:nvPr/>
        </p:nvSpPr>
        <p:spPr>
          <a:xfrm>
            <a:off x="1036967" y="6143398"/>
            <a:ext cx="7839730" cy="461665"/>
          </a:xfrm>
          <a:prstGeom prst="rect">
            <a:avLst/>
          </a:prstGeom>
          <a:noFill/>
        </p:spPr>
        <p:txBody>
          <a:bodyPr wrap="square" rtlCol="0">
            <a:spAutoFit/>
          </a:bodyPr>
          <a:lstStyle/>
          <a:p>
            <a:r>
              <a:rPr lang="en-US" altLang="zh-TW" sz="2400" b="1" i="1" dirty="0">
                <a:solidFill>
                  <a:srgbClr val="FF0000"/>
                </a:solidFill>
                <a:latin typeface="+mn-ea"/>
              </a:rPr>
              <a:t>111</a:t>
            </a:r>
            <a:r>
              <a:rPr lang="zh-TW" altLang="en-US" sz="2400" b="1" i="1" dirty="0">
                <a:solidFill>
                  <a:srgbClr val="FF0000"/>
                </a:solidFill>
                <a:latin typeface="+mn-ea"/>
              </a:rPr>
              <a:t>年</a:t>
            </a:r>
            <a:r>
              <a:rPr lang="en-US" altLang="zh-TW" sz="2400" b="1" i="1" dirty="0">
                <a:solidFill>
                  <a:srgbClr val="FF0000"/>
                </a:solidFill>
                <a:latin typeface="+mn-ea"/>
              </a:rPr>
              <a:t>5</a:t>
            </a:r>
            <a:r>
              <a:rPr lang="zh-TW" altLang="en-US" sz="2400" b="1" i="1" dirty="0">
                <a:solidFill>
                  <a:srgbClr val="FF0000"/>
                </a:solidFill>
                <a:latin typeface="+mn-ea"/>
              </a:rPr>
              <a:t>月</a:t>
            </a:r>
            <a:r>
              <a:rPr lang="en-US" altLang="zh-TW" sz="2400" b="1" i="1" dirty="0">
                <a:solidFill>
                  <a:srgbClr val="FF0000"/>
                </a:solidFill>
                <a:latin typeface="+mn-ea"/>
              </a:rPr>
              <a:t>9</a:t>
            </a:r>
            <a:r>
              <a:rPr lang="zh-TW" altLang="en-US" sz="2400" b="1" i="1" dirty="0">
                <a:solidFill>
                  <a:srgbClr val="FF0000"/>
                </a:solidFill>
                <a:latin typeface="+mn-ea"/>
              </a:rPr>
              <a:t>日前</a:t>
            </a:r>
            <a:r>
              <a:rPr lang="zh-TW" altLang="en-US" sz="2000" i="1" dirty="0">
                <a:latin typeface="+mn-ea"/>
              </a:rPr>
              <a:t>提出重建計畫書申請者才享有稅賦減免優惠</a:t>
            </a:r>
          </a:p>
        </p:txBody>
      </p:sp>
    </p:spTree>
    <p:extLst>
      <p:ext uri="{BB962C8B-B14F-4D97-AF65-F5344CB8AC3E}">
        <p14:creationId xmlns:p14="http://schemas.microsoft.com/office/powerpoint/2010/main" val="164348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035715" y="1180895"/>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9" name="標題 1"/>
          <p:cNvSpPr>
            <a:spLocks noGrp="1"/>
          </p:cNvSpPr>
          <p:nvPr>
            <p:ph type="title"/>
          </p:nvPr>
        </p:nvSpPr>
        <p:spPr>
          <a:xfrm>
            <a:off x="960795" y="530424"/>
            <a:ext cx="7210805" cy="594320"/>
          </a:xfrm>
        </p:spPr>
        <p:txBody>
          <a:bodyPr vert="horz" lIns="91440" tIns="45720" rIns="91440" bIns="45720" rtlCol="0" anchor="ctr">
            <a:noAutofit/>
          </a:bodyPr>
          <a:lstStyle/>
          <a:p>
            <a:r>
              <a:rPr lang="zh-TW" altLang="en-US" sz="3600" b="1" dirty="0">
                <a:latin typeface="Microsoft YaHei" pitchFamily="34" charset="-122"/>
                <a:ea typeface="Microsoft YaHei" pitchFamily="34" charset="-122"/>
              </a:rPr>
              <a:t>危老重建貸款利息補貼</a:t>
            </a:r>
          </a:p>
        </p:txBody>
      </p: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12" name="圓角矩形 11"/>
          <p:cNvSpPr/>
          <p:nvPr/>
        </p:nvSpPr>
        <p:spPr>
          <a:xfrm>
            <a:off x="153218" y="1835728"/>
            <a:ext cx="4482497" cy="4589022"/>
          </a:xfrm>
          <a:prstGeom prst="roundRect">
            <a:avLst>
              <a:gd name="adj" fmla="val 12083"/>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lang="zh-TW" altLang="en-US" dirty="0">
              <a:solidFill>
                <a:schemeClr val="tx1"/>
              </a:solidFill>
              <a:latin typeface="微軟正黑體" pitchFamily="34" charset="-120"/>
              <a:ea typeface="微軟正黑體" pitchFamily="34" charset="-120"/>
            </a:endParaRPr>
          </a:p>
        </p:txBody>
      </p:sp>
      <p:sp>
        <p:nvSpPr>
          <p:cNvPr id="13" name="矩形 12"/>
          <p:cNvSpPr/>
          <p:nvPr/>
        </p:nvSpPr>
        <p:spPr>
          <a:xfrm>
            <a:off x="591688" y="1599967"/>
            <a:ext cx="3474196" cy="580512"/>
          </a:xfrm>
          <a:prstGeom prst="rect">
            <a:avLst/>
          </a:prstGeom>
          <a:solidFill>
            <a:schemeClr val="bg1">
              <a:lumMod val="85000"/>
            </a:schemeClr>
          </a:solidFill>
          <a:ln>
            <a:solidFill>
              <a:srgbClr val="C2E59B"/>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400" b="1" dirty="0">
                <a:latin typeface="Microsoft YaHei" pitchFamily="34" charset="-122"/>
                <a:ea typeface="Microsoft YaHei" pitchFamily="34" charset="-122"/>
              </a:rPr>
              <a:t>危老重建貸款利息補貼</a:t>
            </a:r>
          </a:p>
        </p:txBody>
      </p:sp>
      <p:sp>
        <p:nvSpPr>
          <p:cNvPr id="23" name="矩形 22"/>
          <p:cNvSpPr/>
          <p:nvPr/>
        </p:nvSpPr>
        <p:spPr>
          <a:xfrm>
            <a:off x="1993763" y="2469011"/>
            <a:ext cx="2180405" cy="400110"/>
          </a:xfrm>
          <a:prstGeom prst="rect">
            <a:avLst/>
          </a:prstGeom>
        </p:spPr>
        <p:txBody>
          <a:bodyPr wrap="none">
            <a:spAutoFit/>
          </a:bodyPr>
          <a:lstStyle/>
          <a:p>
            <a:r>
              <a:rPr lang="zh-TW" altLang="en-US" sz="2000" dirty="0">
                <a:latin typeface="微軟正黑體" pitchFamily="34" charset="-120"/>
                <a:ea typeface="微軟正黑體" pitchFamily="34" charset="-120"/>
              </a:rPr>
              <a:t>每戶最高</a:t>
            </a:r>
            <a:r>
              <a:rPr lang="en-US" altLang="zh-TW" sz="2000" b="1" dirty="0">
                <a:solidFill>
                  <a:srgbClr val="B71C2F"/>
                </a:solidFill>
                <a:latin typeface="微軟正黑體" pitchFamily="34" charset="-120"/>
                <a:ea typeface="微軟正黑體" pitchFamily="34" charset="-120"/>
              </a:rPr>
              <a:t>350</a:t>
            </a:r>
            <a:r>
              <a:rPr lang="zh-TW" altLang="en-US" sz="2000" b="1" dirty="0">
                <a:solidFill>
                  <a:srgbClr val="B71C2F"/>
                </a:solidFill>
                <a:latin typeface="微軟正黑體" pitchFamily="34" charset="-120"/>
                <a:ea typeface="微軟正黑體" pitchFamily="34" charset="-120"/>
              </a:rPr>
              <a:t>萬元</a:t>
            </a:r>
          </a:p>
        </p:txBody>
      </p:sp>
      <p:sp>
        <p:nvSpPr>
          <p:cNvPr id="24" name="矩形 23"/>
          <p:cNvSpPr/>
          <p:nvPr/>
        </p:nvSpPr>
        <p:spPr>
          <a:xfrm>
            <a:off x="469850" y="2424832"/>
            <a:ext cx="1723549"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貸款額度：</a:t>
            </a:r>
          </a:p>
        </p:txBody>
      </p:sp>
      <p:sp>
        <p:nvSpPr>
          <p:cNvPr id="25" name="矩形 24"/>
          <p:cNvSpPr/>
          <p:nvPr/>
        </p:nvSpPr>
        <p:spPr>
          <a:xfrm>
            <a:off x="513213" y="3706590"/>
            <a:ext cx="2339102" cy="461665"/>
          </a:xfrm>
          <a:prstGeom prst="rect">
            <a:avLst/>
          </a:prstGeom>
        </p:spPr>
        <p:txBody>
          <a:bodyPr wrap="none">
            <a:spAutoFit/>
          </a:bodyPr>
          <a:lstStyle/>
          <a:p>
            <a:r>
              <a:rPr lang="zh-TW" altLang="en-US" sz="2400" b="1" dirty="0">
                <a:latin typeface="微軟正黑體" pitchFamily="34" charset="-120"/>
                <a:ea typeface="微軟正黑體" pitchFamily="34" charset="-120"/>
              </a:rPr>
              <a:t>政府補貼利率：</a:t>
            </a:r>
          </a:p>
        </p:txBody>
      </p:sp>
      <p:sp>
        <p:nvSpPr>
          <p:cNvPr id="26" name="矩形 25"/>
          <p:cNvSpPr/>
          <p:nvPr/>
        </p:nvSpPr>
        <p:spPr>
          <a:xfrm>
            <a:off x="2697226" y="3721033"/>
            <a:ext cx="1066318" cy="400110"/>
          </a:xfrm>
          <a:prstGeom prst="rect">
            <a:avLst/>
          </a:prstGeom>
        </p:spPr>
        <p:txBody>
          <a:bodyPr wrap="none">
            <a:spAutoFit/>
          </a:bodyPr>
          <a:lstStyle/>
          <a:p>
            <a:r>
              <a:rPr lang="en-US" altLang="zh-TW" sz="2000" dirty="0">
                <a:latin typeface="微軟正黑體" pitchFamily="34" charset="-120"/>
                <a:ea typeface="微軟正黑體" pitchFamily="34" charset="-120"/>
              </a:rPr>
              <a:t>1.433%</a:t>
            </a:r>
            <a:endParaRPr lang="zh-TW" altLang="en-US" sz="2000" dirty="0">
              <a:latin typeface="微軟正黑體" pitchFamily="34" charset="-120"/>
              <a:ea typeface="微軟正黑體" pitchFamily="34" charset="-120"/>
            </a:endParaRPr>
          </a:p>
        </p:txBody>
      </p:sp>
      <p:sp>
        <p:nvSpPr>
          <p:cNvPr id="27" name="矩形 26"/>
          <p:cNvSpPr/>
          <p:nvPr/>
        </p:nvSpPr>
        <p:spPr>
          <a:xfrm>
            <a:off x="490205" y="3048934"/>
            <a:ext cx="1723549" cy="461665"/>
          </a:xfrm>
          <a:prstGeom prst="rect">
            <a:avLst/>
          </a:prstGeom>
        </p:spPr>
        <p:txBody>
          <a:bodyPr wrap="none">
            <a:spAutoFit/>
          </a:bodyPr>
          <a:lstStyle/>
          <a:p>
            <a:r>
              <a:rPr lang="zh-TW" altLang="en-US" sz="2400" b="1" dirty="0">
                <a:latin typeface="微軟正黑體" pitchFamily="34" charset="-120"/>
                <a:ea typeface="微軟正黑體" pitchFamily="34" charset="-120"/>
              </a:rPr>
              <a:t>貸款期限：</a:t>
            </a:r>
          </a:p>
        </p:txBody>
      </p:sp>
      <p:sp>
        <p:nvSpPr>
          <p:cNvPr id="28" name="矩形 27"/>
          <p:cNvSpPr/>
          <p:nvPr/>
        </p:nvSpPr>
        <p:spPr>
          <a:xfrm>
            <a:off x="2089362" y="3066310"/>
            <a:ext cx="1258678" cy="400110"/>
          </a:xfrm>
          <a:prstGeom prst="rect">
            <a:avLst/>
          </a:prstGeom>
        </p:spPr>
        <p:txBody>
          <a:bodyPr wrap="none">
            <a:spAutoFit/>
          </a:bodyPr>
          <a:lstStyle/>
          <a:p>
            <a:r>
              <a:rPr lang="zh-TW" altLang="en-US" sz="2000" dirty="0">
                <a:latin typeface="微軟正黑體" pitchFamily="34" charset="-120"/>
                <a:ea typeface="微軟正黑體" pitchFamily="34" charset="-120"/>
              </a:rPr>
              <a:t>最長</a:t>
            </a:r>
            <a:r>
              <a:rPr lang="en-US" altLang="zh-TW" sz="2000" b="1" dirty="0">
                <a:latin typeface="微軟正黑體" pitchFamily="34" charset="-120"/>
                <a:ea typeface="微軟正黑體" pitchFamily="34" charset="-120"/>
              </a:rPr>
              <a:t>20</a:t>
            </a:r>
            <a:r>
              <a:rPr lang="zh-TW" altLang="en-US" sz="2000" b="1" dirty="0">
                <a:latin typeface="微軟正黑體" pitchFamily="34" charset="-120"/>
                <a:ea typeface="微軟正黑體" pitchFamily="34" charset="-120"/>
              </a:rPr>
              <a:t>年</a:t>
            </a:r>
          </a:p>
        </p:txBody>
      </p:sp>
      <p:sp>
        <p:nvSpPr>
          <p:cNvPr id="29" name="矩形 28"/>
          <p:cNvSpPr/>
          <p:nvPr/>
        </p:nvSpPr>
        <p:spPr>
          <a:xfrm>
            <a:off x="422637" y="5440370"/>
            <a:ext cx="4397883" cy="400110"/>
          </a:xfrm>
          <a:prstGeom prst="rect">
            <a:avLst/>
          </a:prstGeom>
        </p:spPr>
        <p:txBody>
          <a:bodyPr wrap="square">
            <a:spAutoFit/>
          </a:bodyPr>
          <a:lstStyle/>
          <a:p>
            <a:r>
              <a:rPr lang="zh-TW" altLang="en-US" sz="2000" b="1" i="1" dirty="0">
                <a:latin typeface="微軟正黑體" pitchFamily="34" charset="-120"/>
                <a:ea typeface="微軟正黑體" pitchFamily="34" charset="-120"/>
              </a:rPr>
              <a:t>有</a:t>
            </a:r>
            <a:r>
              <a:rPr lang="zh-TW" altLang="en-US" sz="2000" b="1" i="1" dirty="0">
                <a:solidFill>
                  <a:srgbClr val="B71C2F"/>
                </a:solidFill>
                <a:latin typeface="微軟正黑體" pitchFamily="34" charset="-120"/>
                <a:ea typeface="微軟正黑體" pitchFamily="34" charset="-120"/>
              </a:rPr>
              <a:t>申請資格及所得限制 </a:t>
            </a:r>
            <a:endParaRPr lang="en-US" altLang="zh-TW" sz="2000" b="1" i="1" dirty="0">
              <a:solidFill>
                <a:srgbClr val="B71C2F"/>
              </a:solidFill>
              <a:latin typeface="微軟正黑體" pitchFamily="34" charset="-120"/>
              <a:ea typeface="微軟正黑體" pitchFamily="34" charset="-120"/>
            </a:endParaRPr>
          </a:p>
        </p:txBody>
      </p:sp>
      <p:sp>
        <p:nvSpPr>
          <p:cNvPr id="31" name="矩形 30"/>
          <p:cNvSpPr/>
          <p:nvPr/>
        </p:nvSpPr>
        <p:spPr>
          <a:xfrm>
            <a:off x="490205" y="4372437"/>
            <a:ext cx="1723549" cy="461665"/>
          </a:xfrm>
          <a:prstGeom prst="rect">
            <a:avLst/>
          </a:prstGeom>
        </p:spPr>
        <p:txBody>
          <a:bodyPr wrap="none">
            <a:spAutoFit/>
          </a:bodyPr>
          <a:lstStyle/>
          <a:p>
            <a:r>
              <a:rPr lang="zh-TW" altLang="en-US" sz="2400" b="1" dirty="0">
                <a:latin typeface="微軟正黑體" pitchFamily="34" charset="-120"/>
                <a:ea typeface="微軟正黑體" pitchFamily="34" charset="-120"/>
              </a:rPr>
              <a:t>申請期限：</a:t>
            </a:r>
          </a:p>
        </p:txBody>
      </p:sp>
      <p:sp>
        <p:nvSpPr>
          <p:cNvPr id="32" name="矩形 31"/>
          <p:cNvSpPr/>
          <p:nvPr/>
        </p:nvSpPr>
        <p:spPr>
          <a:xfrm>
            <a:off x="2089362" y="4433992"/>
            <a:ext cx="1603324" cy="400110"/>
          </a:xfrm>
          <a:prstGeom prst="rect">
            <a:avLst/>
          </a:prstGeom>
        </p:spPr>
        <p:txBody>
          <a:bodyPr wrap="none">
            <a:spAutoFit/>
          </a:bodyPr>
          <a:lstStyle/>
          <a:p>
            <a:r>
              <a:rPr lang="en-US" altLang="zh-TW" sz="2000" dirty="0">
                <a:latin typeface="微軟正黑體" pitchFamily="34" charset="-120"/>
                <a:ea typeface="微軟正黑體" pitchFamily="34" charset="-120"/>
              </a:rPr>
              <a:t>114.12.31</a:t>
            </a:r>
            <a:r>
              <a:rPr lang="zh-TW" altLang="en-US" sz="2000" dirty="0">
                <a:latin typeface="微軟正黑體" pitchFamily="34" charset="-120"/>
                <a:ea typeface="微軟正黑體" pitchFamily="34" charset="-120"/>
              </a:rPr>
              <a:t>止</a:t>
            </a:r>
          </a:p>
        </p:txBody>
      </p:sp>
      <p:pic>
        <p:nvPicPr>
          <p:cNvPr id="6" name="圖片 5">
            <a:extLst>
              <a:ext uri="{FF2B5EF4-FFF2-40B4-BE49-F238E27FC236}">
                <a16:creationId xmlns:a16="http://schemas.microsoft.com/office/drawing/2014/main" xmlns="" id="{4C889835-458A-4938-8BB0-CB998979C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81509" y="2029604"/>
            <a:ext cx="4289686" cy="4183078"/>
          </a:xfrm>
          <a:prstGeom prst="rect">
            <a:avLst/>
          </a:prstGeom>
        </p:spPr>
      </p:pic>
      <p:pic>
        <p:nvPicPr>
          <p:cNvPr id="8" name="圖片 7">
            <a:extLst>
              <a:ext uri="{FF2B5EF4-FFF2-40B4-BE49-F238E27FC236}">
                <a16:creationId xmlns:a16="http://schemas.microsoft.com/office/drawing/2014/main" xmlns="" id="{F0842A31-1B1B-44B2-B00C-913E9FD1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655" y="4973055"/>
            <a:ext cx="1106451" cy="1106451"/>
          </a:xfrm>
          <a:prstGeom prst="rect">
            <a:avLst/>
          </a:prstGeom>
        </p:spPr>
      </p:pic>
    </p:spTree>
    <p:extLst>
      <p:ext uri="{BB962C8B-B14F-4D97-AF65-F5344CB8AC3E}">
        <p14:creationId xmlns:p14="http://schemas.microsoft.com/office/powerpoint/2010/main" val="33669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94424" y="677829"/>
            <a:ext cx="8114080" cy="590931"/>
          </a:xfrm>
          <a:prstGeom prst="rect">
            <a:avLst/>
          </a:prstGeom>
        </p:spPr>
        <p:txBody>
          <a:bodyPr wrap="none">
            <a:spAutoFit/>
          </a:bodyPr>
          <a:lstStyle/>
          <a:p>
            <a:pPr algn="ctr" defTabSz="833438">
              <a:lnSpc>
                <a:spcPct val="90000"/>
              </a:lnSpc>
              <a:spcBef>
                <a:spcPct val="0"/>
              </a:spcBef>
              <a:spcAft>
                <a:spcPct val="35000"/>
              </a:spcAft>
            </a:pPr>
            <a:r>
              <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重建要花很多錢，有配套的融資方案嗎</a:t>
            </a:r>
            <a:r>
              <a:rPr lang="en-US" altLang="zh-TW"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a:t>
            </a:r>
            <a:endPar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endParaRPr>
          </a:p>
        </p:txBody>
      </p:sp>
      <p:cxnSp>
        <p:nvCxnSpPr>
          <p:cNvPr id="6" name="直線接點 5"/>
          <p:cNvCxnSpPr/>
          <p:nvPr/>
        </p:nvCxnSpPr>
        <p:spPr>
          <a:xfrm>
            <a:off x="1124000" y="1277144"/>
            <a:ext cx="7912496" cy="0"/>
          </a:xfrm>
          <a:prstGeom prst="line">
            <a:avLst/>
          </a:prstGeom>
          <a:ln w="60325"/>
        </p:spPr>
        <p:style>
          <a:lnRef idx="1">
            <a:schemeClr val="dk1"/>
          </a:lnRef>
          <a:fillRef idx="0">
            <a:schemeClr val="dk1"/>
          </a:fillRef>
          <a:effectRef idx="0">
            <a:schemeClr val="dk1"/>
          </a:effectRef>
          <a:fontRef idx="minor">
            <a:schemeClr val="tx1"/>
          </a:fontRef>
        </p:style>
      </p:cxnSp>
      <p:pic>
        <p:nvPicPr>
          <p:cNvPr id="7" name="圖片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046" y="657256"/>
            <a:ext cx="846328" cy="691896"/>
          </a:xfrm>
          <a:prstGeom prst="rect">
            <a:avLst/>
          </a:prstGeom>
        </p:spPr>
      </p:pic>
      <p:sp>
        <p:nvSpPr>
          <p:cNvPr id="11" name="加號 10"/>
          <p:cNvSpPr/>
          <p:nvPr/>
        </p:nvSpPr>
        <p:spPr>
          <a:xfrm>
            <a:off x="4716016" y="3883535"/>
            <a:ext cx="576064" cy="648072"/>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p:cNvGrpSpPr/>
          <p:nvPr/>
        </p:nvGrpSpPr>
        <p:grpSpPr>
          <a:xfrm>
            <a:off x="395535" y="1988840"/>
            <a:ext cx="4227314" cy="4329772"/>
            <a:chOff x="395535" y="1988840"/>
            <a:chExt cx="4227314" cy="4329772"/>
          </a:xfrm>
        </p:grpSpPr>
        <p:grpSp>
          <p:nvGrpSpPr>
            <p:cNvPr id="2" name="群組 1"/>
            <p:cNvGrpSpPr/>
            <p:nvPr/>
          </p:nvGrpSpPr>
          <p:grpSpPr>
            <a:xfrm>
              <a:off x="395535" y="1988840"/>
              <a:ext cx="4227313" cy="3827715"/>
              <a:chOff x="395535" y="1988840"/>
              <a:chExt cx="4227313" cy="3827715"/>
            </a:xfrm>
          </p:grpSpPr>
          <p:sp>
            <p:nvSpPr>
              <p:cNvPr id="8" name="圓角矩形 7"/>
              <p:cNvSpPr/>
              <p:nvPr/>
            </p:nvSpPr>
            <p:spPr>
              <a:xfrm>
                <a:off x="395535" y="2011327"/>
                <a:ext cx="4227313" cy="3805228"/>
              </a:xfrm>
              <a:prstGeom prst="roundRect">
                <a:avLst>
                  <a:gd name="adj" fmla="val 12083"/>
                </a:avLst>
              </a:prstGeom>
              <a:solidFill>
                <a:srgbClr val="FFBDB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lang="zh-TW" altLang="en-US" dirty="0">
                  <a:solidFill>
                    <a:schemeClr val="tx1"/>
                  </a:solidFill>
                  <a:latin typeface="微軟正黑體" pitchFamily="34" charset="-120"/>
                  <a:ea typeface="微軟正黑體" pitchFamily="34" charset="-120"/>
                </a:endParaRPr>
              </a:p>
            </p:txBody>
          </p:sp>
          <p:sp>
            <p:nvSpPr>
              <p:cNvPr id="12" name="矩形 11"/>
              <p:cNvSpPr/>
              <p:nvPr/>
            </p:nvSpPr>
            <p:spPr>
              <a:xfrm>
                <a:off x="755576" y="1988840"/>
                <a:ext cx="3384376" cy="697433"/>
              </a:xfrm>
              <a:prstGeom prst="rect">
                <a:avLst/>
              </a:prstGeom>
              <a:solidFill>
                <a:srgbClr val="86B8FA"/>
              </a:solidFill>
              <a:ln>
                <a:solidFill>
                  <a:srgbClr val="C2E59B"/>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400" b="1" dirty="0">
                    <a:latin typeface="Microsoft YaHei" pitchFamily="34" charset="-122"/>
                    <a:ea typeface="Microsoft YaHei" pitchFamily="34" charset="-122"/>
                  </a:rPr>
                  <a:t>銀行危老重建優惠方案</a:t>
                </a:r>
              </a:p>
            </p:txBody>
          </p:sp>
        </p:grpSp>
        <p:sp>
          <p:nvSpPr>
            <p:cNvPr id="13" name="文字方塊 12"/>
            <p:cNvSpPr txBox="1"/>
            <p:nvPr/>
          </p:nvSpPr>
          <p:spPr>
            <a:xfrm>
              <a:off x="490790" y="2989822"/>
              <a:ext cx="2308645" cy="461665"/>
            </a:xfrm>
            <a:prstGeom prst="rect">
              <a:avLst/>
            </a:prstGeom>
            <a:noFill/>
          </p:spPr>
          <p:txBody>
            <a:bodyPr wrap="none" rtlCol="0">
              <a:spAutoFit/>
            </a:bodyPr>
            <a:lstStyle/>
            <a:p>
              <a:r>
                <a:rPr lang="en-US" altLang="zh-TW" sz="2400" b="1" dirty="0">
                  <a:latin typeface="Microsoft YaHei" pitchFamily="34" charset="-122"/>
                  <a:ea typeface="Microsoft YaHei" pitchFamily="34" charset="-122"/>
                </a:rPr>
                <a:t>1.</a:t>
              </a:r>
              <a:r>
                <a:rPr lang="zh-TW" altLang="en-US" sz="2400" b="1" dirty="0">
                  <a:latin typeface="Microsoft YaHei" pitchFamily="34" charset="-122"/>
                  <a:ea typeface="Microsoft YaHei" pitchFamily="34" charset="-122"/>
                </a:rPr>
                <a:t>興建房屋放款</a:t>
              </a:r>
            </a:p>
          </p:txBody>
        </p:sp>
        <p:sp>
          <p:nvSpPr>
            <p:cNvPr id="14" name="文字方塊 13"/>
            <p:cNvSpPr txBox="1"/>
            <p:nvPr/>
          </p:nvSpPr>
          <p:spPr>
            <a:xfrm>
              <a:off x="467544" y="3637894"/>
              <a:ext cx="2616422" cy="461665"/>
            </a:xfrm>
            <a:prstGeom prst="rect">
              <a:avLst/>
            </a:prstGeom>
            <a:noFill/>
          </p:spPr>
          <p:txBody>
            <a:bodyPr wrap="none" rtlCol="0">
              <a:spAutoFit/>
            </a:bodyPr>
            <a:lstStyle/>
            <a:p>
              <a:r>
                <a:rPr lang="en-US" altLang="zh-TW" sz="2400" b="1" dirty="0">
                  <a:latin typeface="Microsoft YaHei" pitchFamily="34" charset="-122"/>
                  <a:ea typeface="Microsoft YaHei" pitchFamily="34" charset="-122"/>
                </a:rPr>
                <a:t>2.</a:t>
              </a:r>
              <a:r>
                <a:rPr lang="zh-TW" altLang="en-US" sz="2400" b="1" dirty="0">
                  <a:latin typeface="Microsoft YaHei" pitchFamily="34" charset="-122"/>
                  <a:ea typeface="Microsoft YaHei" pitchFamily="34" charset="-122"/>
                </a:rPr>
                <a:t>合建保證金放款</a:t>
              </a:r>
            </a:p>
          </p:txBody>
        </p:sp>
        <p:sp>
          <p:nvSpPr>
            <p:cNvPr id="15" name="文字方塊 14"/>
            <p:cNvSpPr txBox="1"/>
            <p:nvPr/>
          </p:nvSpPr>
          <p:spPr>
            <a:xfrm>
              <a:off x="467544" y="4213958"/>
              <a:ext cx="4155305" cy="461665"/>
            </a:xfrm>
            <a:prstGeom prst="rect">
              <a:avLst/>
            </a:prstGeom>
            <a:noFill/>
          </p:spPr>
          <p:txBody>
            <a:bodyPr wrap="none" rtlCol="0">
              <a:spAutoFit/>
            </a:bodyPr>
            <a:lstStyle/>
            <a:p>
              <a:r>
                <a:rPr lang="en-US" altLang="zh-TW" sz="2400" b="1" dirty="0">
                  <a:latin typeface="Microsoft YaHei" pitchFamily="34" charset="-122"/>
                  <a:ea typeface="Microsoft YaHei" pitchFamily="34" charset="-122"/>
                </a:rPr>
                <a:t>3.</a:t>
              </a:r>
              <a:r>
                <a:rPr lang="zh-TW" altLang="en-US" sz="2400" b="1" dirty="0">
                  <a:latin typeface="Microsoft YaHei" pitchFamily="34" charset="-122"/>
                  <a:ea typeface="Microsoft YaHei" pitchFamily="34" charset="-122"/>
                </a:rPr>
                <a:t>與重建有關所需週轉金放款</a:t>
              </a:r>
              <a:endParaRPr lang="en-US" altLang="zh-TW" sz="2400" b="1" dirty="0">
                <a:latin typeface="Microsoft YaHei" pitchFamily="34" charset="-122"/>
                <a:ea typeface="Microsoft YaHei" pitchFamily="34" charset="-122"/>
              </a:endParaRPr>
            </a:p>
          </p:txBody>
        </p:sp>
        <p:sp>
          <p:nvSpPr>
            <p:cNvPr id="16" name="文字方塊 15"/>
            <p:cNvSpPr txBox="1"/>
            <p:nvPr/>
          </p:nvSpPr>
          <p:spPr>
            <a:xfrm>
              <a:off x="467544" y="4862030"/>
              <a:ext cx="2308645" cy="461665"/>
            </a:xfrm>
            <a:prstGeom prst="rect">
              <a:avLst/>
            </a:prstGeom>
            <a:noFill/>
          </p:spPr>
          <p:txBody>
            <a:bodyPr wrap="none" rtlCol="0">
              <a:spAutoFit/>
            </a:bodyPr>
            <a:lstStyle/>
            <a:p>
              <a:r>
                <a:rPr lang="en-US" altLang="zh-TW" sz="2400" b="1" dirty="0">
                  <a:latin typeface="Microsoft YaHei" pitchFamily="34" charset="-122"/>
                  <a:ea typeface="Microsoft YaHei" pitchFamily="34" charset="-122"/>
                </a:rPr>
                <a:t>4.</a:t>
              </a:r>
              <a:r>
                <a:rPr lang="zh-TW" altLang="en-US" sz="2400" b="1" dirty="0">
                  <a:latin typeface="Microsoft YaHei" pitchFamily="34" charset="-122"/>
                  <a:ea typeface="Microsoft YaHei" pitchFamily="34" charset="-122"/>
                </a:rPr>
                <a:t>代償既有債務</a:t>
              </a:r>
              <a:endParaRPr lang="en-US" altLang="zh-TW" sz="2400" b="1" dirty="0">
                <a:latin typeface="Microsoft YaHei" pitchFamily="34" charset="-122"/>
                <a:ea typeface="Microsoft YaHei" pitchFamily="34" charset="-122"/>
              </a:endParaRPr>
            </a:p>
          </p:txBody>
        </p:sp>
        <p:sp>
          <p:nvSpPr>
            <p:cNvPr id="18" name="文字方塊 17"/>
            <p:cNvSpPr txBox="1"/>
            <p:nvPr/>
          </p:nvSpPr>
          <p:spPr>
            <a:xfrm>
              <a:off x="395536" y="5949280"/>
              <a:ext cx="3492388" cy="369332"/>
            </a:xfrm>
            <a:prstGeom prst="rect">
              <a:avLst/>
            </a:prstGeom>
            <a:noFill/>
          </p:spPr>
          <p:txBody>
            <a:bodyPr wrap="square" rtlCol="0">
              <a:spAutoFit/>
            </a:bodyPr>
            <a:lstStyle/>
            <a:p>
              <a:r>
                <a:rPr lang="zh-TW" altLang="en-US" b="1" cap="all" dirty="0">
                  <a:latin typeface="Arial" panose="020B0604020202020204" pitchFamily="34" charset="0"/>
                  <a:ea typeface="微软雅黑" panose="020B0503020204020204" pitchFamily="34" charset="-122"/>
                  <a:cs typeface="Arial" panose="020B0604020202020204" pitchFamily="34" charset="0"/>
                </a:rPr>
                <a:t>各家銀行不同，以實際洽詢為準</a:t>
              </a:r>
            </a:p>
          </p:txBody>
        </p:sp>
      </p:grpSp>
      <p:pic>
        <p:nvPicPr>
          <p:cNvPr id="20" name="圖片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9496" y="4830208"/>
            <a:ext cx="1904019" cy="1904019"/>
          </a:xfrm>
          <a:prstGeom prst="rect">
            <a:avLst/>
          </a:prstGeom>
        </p:spPr>
      </p:pic>
      <p:grpSp>
        <p:nvGrpSpPr>
          <p:cNvPr id="24" name="群組 23"/>
          <p:cNvGrpSpPr/>
          <p:nvPr/>
        </p:nvGrpSpPr>
        <p:grpSpPr>
          <a:xfrm>
            <a:off x="5467907" y="1988840"/>
            <a:ext cx="3240360" cy="3852395"/>
            <a:chOff x="5467907" y="1988840"/>
            <a:chExt cx="3240360" cy="3852395"/>
          </a:xfrm>
        </p:grpSpPr>
        <p:sp>
          <p:nvSpPr>
            <p:cNvPr id="9" name="圓角矩形 8"/>
            <p:cNvSpPr/>
            <p:nvPr/>
          </p:nvSpPr>
          <p:spPr>
            <a:xfrm>
              <a:off x="5467907" y="2011327"/>
              <a:ext cx="3240360" cy="3829908"/>
            </a:xfrm>
            <a:prstGeom prst="roundRect">
              <a:avLst>
                <a:gd name="adj" fmla="val 12083"/>
              </a:avLst>
            </a:prstGeom>
            <a:solidFill>
              <a:srgbClr val="DBBFF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indent="-252000">
                <a:spcBef>
                  <a:spcPts val="600"/>
                </a:spcBef>
                <a:buFont typeface="+mj-lt"/>
                <a:buAutoNum type="arabicPeriod"/>
              </a:pPr>
              <a:endParaRPr lang="en-US" altLang="zh-TW" dirty="0">
                <a:solidFill>
                  <a:schemeClr val="tx1"/>
                </a:solidFill>
                <a:latin typeface="微軟正黑體" pitchFamily="34" charset="-120"/>
                <a:ea typeface="微軟正黑體" pitchFamily="34" charset="-120"/>
              </a:endParaRPr>
            </a:p>
          </p:txBody>
        </p:sp>
        <p:sp>
          <p:nvSpPr>
            <p:cNvPr id="10" name="矩形 9"/>
            <p:cNvSpPr/>
            <p:nvPr/>
          </p:nvSpPr>
          <p:spPr>
            <a:xfrm>
              <a:off x="5940152" y="1988840"/>
              <a:ext cx="2464388" cy="670559"/>
            </a:xfrm>
            <a:prstGeom prst="rect">
              <a:avLst/>
            </a:prstGeom>
            <a:solidFill>
              <a:srgbClr val="C7E7A3"/>
            </a:solidFill>
            <a:ln>
              <a:solidFill>
                <a:srgbClr val="C2E59B"/>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400" b="1" dirty="0">
                  <a:latin typeface="Microsoft YaHei" pitchFamily="34" charset="-122"/>
                  <a:ea typeface="Microsoft YaHei" pitchFamily="34" charset="-122"/>
                </a:rPr>
                <a:t>信用保證貸款</a:t>
              </a:r>
            </a:p>
          </p:txBody>
        </p:sp>
        <p:sp>
          <p:nvSpPr>
            <p:cNvPr id="17" name="文字方塊 16"/>
            <p:cNvSpPr txBox="1"/>
            <p:nvPr/>
          </p:nvSpPr>
          <p:spPr>
            <a:xfrm>
              <a:off x="5858651" y="2996952"/>
              <a:ext cx="2521844" cy="830997"/>
            </a:xfrm>
            <a:prstGeom prst="rect">
              <a:avLst/>
            </a:prstGeom>
            <a:noFill/>
          </p:spPr>
          <p:txBody>
            <a:bodyPr wrap="none" rtlCol="0">
              <a:spAutoFit/>
            </a:bodyPr>
            <a:lstStyle/>
            <a:p>
              <a:pPr algn="ctr"/>
              <a:r>
                <a:rPr lang="zh-TW" altLang="en-US" sz="2400" b="1" dirty="0">
                  <a:latin typeface="Microsoft YaHei" pitchFamily="34" charset="-122"/>
                  <a:ea typeface="Microsoft YaHei" pitchFamily="34" charset="-122"/>
                </a:rPr>
                <a:t>  銀行借不夠的，</a:t>
              </a:r>
              <a:endParaRPr lang="en-US" altLang="zh-TW" sz="2400" b="1" dirty="0">
                <a:latin typeface="Microsoft YaHei" pitchFamily="34" charset="-122"/>
                <a:ea typeface="Microsoft YaHei" pitchFamily="34" charset="-122"/>
              </a:endParaRPr>
            </a:p>
            <a:p>
              <a:pPr algn="ctr"/>
              <a:r>
                <a:rPr lang="zh-TW" altLang="en-US" sz="2400" b="1" dirty="0">
                  <a:latin typeface="Microsoft YaHei" pitchFamily="34" charset="-122"/>
                  <a:ea typeface="Microsoft YaHei" pitchFamily="34" charset="-122"/>
                </a:rPr>
                <a:t>政府協助您</a:t>
              </a:r>
              <a:endParaRPr lang="en-US" altLang="zh-TW" sz="2400" b="1" dirty="0">
                <a:latin typeface="Microsoft YaHei" pitchFamily="34" charset="-122"/>
                <a:ea typeface="Microsoft YaHei" pitchFamily="34" charset="-122"/>
              </a:endParaRPr>
            </a:p>
          </p:txBody>
        </p:sp>
        <p:pic>
          <p:nvPicPr>
            <p:cNvPr id="19" name="圖片 18"/>
            <p:cNvPicPr>
              <a:picLocks noChangeAspect="1"/>
            </p:cNvPicPr>
            <p:nvPr/>
          </p:nvPicPr>
          <p:blipFill>
            <a:blip r:embed="rId4">
              <a:extLst>
                <a:ext uri="{BEBA8EAE-BF5A-486C-A8C5-ECC9F3942E4B}">
                  <a14:imgProps xmlns:a14="http://schemas.microsoft.com/office/drawing/2010/main">
                    <a14:imgLayer r:embed="rId5">
                      <a14:imgEffect>
                        <a14:backgroundRemoval t="766" b="98084" l="2692" r="100000">
                          <a14:foregroundMark x1="80385" y1="85824" x2="80385" y2="85824"/>
                          <a14:foregroundMark x1="62308" y1="86973" x2="62308" y2="86973"/>
                          <a14:foregroundMark x1="50769" y1="87356" x2="50769" y2="87356"/>
                        </a14:backgroundRemoval>
                      </a14:imgEffect>
                    </a14:imgLayer>
                  </a14:imgProps>
                </a:ext>
                <a:ext uri="{28A0092B-C50C-407E-A947-70E740481C1C}">
                  <a14:useLocalDpi xmlns:a14="http://schemas.microsoft.com/office/drawing/2010/main" val="0"/>
                </a:ext>
              </a:extLst>
            </a:blip>
            <a:stretch>
              <a:fillRect/>
            </a:stretch>
          </p:blipFill>
          <p:spPr>
            <a:xfrm>
              <a:off x="5475398" y="4512191"/>
              <a:ext cx="1256842" cy="1261676"/>
            </a:xfrm>
            <a:prstGeom prst="rect">
              <a:avLst/>
            </a:prstGeom>
          </p:spPr>
        </p:pic>
        <p:sp>
          <p:nvSpPr>
            <p:cNvPr id="21" name="文字方塊 20"/>
            <p:cNvSpPr txBox="1"/>
            <p:nvPr/>
          </p:nvSpPr>
          <p:spPr>
            <a:xfrm>
              <a:off x="6193592" y="4581128"/>
              <a:ext cx="2194832" cy="523220"/>
            </a:xfrm>
            <a:prstGeom prst="rect">
              <a:avLst/>
            </a:prstGeom>
            <a:noFill/>
          </p:spPr>
          <p:txBody>
            <a:bodyPr wrap="none" rtlCol="0">
              <a:spAutoFit/>
            </a:bodyPr>
            <a:lstStyle/>
            <a:p>
              <a:r>
                <a:rPr lang="zh-TW" altLang="en-US" sz="2800" b="1" cap="all" spc="-100" dirty="0">
                  <a:solidFill>
                    <a:srgbClr val="FF0000"/>
                  </a:solidFill>
                  <a:latin typeface="Microsoft YaHei" panose="020B0503020204020204" pitchFamily="34" charset="-122"/>
                  <a:ea typeface="Microsoft YaHei" panose="020B0503020204020204" pitchFamily="34" charset="-122"/>
                  <a:cs typeface="+mj-cs"/>
                </a:rPr>
                <a:t>最高</a:t>
              </a:r>
              <a:r>
                <a:rPr lang="en-US" altLang="zh-TW" sz="2800" b="1" cap="all" spc="-100" dirty="0">
                  <a:solidFill>
                    <a:srgbClr val="FF0000"/>
                  </a:solidFill>
                  <a:latin typeface="Microsoft YaHei" panose="020B0503020204020204" pitchFamily="34" charset="-122"/>
                  <a:ea typeface="Microsoft YaHei" panose="020B0503020204020204" pitchFamily="34" charset="-122"/>
                  <a:cs typeface="+mj-cs"/>
                </a:rPr>
                <a:t>300</a:t>
              </a:r>
              <a:r>
                <a:rPr lang="zh-TW" altLang="en-US" sz="2800" b="1" cap="all" spc="-100" dirty="0">
                  <a:solidFill>
                    <a:srgbClr val="FF0000"/>
                  </a:solidFill>
                  <a:latin typeface="Microsoft YaHei" panose="020B0503020204020204" pitchFamily="34" charset="-122"/>
                  <a:ea typeface="Microsoft YaHei" panose="020B0503020204020204" pitchFamily="34" charset="-122"/>
                  <a:cs typeface="+mj-cs"/>
                </a:rPr>
                <a:t>萬元</a:t>
              </a:r>
            </a:p>
          </p:txBody>
        </p:sp>
        <p:sp>
          <p:nvSpPr>
            <p:cNvPr id="22" name="文字方塊 21"/>
            <p:cNvSpPr txBox="1"/>
            <p:nvPr/>
          </p:nvSpPr>
          <p:spPr>
            <a:xfrm>
              <a:off x="5868144" y="3924345"/>
              <a:ext cx="2569934" cy="584775"/>
            </a:xfrm>
            <a:prstGeom prst="rect">
              <a:avLst/>
            </a:prstGeom>
            <a:noFill/>
          </p:spPr>
          <p:txBody>
            <a:bodyPr wrap="none" rtlCol="0">
              <a:spAutoFit/>
            </a:bodyPr>
            <a:lstStyle/>
            <a:p>
              <a:pPr algn="ctr"/>
              <a:r>
                <a:rPr lang="zh-TW" altLang="en-US" sz="3200" b="1" cap="all" spc="-100" dirty="0">
                  <a:solidFill>
                    <a:srgbClr val="F89006"/>
                  </a:solidFill>
                  <a:latin typeface="Microsoft YaHei" panose="020B0503020204020204" pitchFamily="34" charset="-122"/>
                  <a:ea typeface="Microsoft YaHei" panose="020B0503020204020204" pitchFamily="34" charset="-122"/>
                </a:rPr>
                <a:t>信用擔保借款</a:t>
              </a:r>
            </a:p>
          </p:txBody>
        </p:sp>
      </p:grpSp>
      <p:sp>
        <p:nvSpPr>
          <p:cNvPr id="23" name="投影片編號版面配置區 22"/>
          <p:cNvSpPr>
            <a:spLocks noGrp="1"/>
          </p:cNvSpPr>
          <p:nvPr>
            <p:ph type="sldNum" sz="quarter" idx="12"/>
          </p:nvPr>
        </p:nvSpPr>
        <p:spPr/>
        <p:txBody>
          <a:bodyPr/>
          <a:lstStyle/>
          <a:p>
            <a:fld id="{69F36ECB-A0D5-4792-908D-9A4B7ACD4E94}" type="slidenum">
              <a:rPr lang="zh-TW" altLang="en-US" smtClean="0"/>
              <a:t>12</a:t>
            </a:fld>
            <a:endParaRPr lang="zh-TW" altLang="en-US"/>
          </a:p>
        </p:txBody>
      </p:sp>
    </p:spTree>
    <p:extLst>
      <p:ext uri="{BB962C8B-B14F-4D97-AF65-F5344CB8AC3E}">
        <p14:creationId xmlns:p14="http://schemas.microsoft.com/office/powerpoint/2010/main" val="344580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50"/>
                                        <p:tgtEl>
                                          <p:spTgt spid="11"/>
                                        </p:tgtEl>
                                      </p:cBhvr>
                                    </p:animEffect>
                                  </p:childTnLst>
                                </p:cTn>
                              </p:par>
                              <p:par>
                                <p:cTn id="14" presetID="14" presetClass="entr" presetSubtype="10" fill="hold" nodeType="withEffect">
                                  <p:stCondLst>
                                    <p:cond delay="175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21850" y="692696"/>
            <a:ext cx="5178342" cy="590931"/>
          </a:xfrm>
          <a:prstGeom prst="rect">
            <a:avLst/>
          </a:prstGeom>
        </p:spPr>
        <p:txBody>
          <a:bodyPr wrap="none">
            <a:spAutoFit/>
          </a:bodyPr>
          <a:lstStyle/>
          <a:p>
            <a:pPr algn="ctr" defTabSz="833438">
              <a:lnSpc>
                <a:spcPct val="90000"/>
              </a:lnSpc>
              <a:spcBef>
                <a:spcPct val="0"/>
              </a:spcBef>
              <a:spcAft>
                <a:spcPct val="35000"/>
              </a:spcAft>
            </a:pPr>
            <a:r>
              <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目前已公布明確資訊銀行</a:t>
            </a:r>
          </a:p>
        </p:txBody>
      </p:sp>
      <p:cxnSp>
        <p:nvCxnSpPr>
          <p:cNvPr id="19" name="直線接點 18"/>
          <p:cNvCxnSpPr/>
          <p:nvPr/>
        </p:nvCxnSpPr>
        <p:spPr>
          <a:xfrm>
            <a:off x="1124000" y="1277144"/>
            <a:ext cx="7552456" cy="0"/>
          </a:xfrm>
          <a:prstGeom prst="line">
            <a:avLst/>
          </a:prstGeom>
          <a:ln w="60325"/>
        </p:spPr>
        <p:style>
          <a:lnRef idx="1">
            <a:schemeClr val="dk1"/>
          </a:lnRef>
          <a:fillRef idx="0">
            <a:schemeClr val="dk1"/>
          </a:fillRef>
          <a:effectRef idx="0">
            <a:schemeClr val="dk1"/>
          </a:effectRef>
          <a:fontRef idx="minor">
            <a:schemeClr val="tx1"/>
          </a:fontRef>
        </p:style>
      </p:cxn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046" y="657256"/>
            <a:ext cx="846328" cy="691896"/>
          </a:xfrm>
          <a:prstGeom prst="rect">
            <a:avLst/>
          </a:prstGeom>
        </p:spPr>
      </p:pic>
      <p:graphicFrame>
        <p:nvGraphicFramePr>
          <p:cNvPr id="27" name="表格 26"/>
          <p:cNvGraphicFramePr>
            <a:graphicFrameLocks noGrp="1"/>
          </p:cNvGraphicFramePr>
          <p:nvPr>
            <p:extLst/>
          </p:nvPr>
        </p:nvGraphicFramePr>
        <p:xfrm>
          <a:off x="179512" y="1412776"/>
          <a:ext cx="8640536" cy="5234208"/>
        </p:xfrm>
        <a:graphic>
          <a:graphicData uri="http://schemas.openxmlformats.org/drawingml/2006/table">
            <a:tbl>
              <a:tblPr firstRow="1" bandRow="1">
                <a:tableStyleId>{F5AB1C69-6EDB-4FF4-983F-18BD219EF322}</a:tableStyleId>
              </a:tblPr>
              <a:tblGrid>
                <a:gridCol w="1008000">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808000">
                  <a:extLst>
                    <a:ext uri="{9D8B030D-6E8A-4147-A177-3AD203B41FA5}">
                      <a16:colId xmlns:a16="http://schemas.microsoft.com/office/drawing/2014/main" xmlns="" val="20002"/>
                    </a:ext>
                  </a:extLst>
                </a:gridCol>
                <a:gridCol w="2304256">
                  <a:extLst>
                    <a:ext uri="{9D8B030D-6E8A-4147-A177-3AD203B41FA5}">
                      <a16:colId xmlns:a16="http://schemas.microsoft.com/office/drawing/2014/main" xmlns="" val="20003"/>
                    </a:ext>
                  </a:extLst>
                </a:gridCol>
              </a:tblGrid>
              <a:tr h="432048">
                <a:tc>
                  <a:txBody>
                    <a:bodyPr/>
                    <a:lstStyle/>
                    <a:p>
                      <a:endParaRPr lang="zh-TW" altLang="en-US" dirty="0"/>
                    </a:p>
                  </a:txBody>
                  <a:tcPr/>
                </a:tc>
                <a:tc>
                  <a:txBody>
                    <a:bodyPr/>
                    <a:lstStyle/>
                    <a:p>
                      <a:pPr algn="ctr"/>
                      <a:r>
                        <a:rPr lang="zh-TW" altLang="en-US" sz="2800" kern="1200" cap="all" spc="-60" dirty="0">
                          <a:effectLst>
                            <a:outerShdw blurRad="38100" dist="38100" dir="2700000" algn="tl">
                              <a:srgbClr val="000000">
                                <a:alpha val="43137"/>
                              </a:srgbClr>
                            </a:outerShdw>
                          </a:effectLst>
                        </a:rPr>
                        <a:t>土地銀行</a:t>
                      </a:r>
                      <a:endParaRPr lang="zh-TW" altLang="en-US" sz="2800" b="1" kern="1200" cap="all" spc="-60" dirty="0">
                        <a:solidFill>
                          <a:srgbClr val="0A10F6"/>
                        </a:solidFill>
                        <a:effectLst>
                          <a:outerShdw blurRad="38100" dist="38100" dir="2700000" algn="tl">
                            <a:srgbClr val="000000">
                              <a:alpha val="43137"/>
                            </a:srgbClr>
                          </a:outerShdw>
                        </a:effectLst>
                        <a:latin typeface="Microsoft YaHei" pitchFamily="34" charset="-122"/>
                        <a:ea typeface="Microsoft YaHei" pitchFamily="34" charset="-122"/>
                        <a:cs typeface="+mn-cs"/>
                      </a:endParaRPr>
                    </a:p>
                  </a:txBody>
                  <a:tcPr anchor="ctr"/>
                </a:tc>
                <a:tc>
                  <a:txBody>
                    <a:bodyPr/>
                    <a:lstStyle/>
                    <a:p>
                      <a:pPr algn="ctr"/>
                      <a:r>
                        <a:rPr lang="zh-TW" altLang="en-US" sz="2800" kern="1200" cap="all" spc="-60" dirty="0">
                          <a:effectLst>
                            <a:outerShdw blurRad="38100" dist="38100" dir="2700000" algn="tl">
                              <a:srgbClr val="000000">
                                <a:alpha val="43137"/>
                              </a:srgbClr>
                            </a:outerShdw>
                          </a:effectLst>
                        </a:rPr>
                        <a:t>彰化銀行</a:t>
                      </a:r>
                      <a:endParaRPr lang="zh-TW" altLang="en-US" sz="2800" b="1" kern="1200" cap="all" spc="-60" dirty="0">
                        <a:solidFill>
                          <a:srgbClr val="0A10F6"/>
                        </a:solidFill>
                        <a:effectLst>
                          <a:outerShdw blurRad="38100" dist="38100" dir="2700000" algn="tl">
                            <a:srgbClr val="000000">
                              <a:alpha val="43137"/>
                            </a:srgbClr>
                          </a:outerShdw>
                        </a:effectLst>
                        <a:latin typeface="Microsoft YaHei" pitchFamily="34" charset="-122"/>
                        <a:ea typeface="Microsoft YaHei" pitchFamily="34" charset="-122"/>
                        <a:cs typeface="+mn-cs"/>
                      </a:endParaRPr>
                    </a:p>
                  </a:txBody>
                  <a:tcPr anchor="ctr"/>
                </a:tc>
                <a:tc>
                  <a:txBody>
                    <a:bodyPr/>
                    <a:lstStyle/>
                    <a:p>
                      <a:pPr algn="ctr"/>
                      <a:r>
                        <a:rPr lang="zh-TW" altLang="en-US" sz="2800" kern="1200" cap="all" spc="-60" dirty="0">
                          <a:effectLst>
                            <a:outerShdw blurRad="38100" dist="38100" dir="2700000" algn="tl">
                              <a:srgbClr val="000000">
                                <a:alpha val="43137"/>
                              </a:srgbClr>
                            </a:outerShdw>
                          </a:effectLst>
                        </a:rPr>
                        <a:t>兆豐銀行</a:t>
                      </a:r>
                      <a:endParaRPr lang="zh-TW" altLang="en-US" sz="2800" b="1" kern="1200" cap="all" spc="-60" dirty="0">
                        <a:solidFill>
                          <a:srgbClr val="0A10F6"/>
                        </a:solidFill>
                        <a:effectLst>
                          <a:outerShdw blurRad="38100" dist="38100" dir="2700000" algn="tl">
                            <a:srgbClr val="000000">
                              <a:alpha val="43137"/>
                            </a:srgbClr>
                          </a:outerShdw>
                        </a:effectLst>
                        <a:latin typeface="Microsoft YaHei" pitchFamily="34" charset="-122"/>
                        <a:ea typeface="Microsoft YaHei" pitchFamily="34" charset="-122"/>
                        <a:cs typeface="+mn-cs"/>
                      </a:endParaRPr>
                    </a:p>
                  </a:txBody>
                  <a:tcPr anchor="ctr"/>
                </a:tc>
                <a:extLst>
                  <a:ext uri="{0D108BD9-81ED-4DB2-BD59-A6C34878D82A}">
                    <a16:rowId xmlns:a16="http://schemas.microsoft.com/office/drawing/2014/main" xmlns="" val="10000"/>
                  </a:ext>
                </a:extLst>
              </a:tr>
              <a:tr h="2340000">
                <a:tc>
                  <a:txBody>
                    <a:bodyPr/>
                    <a:lstStyle/>
                    <a:p>
                      <a:pPr algn="ctr"/>
                      <a:endParaRPr lang="en-US" altLang="zh-TW" sz="1600" b="1" kern="1200" dirty="0">
                        <a:solidFill>
                          <a:schemeClr val="tx1"/>
                        </a:solidFill>
                        <a:latin typeface="Microsoft YaHei" pitchFamily="34" charset="-122"/>
                        <a:ea typeface="Microsoft YaHei" pitchFamily="34" charset="-122"/>
                        <a:cs typeface="+mn-cs"/>
                      </a:endParaRPr>
                    </a:p>
                    <a:p>
                      <a:pPr algn="ctr"/>
                      <a:r>
                        <a:rPr lang="zh-TW" altLang="en-US" sz="1600" b="1" kern="1200" dirty="0">
                          <a:solidFill>
                            <a:schemeClr val="tx1"/>
                          </a:solidFill>
                          <a:latin typeface="Microsoft YaHei" pitchFamily="34" charset="-122"/>
                          <a:ea typeface="Microsoft YaHei" pitchFamily="34" charset="-122"/>
                          <a:cs typeface="+mn-cs"/>
                        </a:rPr>
                        <a:t>申請資格</a:t>
                      </a:r>
                    </a:p>
                  </a:txBody>
                  <a:tcPr anchor="ctr"/>
                </a:tc>
                <a:tc>
                  <a:txBody>
                    <a:bodyPr/>
                    <a:lstStyle/>
                    <a:p>
                      <a:pPr marL="180000" indent="-180000" algn="l" defTabSz="914400" rtl="0" eaLnBrk="1"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符合都市危險及老舊建築物加速重建條例、地方縣市政府訂定重建相關規定辦理重建者。</a:t>
                      </a:r>
                    </a:p>
                    <a:p>
                      <a:pPr marL="180000" indent="-180000" algn="l" defTabSz="914400" rtl="0" eaLnBrk="1"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經政府指定之評估機構認定為危險之建築物辦理重建者。</a:t>
                      </a:r>
                    </a:p>
                    <a:p>
                      <a:pPr marL="180000" indent="-180000" algn="l" defTabSz="914400" rtl="0" eaLnBrk="1" latinLnBrk="0" hangingPunct="1">
                        <a:spcAft>
                          <a:spcPts val="600"/>
                        </a:spcAft>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屋齡達</a:t>
                      </a:r>
                      <a:r>
                        <a:rPr lang="en-US" altLang="zh-TW" sz="1600" b="0" kern="1200" dirty="0">
                          <a:solidFill>
                            <a:schemeClr val="tx1"/>
                          </a:solidFill>
                          <a:latin typeface="Microsoft YaHei" pitchFamily="34" charset="-122"/>
                          <a:ea typeface="Microsoft YaHei" pitchFamily="34" charset="-122"/>
                          <a:cs typeface="+mn-cs"/>
                        </a:rPr>
                        <a:t>30</a:t>
                      </a:r>
                      <a:r>
                        <a:rPr lang="zh-TW" altLang="en-US" sz="1600" b="0" kern="1200" dirty="0">
                          <a:solidFill>
                            <a:schemeClr val="tx1"/>
                          </a:solidFill>
                          <a:latin typeface="Microsoft YaHei" pitchFamily="34" charset="-122"/>
                          <a:ea typeface="Microsoft YaHei" pitchFamily="34" charset="-122"/>
                          <a:cs typeface="+mn-cs"/>
                        </a:rPr>
                        <a:t>年以上之合法建築物辦理重建者</a:t>
                      </a:r>
                    </a:p>
                  </a:txBody>
                  <a:tcPr/>
                </a:tc>
                <a:tc>
                  <a:txBody>
                    <a:bodyPr/>
                    <a:lstStyle/>
                    <a:p>
                      <a:pPr marL="0" algn="l" defTabSz="914400" rtl="0" eaLnBrk="1" latinLnBrk="0" hangingPunct="1"/>
                      <a:r>
                        <a:rPr lang="zh-TW" altLang="en-US" sz="1600" b="0" kern="1200" dirty="0">
                          <a:solidFill>
                            <a:schemeClr val="tx1"/>
                          </a:solidFill>
                          <a:latin typeface="Microsoft YaHei" pitchFamily="34" charset="-122"/>
                          <a:ea typeface="Microsoft YaHei" pitchFamily="34" charset="-122"/>
                          <a:cs typeface="+mn-cs"/>
                        </a:rPr>
                        <a:t>經重建計畫範圍內全體土地及合法建築物所有權人同意，並符合「都市危險及老舊建築物加速重建條例」規定，且該重建計畫經主管機關核准者</a:t>
                      </a:r>
                    </a:p>
                  </a:txBody>
                  <a:tcPr/>
                </a:tc>
                <a:tc>
                  <a:txBody>
                    <a:bodyPr/>
                    <a:lstStyle/>
                    <a:p>
                      <a:pPr marL="180000" marR="0" indent="-1800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600" b="0" kern="1200" dirty="0">
                          <a:solidFill>
                            <a:schemeClr val="tx1"/>
                          </a:solidFill>
                          <a:latin typeface="Microsoft YaHei" pitchFamily="34" charset="-122"/>
                          <a:ea typeface="Microsoft YaHei" pitchFamily="34" charset="-122"/>
                          <a:cs typeface="+mn-cs"/>
                        </a:rPr>
                        <a:t>經重建計畫範圍內全體土地及合法建物所有權人同意</a:t>
                      </a:r>
                      <a:endParaRPr lang="en-US" altLang="zh-TW" sz="1600" b="0" kern="1200" dirty="0">
                        <a:solidFill>
                          <a:schemeClr val="tx1"/>
                        </a:solidFill>
                        <a:latin typeface="Microsoft YaHei" pitchFamily="34" charset="-122"/>
                        <a:ea typeface="Microsoft YaHei" pitchFamily="34" charset="-122"/>
                        <a:cs typeface="+mn-cs"/>
                      </a:endParaRPr>
                    </a:p>
                    <a:p>
                      <a:pPr marL="180000" marR="0" indent="-1800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600" b="0" kern="1200" dirty="0">
                          <a:solidFill>
                            <a:schemeClr val="tx1"/>
                          </a:solidFill>
                          <a:latin typeface="Microsoft YaHei" pitchFamily="34" charset="-122"/>
                          <a:ea typeface="Microsoft YaHei" pitchFamily="34" charset="-122"/>
                          <a:cs typeface="+mn-cs"/>
                        </a:rPr>
                        <a:t>依都市危險及老舊建築物加速重建條例</a:t>
                      </a:r>
                      <a:r>
                        <a:rPr lang="en-US" altLang="zh-TW" sz="1600" b="0" kern="1200" dirty="0">
                          <a:solidFill>
                            <a:schemeClr val="tx1"/>
                          </a:solidFill>
                          <a:latin typeface="Microsoft YaHei" pitchFamily="34" charset="-122"/>
                          <a:ea typeface="Microsoft YaHei" pitchFamily="34" charset="-122"/>
                          <a:cs typeface="+mn-cs"/>
                        </a:rPr>
                        <a:t>(</a:t>
                      </a:r>
                      <a:r>
                        <a:rPr lang="zh-TW" altLang="en-US" sz="1600" b="0" kern="1200" dirty="0">
                          <a:solidFill>
                            <a:schemeClr val="tx1"/>
                          </a:solidFill>
                          <a:latin typeface="Microsoft YaHei" pitchFamily="34" charset="-122"/>
                          <a:ea typeface="Microsoft YaHei" pitchFamily="34" charset="-122"/>
                          <a:cs typeface="+mn-cs"/>
                        </a:rPr>
                        <a:t>以下稱「危老條例」</a:t>
                      </a:r>
                      <a:r>
                        <a:rPr lang="en-US" altLang="zh-TW" sz="1600" b="0" kern="1200" dirty="0">
                          <a:solidFill>
                            <a:schemeClr val="tx1"/>
                          </a:solidFill>
                          <a:latin typeface="Microsoft YaHei" pitchFamily="34" charset="-122"/>
                          <a:ea typeface="Microsoft YaHei" pitchFamily="34" charset="-122"/>
                          <a:cs typeface="+mn-cs"/>
                        </a:rPr>
                        <a:t>)</a:t>
                      </a:r>
                      <a:r>
                        <a:rPr lang="zh-TW" altLang="en-US" sz="1600" b="0" kern="1200" dirty="0">
                          <a:solidFill>
                            <a:schemeClr val="tx1"/>
                          </a:solidFill>
                          <a:latin typeface="Microsoft YaHei" pitchFamily="34" charset="-122"/>
                          <a:ea typeface="Microsoft YaHei" pitchFamily="34" charset="-122"/>
                          <a:cs typeface="+mn-cs"/>
                        </a:rPr>
                        <a:t>或依直轄市、地方縣</a:t>
                      </a:r>
                      <a:r>
                        <a:rPr lang="en-US" altLang="zh-TW" sz="1600" b="0" kern="1200" dirty="0">
                          <a:solidFill>
                            <a:schemeClr val="tx1"/>
                          </a:solidFill>
                          <a:latin typeface="Microsoft YaHei" pitchFamily="34" charset="-122"/>
                          <a:ea typeface="Microsoft YaHei" pitchFamily="34" charset="-122"/>
                          <a:cs typeface="+mn-cs"/>
                        </a:rPr>
                        <a:t>(</a:t>
                      </a:r>
                      <a:r>
                        <a:rPr lang="zh-TW" altLang="en-US" sz="1600" b="0" kern="1200" dirty="0">
                          <a:solidFill>
                            <a:schemeClr val="tx1"/>
                          </a:solidFill>
                          <a:latin typeface="Microsoft YaHei" pitchFamily="34" charset="-122"/>
                          <a:ea typeface="Microsoft YaHei" pitchFamily="34" charset="-122"/>
                          <a:cs typeface="+mn-cs"/>
                        </a:rPr>
                        <a:t>市</a:t>
                      </a:r>
                      <a:r>
                        <a:rPr lang="en-US" altLang="zh-TW" sz="1600" b="0" kern="1200" dirty="0">
                          <a:solidFill>
                            <a:schemeClr val="tx1"/>
                          </a:solidFill>
                          <a:latin typeface="Microsoft YaHei" pitchFamily="34" charset="-122"/>
                          <a:ea typeface="Microsoft YaHei" pitchFamily="34" charset="-122"/>
                          <a:cs typeface="+mn-cs"/>
                        </a:rPr>
                        <a:t>)</a:t>
                      </a:r>
                      <a:r>
                        <a:rPr lang="zh-TW" altLang="en-US" sz="1600" b="0" kern="1200" dirty="0">
                          <a:solidFill>
                            <a:schemeClr val="tx1"/>
                          </a:solidFill>
                          <a:latin typeface="Microsoft YaHei" pitchFamily="34" charset="-122"/>
                          <a:ea typeface="Microsoft YaHei" pitchFamily="34" charset="-122"/>
                          <a:cs typeface="+mn-cs"/>
                        </a:rPr>
                        <a:t>政府訂定之各類重建專案規定申請者</a:t>
                      </a:r>
                    </a:p>
                  </a:txBody>
                  <a:tcPr/>
                </a:tc>
                <a:extLst>
                  <a:ext uri="{0D108BD9-81ED-4DB2-BD59-A6C34878D82A}">
                    <a16:rowId xmlns:a16="http://schemas.microsoft.com/office/drawing/2014/main" xmlns="" val="10001"/>
                  </a:ext>
                </a:extLst>
              </a:tr>
              <a:tr h="1332000">
                <a:tc>
                  <a:txBody>
                    <a:bodyPr/>
                    <a:lstStyle/>
                    <a:p>
                      <a:pPr algn="ctr"/>
                      <a:endParaRPr lang="en-US" altLang="zh-TW" sz="1600" b="1" kern="1200" dirty="0">
                        <a:solidFill>
                          <a:schemeClr val="tx1"/>
                        </a:solidFill>
                        <a:latin typeface="Microsoft YaHei" pitchFamily="34" charset="-122"/>
                        <a:ea typeface="Microsoft YaHei" pitchFamily="34" charset="-122"/>
                        <a:cs typeface="+mn-cs"/>
                      </a:endParaRPr>
                    </a:p>
                    <a:p>
                      <a:pPr algn="ctr"/>
                      <a:r>
                        <a:rPr lang="zh-TW" altLang="en-US" sz="1600" b="1" kern="1200" dirty="0">
                          <a:solidFill>
                            <a:schemeClr val="tx1"/>
                          </a:solidFill>
                          <a:latin typeface="Microsoft YaHei" pitchFamily="34" charset="-122"/>
                          <a:ea typeface="Microsoft YaHei" pitchFamily="34" charset="-122"/>
                          <a:cs typeface="+mn-cs"/>
                        </a:rPr>
                        <a:t>貸款項目</a:t>
                      </a:r>
                    </a:p>
                  </a:txBody>
                  <a:tcPr anchor="ctr"/>
                </a:tc>
                <a:tc>
                  <a:txBody>
                    <a:bodyPr/>
                    <a:lstStyle/>
                    <a:p>
                      <a:pPr marL="180000" indent="-180000" algn="l" defTabSz="914400" rtl="0" eaLnBrk="1"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興建房屋放款</a:t>
                      </a:r>
                      <a:endParaRPr lang="en-US" altLang="zh-TW" sz="1600" b="0" kern="1200" dirty="0">
                        <a:solidFill>
                          <a:schemeClr val="tx1"/>
                        </a:solidFill>
                        <a:latin typeface="Microsoft YaHei" pitchFamily="34" charset="-122"/>
                        <a:ea typeface="Microsoft YaHei" pitchFamily="34" charset="-122"/>
                        <a:cs typeface="+mn-cs"/>
                      </a:endParaRPr>
                    </a:p>
                    <a:p>
                      <a:pPr marL="180000" indent="-180000" algn="l" defTabSz="914400" rtl="0" eaLnBrk="1"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合建保證金放款</a:t>
                      </a:r>
                      <a:endParaRPr lang="en-US" altLang="zh-TW" sz="1600" b="0" kern="1200" dirty="0">
                        <a:solidFill>
                          <a:schemeClr val="tx1"/>
                        </a:solidFill>
                        <a:latin typeface="Microsoft YaHei" pitchFamily="34" charset="-122"/>
                        <a:ea typeface="Microsoft YaHei" pitchFamily="34" charset="-122"/>
                        <a:cs typeface="+mn-cs"/>
                      </a:endParaRPr>
                    </a:p>
                    <a:p>
                      <a:pPr marL="180000" indent="-180000" algn="l" defTabSz="914400" rtl="0" eaLnBrk="1"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與重建有關所需週轉金放款</a:t>
                      </a:r>
                      <a:endParaRPr lang="en-US" altLang="zh-TW" sz="1600" b="0" kern="1200" dirty="0">
                        <a:solidFill>
                          <a:schemeClr val="tx1"/>
                        </a:solidFill>
                        <a:latin typeface="Microsoft YaHei" pitchFamily="34" charset="-122"/>
                        <a:ea typeface="Microsoft YaHei" pitchFamily="34" charset="-122"/>
                        <a:cs typeface="+mn-cs"/>
                      </a:endParaRPr>
                    </a:p>
                    <a:p>
                      <a:pPr marL="180000" indent="-180000" algn="l" defTabSz="914400" rtl="0" eaLnBrk="1"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代償既有債務</a:t>
                      </a:r>
                    </a:p>
                  </a:txBody>
                  <a:tcPr/>
                </a:tc>
                <a:tc>
                  <a:txBody>
                    <a:bodyPr/>
                    <a:lstStyle/>
                    <a:p>
                      <a:r>
                        <a:rPr lang="en-US" altLang="zh-TW" sz="1600" b="0" kern="1200" dirty="0">
                          <a:solidFill>
                            <a:schemeClr val="tx1"/>
                          </a:solidFill>
                          <a:latin typeface="Microsoft YaHei" pitchFamily="34" charset="-122"/>
                          <a:ea typeface="Microsoft YaHei" pitchFamily="34" charset="-122"/>
                          <a:cs typeface="+mn-cs"/>
                        </a:rPr>
                        <a:t>1.</a:t>
                      </a:r>
                      <a:r>
                        <a:rPr lang="zh-TW" altLang="en-US" sz="1600" b="0" kern="1200" dirty="0">
                          <a:solidFill>
                            <a:schemeClr val="tx1"/>
                          </a:solidFill>
                          <a:latin typeface="Microsoft YaHei" pitchFamily="34" charset="-122"/>
                          <a:ea typeface="Microsoft YaHei" pitchFamily="34" charset="-122"/>
                          <a:cs typeface="+mn-cs"/>
                        </a:rPr>
                        <a:t>興建房屋貸款</a:t>
                      </a:r>
                    </a:p>
                    <a:p>
                      <a:r>
                        <a:rPr lang="en-US" altLang="zh-TW" sz="1600" b="0" kern="1200" dirty="0">
                          <a:solidFill>
                            <a:schemeClr val="tx1"/>
                          </a:solidFill>
                          <a:latin typeface="Microsoft YaHei" pitchFamily="34" charset="-122"/>
                          <a:ea typeface="Microsoft YaHei" pitchFamily="34" charset="-122"/>
                          <a:cs typeface="+mn-cs"/>
                        </a:rPr>
                        <a:t>2.</a:t>
                      </a:r>
                      <a:r>
                        <a:rPr lang="zh-TW" altLang="en-US" sz="1600" b="0" kern="1200" dirty="0">
                          <a:solidFill>
                            <a:schemeClr val="tx1"/>
                          </a:solidFill>
                          <a:latin typeface="Microsoft YaHei" pitchFamily="34" charset="-122"/>
                          <a:ea typeface="Microsoft YaHei" pitchFamily="34" charset="-122"/>
                          <a:cs typeface="+mn-cs"/>
                        </a:rPr>
                        <a:t>與地主合建保證金貸款</a:t>
                      </a:r>
                    </a:p>
                    <a:p>
                      <a:r>
                        <a:rPr lang="en-US" altLang="zh-TW" sz="1600" b="0" kern="1200" dirty="0">
                          <a:solidFill>
                            <a:schemeClr val="tx1"/>
                          </a:solidFill>
                          <a:latin typeface="Microsoft YaHei" pitchFamily="34" charset="-122"/>
                          <a:ea typeface="Microsoft YaHei" pitchFamily="34" charset="-122"/>
                          <a:cs typeface="+mn-cs"/>
                        </a:rPr>
                        <a:t>3.</a:t>
                      </a:r>
                      <a:r>
                        <a:rPr lang="zh-TW" altLang="en-US" sz="1600" b="0" kern="1200" dirty="0">
                          <a:solidFill>
                            <a:schemeClr val="tx1"/>
                          </a:solidFill>
                          <a:latin typeface="Microsoft YaHei" pitchFamily="34" charset="-122"/>
                          <a:ea typeface="Microsoft YaHei" pitchFamily="34" charset="-122"/>
                          <a:cs typeface="+mn-cs"/>
                        </a:rPr>
                        <a:t>與重建相關之週轉金貸款</a:t>
                      </a:r>
                    </a:p>
                    <a:p>
                      <a:r>
                        <a:rPr lang="en-US" altLang="zh-TW" sz="1600" b="0" kern="1200" dirty="0">
                          <a:solidFill>
                            <a:schemeClr val="tx1"/>
                          </a:solidFill>
                          <a:latin typeface="Microsoft YaHei" pitchFamily="34" charset="-122"/>
                          <a:ea typeface="Microsoft YaHei" pitchFamily="34" charset="-122"/>
                          <a:cs typeface="+mn-cs"/>
                        </a:rPr>
                        <a:t>4.</a:t>
                      </a:r>
                      <a:r>
                        <a:rPr lang="zh-TW" altLang="en-US" sz="1600" b="0" kern="1200" dirty="0">
                          <a:solidFill>
                            <a:schemeClr val="tx1"/>
                          </a:solidFill>
                          <a:latin typeface="Microsoft YaHei" pitchFamily="34" charset="-122"/>
                          <a:ea typeface="Microsoft YaHei" pitchFamily="34" charset="-122"/>
                          <a:cs typeface="+mn-cs"/>
                        </a:rPr>
                        <a:t>不動產原有債務之代償貸款</a:t>
                      </a:r>
                    </a:p>
                  </a:txBody>
                  <a:tcPr/>
                </a:tc>
                <a:tc>
                  <a:txBody>
                    <a:bodyPr/>
                    <a:lstStyle/>
                    <a:p>
                      <a:r>
                        <a:rPr lang="en-US" altLang="zh-TW" sz="1600" b="0" kern="1200" dirty="0">
                          <a:solidFill>
                            <a:schemeClr val="tx1"/>
                          </a:solidFill>
                          <a:latin typeface="Microsoft YaHei" pitchFamily="34" charset="-122"/>
                          <a:ea typeface="Microsoft YaHei" pitchFamily="34" charset="-122"/>
                          <a:cs typeface="+mn-cs"/>
                        </a:rPr>
                        <a:t>1.</a:t>
                      </a:r>
                      <a:r>
                        <a:rPr lang="zh-TW" altLang="en-US" sz="1600" b="0" kern="1200" dirty="0">
                          <a:solidFill>
                            <a:schemeClr val="tx1"/>
                          </a:solidFill>
                          <a:latin typeface="Microsoft YaHei" pitchFamily="34" charset="-122"/>
                          <a:ea typeface="Microsoft YaHei" pitchFamily="34" charset="-122"/>
                          <a:cs typeface="+mn-cs"/>
                        </a:rPr>
                        <a:t>興建房屋貸款</a:t>
                      </a:r>
                      <a:endParaRPr lang="en-US" altLang="zh-TW" sz="1600" b="0" kern="1200" dirty="0">
                        <a:solidFill>
                          <a:schemeClr val="tx1"/>
                        </a:solidFill>
                        <a:latin typeface="Microsoft YaHei" pitchFamily="34" charset="-122"/>
                        <a:ea typeface="Microsoft YaHei" pitchFamily="34" charset="-122"/>
                        <a:cs typeface="+mn-cs"/>
                      </a:endParaRPr>
                    </a:p>
                    <a:p>
                      <a:r>
                        <a:rPr lang="en-US" altLang="zh-TW" sz="1600" b="0" kern="1200" dirty="0">
                          <a:solidFill>
                            <a:schemeClr val="tx1"/>
                          </a:solidFill>
                          <a:latin typeface="Microsoft YaHei" pitchFamily="34" charset="-122"/>
                          <a:ea typeface="Microsoft YaHei" pitchFamily="34" charset="-122"/>
                          <a:cs typeface="+mn-cs"/>
                        </a:rPr>
                        <a:t>2.</a:t>
                      </a:r>
                      <a:r>
                        <a:rPr lang="zh-TW" altLang="en-US" sz="1600" b="0" kern="1200" dirty="0">
                          <a:solidFill>
                            <a:schemeClr val="tx1"/>
                          </a:solidFill>
                          <a:latin typeface="Microsoft YaHei" pitchFamily="34" charset="-122"/>
                          <a:ea typeface="Microsoft YaHei" pitchFamily="34" charset="-122"/>
                          <a:cs typeface="+mn-cs"/>
                        </a:rPr>
                        <a:t>週轉金貸款</a:t>
                      </a:r>
                      <a:endParaRPr lang="en-US" altLang="zh-TW" sz="1600" b="0" kern="1200" dirty="0">
                        <a:solidFill>
                          <a:schemeClr val="tx1"/>
                        </a:solidFill>
                        <a:latin typeface="Microsoft YaHei" pitchFamily="34" charset="-122"/>
                        <a:ea typeface="Microsoft YaHei" pitchFamily="34" charset="-122"/>
                        <a:cs typeface="+mn-cs"/>
                      </a:endParaRPr>
                    </a:p>
                    <a:p>
                      <a:r>
                        <a:rPr lang="en-US" altLang="zh-TW" sz="1600" b="0" kern="1200" dirty="0">
                          <a:solidFill>
                            <a:schemeClr val="tx1"/>
                          </a:solidFill>
                          <a:latin typeface="Microsoft YaHei" pitchFamily="34" charset="-122"/>
                          <a:ea typeface="Microsoft YaHei" pitchFamily="34" charset="-122"/>
                          <a:cs typeface="+mn-cs"/>
                        </a:rPr>
                        <a:t>3.</a:t>
                      </a:r>
                      <a:r>
                        <a:rPr lang="zh-TW" altLang="en-US" sz="1600" b="0" kern="1200" dirty="0">
                          <a:solidFill>
                            <a:schemeClr val="tx1"/>
                          </a:solidFill>
                          <a:latin typeface="Microsoft YaHei" pitchFamily="34" charset="-122"/>
                          <a:ea typeface="Microsoft YaHei" pitchFamily="34" charset="-122"/>
                          <a:cs typeface="+mn-cs"/>
                        </a:rPr>
                        <a:t>代償既有債務貸款 </a:t>
                      </a:r>
                    </a:p>
                    <a:p>
                      <a:endParaRPr lang="zh-TW" altLang="en-US" sz="1600" b="0" kern="1200" dirty="0">
                        <a:solidFill>
                          <a:schemeClr val="tx1"/>
                        </a:solidFill>
                        <a:latin typeface="Microsoft YaHei" pitchFamily="34" charset="-122"/>
                        <a:ea typeface="Microsoft YaHei" pitchFamily="34" charset="-122"/>
                        <a:cs typeface="+mn-cs"/>
                      </a:endParaRPr>
                    </a:p>
                  </a:txBody>
                  <a:tcPr/>
                </a:tc>
                <a:extLst>
                  <a:ext uri="{0D108BD9-81ED-4DB2-BD59-A6C34878D82A}">
                    <a16:rowId xmlns:a16="http://schemas.microsoft.com/office/drawing/2014/main" xmlns="" val="10002"/>
                  </a:ext>
                </a:extLst>
              </a:tr>
              <a:tr h="612000">
                <a:tc>
                  <a:txBody>
                    <a:bodyPr/>
                    <a:lstStyle/>
                    <a:p>
                      <a:pPr marL="0" algn="ctr" defTabSz="914400" rtl="0" eaLnBrk="1" latinLnBrk="0" hangingPunct="1"/>
                      <a:r>
                        <a:rPr lang="zh-TW" altLang="en-US" sz="1600" b="1" kern="1200" dirty="0">
                          <a:solidFill>
                            <a:schemeClr val="tx1"/>
                          </a:solidFill>
                          <a:latin typeface="Microsoft YaHei" pitchFamily="34" charset="-122"/>
                          <a:ea typeface="Microsoft YaHei" pitchFamily="34" charset="-122"/>
                          <a:cs typeface="+mn-cs"/>
                        </a:rPr>
                        <a:t>貸款期限</a:t>
                      </a:r>
                    </a:p>
                  </a:txBody>
                  <a:tcPr anchor="ctr"/>
                </a:tc>
                <a:tc>
                  <a:txBody>
                    <a:bodyPr/>
                    <a:lstStyle/>
                    <a:p>
                      <a:pPr marL="0" algn="l" defTabSz="914400" rtl="0" eaLnBrk="1" latinLnBrk="0" hangingPunct="1"/>
                      <a:r>
                        <a:rPr lang="zh-TW" altLang="en-US" sz="1600" b="0" kern="1200" dirty="0">
                          <a:solidFill>
                            <a:schemeClr val="tx1"/>
                          </a:solidFill>
                          <a:latin typeface="Microsoft YaHei" pitchFamily="34" charset="-122"/>
                          <a:ea typeface="Microsoft YaHei" pitchFamily="34" charset="-122"/>
                          <a:cs typeface="+mn-cs"/>
                        </a:rPr>
                        <a:t>依實際所需時間核定，最長</a:t>
                      </a:r>
                      <a:r>
                        <a:rPr lang="en-US" altLang="zh-TW" sz="1600" b="0" kern="1200" dirty="0">
                          <a:solidFill>
                            <a:schemeClr val="tx1"/>
                          </a:solidFill>
                          <a:latin typeface="Microsoft YaHei" pitchFamily="34" charset="-122"/>
                          <a:ea typeface="Microsoft YaHei" pitchFamily="34" charset="-122"/>
                          <a:cs typeface="+mn-cs"/>
                        </a:rPr>
                        <a:t>5</a:t>
                      </a:r>
                      <a:r>
                        <a:rPr lang="zh-TW" altLang="en-US" sz="1600" b="0" kern="1200" dirty="0">
                          <a:solidFill>
                            <a:schemeClr val="tx1"/>
                          </a:solidFill>
                          <a:latin typeface="Microsoft YaHei" pitchFamily="34" charset="-122"/>
                          <a:ea typeface="Microsoft YaHei" pitchFamily="34" charset="-122"/>
                          <a:cs typeface="+mn-cs"/>
                        </a:rPr>
                        <a:t>年</a:t>
                      </a:r>
                    </a:p>
                  </a:txBody>
                  <a:tcPr/>
                </a:tc>
                <a:tc>
                  <a:txBody>
                    <a:bodyPr/>
                    <a:lstStyle/>
                    <a:p>
                      <a:pPr marL="0" algn="l" defTabSz="914400" rtl="0" eaLnBrk="1" latinLnBrk="0" hangingPunct="1"/>
                      <a:r>
                        <a:rPr lang="zh-TW" altLang="en-US" sz="1600" b="0" kern="1200" dirty="0">
                          <a:solidFill>
                            <a:schemeClr val="tx1"/>
                          </a:solidFill>
                          <a:latin typeface="Microsoft YaHei" pitchFamily="34" charset="-122"/>
                          <a:ea typeface="Microsoft YaHei" pitchFamily="34" charset="-122"/>
                          <a:cs typeface="+mn-cs"/>
                        </a:rPr>
                        <a:t>依重建計畫實際所需工期覈實核定，最長不得超逾</a:t>
                      </a:r>
                      <a:r>
                        <a:rPr lang="en-US" altLang="zh-TW" sz="1600" b="0" kern="1200" dirty="0">
                          <a:solidFill>
                            <a:schemeClr val="tx1"/>
                          </a:solidFill>
                          <a:latin typeface="Microsoft YaHei" pitchFamily="34" charset="-122"/>
                          <a:ea typeface="Microsoft YaHei" pitchFamily="34" charset="-122"/>
                          <a:cs typeface="+mn-cs"/>
                        </a:rPr>
                        <a:t>5</a:t>
                      </a:r>
                      <a:r>
                        <a:rPr lang="zh-TW" altLang="en-US" sz="1600" b="0" kern="1200" dirty="0">
                          <a:solidFill>
                            <a:schemeClr val="tx1"/>
                          </a:solidFill>
                          <a:latin typeface="Microsoft YaHei" pitchFamily="34" charset="-122"/>
                          <a:ea typeface="Microsoft YaHei" pitchFamily="34" charset="-122"/>
                          <a:cs typeface="+mn-cs"/>
                        </a:rPr>
                        <a:t>年。</a:t>
                      </a:r>
                    </a:p>
                  </a:txBody>
                  <a:tcPr/>
                </a:tc>
                <a:tc>
                  <a:txBody>
                    <a:bodyPr/>
                    <a:lstStyle/>
                    <a:p>
                      <a:pPr marL="0" algn="l" defTabSz="914400" rtl="0" eaLnBrk="1" latinLnBrk="0" hangingPunct="1"/>
                      <a:r>
                        <a:rPr lang="en-US" altLang="zh-TW" sz="1600" b="0" kern="1200" dirty="0">
                          <a:solidFill>
                            <a:schemeClr val="tx1"/>
                          </a:solidFill>
                          <a:latin typeface="Microsoft YaHei" pitchFamily="34" charset="-122"/>
                          <a:ea typeface="Microsoft YaHei" pitchFamily="34" charset="-122"/>
                          <a:cs typeface="+mn-cs"/>
                        </a:rPr>
                        <a:t>5</a:t>
                      </a:r>
                      <a:r>
                        <a:rPr lang="zh-TW" altLang="en-US" sz="1600" b="0" kern="1200" dirty="0">
                          <a:solidFill>
                            <a:schemeClr val="tx1"/>
                          </a:solidFill>
                          <a:latin typeface="Microsoft YaHei" pitchFamily="34" charset="-122"/>
                          <a:ea typeface="Microsoft YaHei" pitchFamily="34" charset="-122"/>
                          <a:cs typeface="+mn-cs"/>
                        </a:rPr>
                        <a:t>年</a:t>
                      </a:r>
                    </a:p>
                  </a:txBody>
                  <a:tcPr/>
                </a:tc>
                <a:extLst>
                  <a:ext uri="{0D108BD9-81ED-4DB2-BD59-A6C34878D82A}">
                    <a16:rowId xmlns:a16="http://schemas.microsoft.com/office/drawing/2014/main" xmlns="" val="10003"/>
                  </a:ext>
                </a:extLst>
              </a:tr>
              <a:tr h="432048">
                <a:tc>
                  <a:txBody>
                    <a:bodyPr/>
                    <a:lstStyle/>
                    <a:p>
                      <a:pPr marL="0" algn="ctr" defTabSz="914400" rtl="0" eaLnBrk="1" latinLnBrk="0" hangingPunct="1"/>
                      <a:r>
                        <a:rPr lang="zh-TW" altLang="en-US" sz="1600" b="1" kern="1200" dirty="0">
                          <a:solidFill>
                            <a:schemeClr val="tx1"/>
                          </a:solidFill>
                          <a:latin typeface="Microsoft YaHei" pitchFamily="34" charset="-122"/>
                          <a:ea typeface="Microsoft YaHei" pitchFamily="34" charset="-122"/>
                          <a:cs typeface="+mn-cs"/>
                        </a:rPr>
                        <a:t>聯絡窗口</a:t>
                      </a:r>
                    </a:p>
                  </a:txBody>
                  <a:tcPr anchor="ctr"/>
                </a:tc>
                <a:tc>
                  <a:txBody>
                    <a:bodyPr/>
                    <a:lstStyle/>
                    <a:p>
                      <a:pPr marL="0" algn="l" defTabSz="914400" rtl="0" eaLnBrk="1" fontAlgn="ctr" latinLnBrk="0" hangingPunct="1"/>
                      <a:r>
                        <a:rPr lang="zh-TW" altLang="en-US" sz="1600" b="0" kern="1200" dirty="0">
                          <a:solidFill>
                            <a:schemeClr val="tx1"/>
                          </a:solidFill>
                          <a:latin typeface="Microsoft YaHei" pitchFamily="34" charset="-122"/>
                          <a:ea typeface="Microsoft YaHei" pitchFamily="34" charset="-122"/>
                          <a:cs typeface="+mn-cs"/>
                        </a:rPr>
                        <a:t>各分行皆有受理</a:t>
                      </a:r>
                    </a:p>
                  </a:txBody>
                  <a:tcPr marL="7620" marR="7620" marT="7620" marB="0" anchor="ctr"/>
                </a:tc>
                <a:tc>
                  <a:txBody>
                    <a:bodyPr/>
                    <a:lstStyle/>
                    <a:p>
                      <a:pPr marL="0" algn="l" defTabSz="914400" rtl="0" eaLnBrk="1" fontAlgn="ctr" latinLnBrk="0" hangingPunct="1"/>
                      <a:r>
                        <a:rPr lang="zh-TW" altLang="en-US" sz="1600" b="0" kern="1200" dirty="0">
                          <a:solidFill>
                            <a:schemeClr val="tx1"/>
                          </a:solidFill>
                          <a:latin typeface="Microsoft YaHei" pitchFamily="34" charset="-122"/>
                          <a:ea typeface="Microsoft YaHei" pitchFamily="34" charset="-122"/>
                          <a:cs typeface="+mn-cs"/>
                        </a:rPr>
                        <a:t>各分行皆有受理</a:t>
                      </a:r>
                    </a:p>
                  </a:txBody>
                  <a:tcPr marL="7620" marR="7620" marT="7620" marB="0" anchor="ctr"/>
                </a:tc>
                <a:tc>
                  <a:txBody>
                    <a:bodyPr/>
                    <a:lstStyle/>
                    <a:p>
                      <a:pPr marL="0" algn="l" defTabSz="914400" rtl="0" eaLnBrk="1" fontAlgn="ctr" latinLnBrk="0" hangingPunct="1"/>
                      <a:r>
                        <a:rPr lang="zh-TW" altLang="en-US" sz="1600" b="0" kern="1200" dirty="0">
                          <a:solidFill>
                            <a:schemeClr val="tx1"/>
                          </a:solidFill>
                          <a:latin typeface="Microsoft YaHei" pitchFamily="34" charset="-122"/>
                          <a:ea typeface="Microsoft YaHei" pitchFamily="34" charset="-122"/>
                          <a:cs typeface="+mn-cs"/>
                        </a:rPr>
                        <a:t>各分行皆有受理</a:t>
                      </a:r>
                    </a:p>
                  </a:txBody>
                  <a:tcPr marL="7620" marR="7620" marT="7620" marB="0" anchor="ctr"/>
                </a:tc>
                <a:extLst>
                  <a:ext uri="{0D108BD9-81ED-4DB2-BD59-A6C34878D82A}">
                    <a16:rowId xmlns:a16="http://schemas.microsoft.com/office/drawing/2014/main" xmlns="" val="10004"/>
                  </a:ext>
                </a:extLst>
              </a:tr>
            </a:tbl>
          </a:graphicData>
        </a:graphic>
      </p:graphicFrame>
      <p:pic>
        <p:nvPicPr>
          <p:cNvPr id="26" name="圖片 2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08304" y="204642"/>
            <a:ext cx="1872208" cy="1352150"/>
          </a:xfrm>
          <a:prstGeom prst="rect">
            <a:avLst/>
          </a:prstGeom>
        </p:spPr>
      </p:pic>
      <p:pic>
        <p:nvPicPr>
          <p:cNvPr id="22" name="圖片 21"/>
          <p:cNvPicPr>
            <a:picLocks noChangeAspect="1"/>
          </p:cNvPicPr>
          <p:nvPr/>
        </p:nvPicPr>
        <p:blipFill>
          <a:blip r:embed="rId5" cstate="print">
            <a:extLst>
              <a:ext uri="{BEBA8EAE-BF5A-486C-A8C5-ECC9F3942E4B}">
                <a14:imgProps xmlns:a14="http://schemas.microsoft.com/office/drawing/2010/main">
                  <a14:imgLayer r:embed="rId6">
                    <a14:imgEffect>
                      <a14:backgroundRemoval t="766" b="98084" l="2692" r="100000">
                        <a14:foregroundMark x1="80385" y1="85824" x2="80385" y2="85824"/>
                        <a14:foregroundMark x1="62308" y1="86973" x2="62308" y2="86973"/>
                        <a14:foregroundMark x1="50769" y1="87356" x2="50769" y2="87356"/>
                      </a14:backgroundRemoval>
                    </a14:imgEffect>
                  </a14:imgLayer>
                </a14:imgProps>
              </a:ext>
              <a:ext uri="{28A0092B-C50C-407E-A947-70E740481C1C}">
                <a14:useLocalDpi xmlns:a14="http://schemas.microsoft.com/office/drawing/2010/main" val="0"/>
              </a:ext>
            </a:extLst>
          </a:blip>
          <a:stretch>
            <a:fillRect/>
          </a:stretch>
        </p:blipFill>
        <p:spPr>
          <a:xfrm>
            <a:off x="-1692696" y="3789040"/>
            <a:ext cx="936104" cy="939706"/>
          </a:xfrm>
          <a:prstGeom prst="rect">
            <a:avLst/>
          </a:prstGeom>
        </p:spPr>
      </p:pic>
      <p:pic>
        <p:nvPicPr>
          <p:cNvPr id="25" name="圖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9325" y="5848803"/>
            <a:ext cx="1000581" cy="978829"/>
          </a:xfrm>
          <a:prstGeom prst="rect">
            <a:avLst/>
          </a:prstGeom>
        </p:spPr>
      </p:pic>
      <p:sp>
        <p:nvSpPr>
          <p:cNvPr id="2" name="投影片編號版面配置區 1"/>
          <p:cNvSpPr>
            <a:spLocks noGrp="1"/>
          </p:cNvSpPr>
          <p:nvPr>
            <p:ph type="sldNum" sz="quarter" idx="12"/>
          </p:nvPr>
        </p:nvSpPr>
        <p:spPr/>
        <p:txBody>
          <a:bodyPr/>
          <a:lstStyle/>
          <a:p>
            <a:fld id="{69F36ECB-A0D5-4792-908D-9A4B7ACD4E94}" type="slidenum">
              <a:rPr lang="zh-TW" altLang="en-US" smtClean="0"/>
              <a:t>13</a:t>
            </a:fld>
            <a:endParaRPr lang="zh-TW" altLang="en-US"/>
          </a:p>
        </p:txBody>
      </p:sp>
    </p:spTree>
    <p:extLst>
      <p:ext uri="{BB962C8B-B14F-4D97-AF65-F5344CB8AC3E}">
        <p14:creationId xmlns:p14="http://schemas.microsoft.com/office/powerpoint/2010/main" val="327088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接點 18"/>
          <p:cNvCxnSpPr/>
          <p:nvPr/>
        </p:nvCxnSpPr>
        <p:spPr>
          <a:xfrm>
            <a:off x="1087488" y="1043627"/>
            <a:ext cx="7552456" cy="0"/>
          </a:xfrm>
          <a:prstGeom prst="line">
            <a:avLst/>
          </a:prstGeom>
          <a:ln w="60325"/>
        </p:spPr>
        <p:style>
          <a:lnRef idx="1">
            <a:schemeClr val="dk1"/>
          </a:lnRef>
          <a:fillRef idx="0">
            <a:schemeClr val="dk1"/>
          </a:fillRef>
          <a:effectRef idx="0">
            <a:schemeClr val="dk1"/>
          </a:effectRef>
          <a:fontRef idx="minor">
            <a:schemeClr val="tx1"/>
          </a:fontRef>
        </p:style>
      </p:cxn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534" y="423739"/>
            <a:ext cx="846328" cy="691896"/>
          </a:xfrm>
          <a:prstGeom prst="rect">
            <a:avLst/>
          </a:prstGeom>
        </p:spPr>
      </p:pic>
      <p:graphicFrame>
        <p:nvGraphicFramePr>
          <p:cNvPr id="9" name="表格 8"/>
          <p:cNvGraphicFramePr>
            <a:graphicFrameLocks noGrp="1"/>
          </p:cNvGraphicFramePr>
          <p:nvPr>
            <p:extLst/>
          </p:nvPr>
        </p:nvGraphicFramePr>
        <p:xfrm>
          <a:off x="251520" y="1179259"/>
          <a:ext cx="8532000" cy="5592981"/>
        </p:xfrm>
        <a:graphic>
          <a:graphicData uri="http://schemas.openxmlformats.org/drawingml/2006/table">
            <a:tbl>
              <a:tblPr firstRow="1" bandRow="1">
                <a:tableStyleId>{F5AB1C69-6EDB-4FF4-983F-18BD219EF322}</a:tableStyleId>
              </a:tblPr>
              <a:tblGrid>
                <a:gridCol w="1008000">
                  <a:extLst>
                    <a:ext uri="{9D8B030D-6E8A-4147-A177-3AD203B41FA5}">
                      <a16:colId xmlns:a16="http://schemas.microsoft.com/office/drawing/2014/main" xmlns="" val="20000"/>
                    </a:ext>
                  </a:extLst>
                </a:gridCol>
                <a:gridCol w="2412000">
                  <a:extLst>
                    <a:ext uri="{9D8B030D-6E8A-4147-A177-3AD203B41FA5}">
                      <a16:colId xmlns:a16="http://schemas.microsoft.com/office/drawing/2014/main" xmlns="" val="20001"/>
                    </a:ext>
                  </a:extLst>
                </a:gridCol>
                <a:gridCol w="2052000">
                  <a:extLst>
                    <a:ext uri="{9D8B030D-6E8A-4147-A177-3AD203B41FA5}">
                      <a16:colId xmlns:a16="http://schemas.microsoft.com/office/drawing/2014/main" xmlns="" val="20002"/>
                    </a:ext>
                  </a:extLst>
                </a:gridCol>
                <a:gridCol w="3060000">
                  <a:extLst>
                    <a:ext uri="{9D8B030D-6E8A-4147-A177-3AD203B41FA5}">
                      <a16:colId xmlns:a16="http://schemas.microsoft.com/office/drawing/2014/main" xmlns="" val="20003"/>
                    </a:ext>
                  </a:extLst>
                </a:gridCol>
              </a:tblGrid>
              <a:tr h="603047">
                <a:tc>
                  <a:txBody>
                    <a:bodyPr/>
                    <a:lstStyle/>
                    <a:p>
                      <a:endParaRPr lang="zh-TW" altLang="en-US" sz="1300" b="1" kern="1200" dirty="0">
                        <a:solidFill>
                          <a:schemeClr val="tx1"/>
                        </a:solidFill>
                        <a:latin typeface="Microsoft YaHei" pitchFamily="34" charset="-122"/>
                        <a:ea typeface="Microsoft YaHei" pitchFamily="34" charset="-122"/>
                        <a:cs typeface="+mn-cs"/>
                      </a:endParaRPr>
                    </a:p>
                  </a:txBody>
                  <a:tcPr/>
                </a:tc>
                <a:tc>
                  <a:txBody>
                    <a:bodyPr/>
                    <a:lstStyle/>
                    <a:p>
                      <a:pPr marL="0" algn="ctr" defTabSz="914400" rtl="0" eaLnBrk="1" latinLnBrk="0" hangingPunct="1"/>
                      <a:r>
                        <a:rPr lang="zh-TW" altLang="en-US" sz="2800" b="1" kern="1200" cap="all" spc="-60" dirty="0">
                          <a:solidFill>
                            <a:schemeClr val="lt1"/>
                          </a:solidFill>
                          <a:effectLst>
                            <a:outerShdw blurRad="38100" dist="38100" dir="2700000" algn="tl">
                              <a:srgbClr val="000000">
                                <a:alpha val="43137"/>
                              </a:srgbClr>
                            </a:outerShdw>
                          </a:effectLst>
                          <a:latin typeface="+mn-lt"/>
                          <a:ea typeface="+mn-ea"/>
                          <a:cs typeface="+mn-cs"/>
                        </a:rPr>
                        <a:t>華泰銀行</a:t>
                      </a:r>
                    </a:p>
                  </a:txBody>
                  <a:tcPr anchor="ctr"/>
                </a:tc>
                <a:tc>
                  <a:txBody>
                    <a:bodyPr/>
                    <a:lstStyle/>
                    <a:p>
                      <a:pPr marL="0" algn="ctr" defTabSz="914400" rtl="0" eaLnBrk="1" latinLnBrk="0" hangingPunct="1"/>
                      <a:r>
                        <a:rPr lang="zh-TW" altLang="en-US" sz="2800" b="1" kern="1200" cap="all" spc="-60" dirty="0">
                          <a:solidFill>
                            <a:schemeClr val="lt1"/>
                          </a:solidFill>
                          <a:effectLst>
                            <a:outerShdw blurRad="38100" dist="38100" dir="2700000" algn="tl">
                              <a:srgbClr val="000000">
                                <a:alpha val="43137"/>
                              </a:srgbClr>
                            </a:outerShdw>
                          </a:effectLst>
                          <a:latin typeface="+mn-lt"/>
                          <a:ea typeface="+mn-ea"/>
                          <a:cs typeface="+mn-cs"/>
                        </a:rPr>
                        <a:t>華南銀行</a:t>
                      </a:r>
                    </a:p>
                  </a:txBody>
                  <a:tcPr anchor="ctr"/>
                </a:tc>
                <a:tc>
                  <a:txBody>
                    <a:bodyPr/>
                    <a:lstStyle/>
                    <a:p>
                      <a:pPr marL="0" algn="ctr" defTabSz="914400" rtl="0" eaLnBrk="1" latinLnBrk="0" hangingPunct="1"/>
                      <a:r>
                        <a:rPr lang="zh-TW" altLang="en-US" sz="2800" b="1" kern="1200" cap="all" spc="-60" dirty="0">
                          <a:solidFill>
                            <a:schemeClr val="lt1"/>
                          </a:solidFill>
                          <a:effectLst>
                            <a:outerShdw blurRad="38100" dist="38100" dir="2700000" algn="tl">
                              <a:srgbClr val="000000">
                                <a:alpha val="43137"/>
                              </a:srgbClr>
                            </a:outerShdw>
                          </a:effectLst>
                          <a:latin typeface="+mn-lt"/>
                          <a:ea typeface="+mn-ea"/>
                          <a:cs typeface="+mn-cs"/>
                        </a:rPr>
                        <a:t>瑞興銀行</a:t>
                      </a:r>
                    </a:p>
                  </a:txBody>
                  <a:tcPr anchor="ctr"/>
                </a:tc>
                <a:extLst>
                  <a:ext uri="{0D108BD9-81ED-4DB2-BD59-A6C34878D82A}">
                    <a16:rowId xmlns:a16="http://schemas.microsoft.com/office/drawing/2014/main" xmlns="" val="10000"/>
                  </a:ext>
                </a:extLst>
              </a:tr>
              <a:tr h="1595391">
                <a:tc>
                  <a:txBody>
                    <a:bodyPr/>
                    <a:lstStyle/>
                    <a:p>
                      <a:pPr marL="0" algn="l" defTabSz="914400" rtl="0" eaLnBrk="1" fontAlgn="ctr" latinLnBrk="0" hangingPunct="1"/>
                      <a:endParaRPr lang="en-US" altLang="zh-TW" sz="1600" b="1" kern="1200" dirty="0">
                        <a:solidFill>
                          <a:schemeClr val="tx1"/>
                        </a:solidFill>
                        <a:latin typeface="Microsoft YaHei" pitchFamily="34" charset="-122"/>
                        <a:ea typeface="Microsoft YaHei" pitchFamily="34" charset="-122"/>
                        <a:cs typeface="+mn-cs"/>
                      </a:endParaRPr>
                    </a:p>
                    <a:p>
                      <a:pPr marL="0" algn="l" defTabSz="914400" rtl="0" eaLnBrk="1" fontAlgn="ctr" latinLnBrk="0" hangingPunct="1"/>
                      <a:r>
                        <a:rPr lang="zh-TW" altLang="en-US" sz="1600" b="1" kern="1200" dirty="0">
                          <a:solidFill>
                            <a:schemeClr val="tx1"/>
                          </a:solidFill>
                          <a:latin typeface="Microsoft YaHei" pitchFamily="34" charset="-122"/>
                          <a:ea typeface="Microsoft YaHei" pitchFamily="34" charset="-122"/>
                          <a:cs typeface="+mn-cs"/>
                        </a:rPr>
                        <a:t>申請資格</a:t>
                      </a:r>
                    </a:p>
                  </a:txBody>
                  <a:tcPr anchor="ctr"/>
                </a:tc>
                <a:tc>
                  <a:txBody>
                    <a:bodyPr/>
                    <a:lstStyle/>
                    <a:p>
                      <a:pPr marL="180000" indent="-180000" algn="l" defTabSz="914400" rtl="0" eaLnBrk="1" fontAlgn="ctr" latinLnBrk="0" hangingPunct="1">
                        <a:buFont typeface="+mj-lt"/>
                        <a:buAutoNum type="arabicPeriod"/>
                      </a:pPr>
                      <a:r>
                        <a:rPr lang="zh-TW" altLang="zh-TW" sz="1600" b="0" kern="1200" dirty="0">
                          <a:solidFill>
                            <a:schemeClr val="tx1"/>
                          </a:solidFill>
                          <a:latin typeface="Microsoft YaHei" pitchFamily="34" charset="-122"/>
                          <a:ea typeface="Microsoft YaHei" pitchFamily="34" charset="-122"/>
                          <a:cs typeface="+mn-cs"/>
                        </a:rPr>
                        <a:t>符合都市危險及老舊建築物加速重建條例資格者。 </a:t>
                      </a:r>
                    </a:p>
                    <a:p>
                      <a:pPr marL="180000" indent="-180000" algn="l" defTabSz="914400" rtl="0" eaLnBrk="1" fontAlgn="ctr" latinLnBrk="0" hangingPunct="1">
                        <a:buFont typeface="+mj-lt"/>
                        <a:buAutoNum type="arabicPeriod"/>
                      </a:pPr>
                      <a:r>
                        <a:rPr lang="zh-TW" altLang="zh-TW" sz="1600" b="0" kern="1200" dirty="0">
                          <a:solidFill>
                            <a:schemeClr val="tx1"/>
                          </a:solidFill>
                          <a:latin typeface="Microsoft YaHei" pitchFamily="34" charset="-122"/>
                          <a:ea typeface="Microsoft YaHei" pitchFamily="34" charset="-122"/>
                          <a:cs typeface="+mn-cs"/>
                        </a:rPr>
                        <a:t>依據地方縣政府訂定重建之規定辦理者。 </a:t>
                      </a:r>
                    </a:p>
                    <a:p>
                      <a:pPr marL="180000" indent="-180000" algn="l" defTabSz="914400" rtl="0" eaLnBrk="1" fontAlgn="ctr" latinLnBrk="0" hangingPunct="1">
                        <a:buFont typeface="+mj-lt"/>
                        <a:buAutoNum type="arabicPeriod"/>
                      </a:pPr>
                      <a:r>
                        <a:rPr lang="zh-TW" altLang="zh-TW" sz="1600" b="0" kern="1200" dirty="0">
                          <a:solidFill>
                            <a:schemeClr val="tx1"/>
                          </a:solidFill>
                          <a:latin typeface="Microsoft YaHei" pitchFamily="34" charset="-122"/>
                          <a:ea typeface="Microsoft YaHei" pitchFamily="34" charset="-122"/>
                          <a:cs typeface="+mn-cs"/>
                        </a:rPr>
                        <a:t>經政府指定評估機構認可之重建者</a:t>
                      </a:r>
                    </a:p>
                    <a:p>
                      <a:pPr marL="0" algn="l" defTabSz="914400" rtl="0" eaLnBrk="1" fontAlgn="ctr" latinLnBrk="0" hangingPunct="1"/>
                      <a:endParaRPr lang="zh-TW" altLang="en-US" sz="1600" b="0" kern="1200" dirty="0">
                        <a:solidFill>
                          <a:schemeClr val="tx1"/>
                        </a:solidFill>
                        <a:latin typeface="Microsoft YaHei" pitchFamily="34" charset="-122"/>
                        <a:ea typeface="Microsoft YaHei" pitchFamily="34" charset="-122"/>
                        <a:cs typeface="+mn-cs"/>
                      </a:endParaRPr>
                    </a:p>
                  </a:txBody>
                  <a:tcPr/>
                </a:tc>
                <a:tc>
                  <a:txBody>
                    <a:bodyPr/>
                    <a:lstStyle/>
                    <a:p>
                      <a:pPr marL="180000" indent="-180000" algn="l" defTabSz="914400" rtl="0" eaLnBrk="1" fontAlgn="ctr"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重建計畫範圍內之土地</a:t>
                      </a:r>
                      <a:r>
                        <a:rPr lang="en-US" altLang="zh-TW" sz="1600" b="0" kern="1200" dirty="0">
                          <a:solidFill>
                            <a:schemeClr val="tx1"/>
                          </a:solidFill>
                          <a:latin typeface="Microsoft YaHei" pitchFamily="34" charset="-122"/>
                          <a:ea typeface="Microsoft YaHei" pitchFamily="34" charset="-122"/>
                          <a:cs typeface="+mn-cs"/>
                        </a:rPr>
                        <a:t>.</a:t>
                      </a:r>
                      <a:r>
                        <a:rPr lang="zh-TW" altLang="en-US" sz="1600" b="0" kern="1200" dirty="0">
                          <a:solidFill>
                            <a:schemeClr val="tx1"/>
                          </a:solidFill>
                          <a:latin typeface="Microsoft YaHei" pitchFamily="34" charset="-122"/>
                          <a:ea typeface="Microsoft YaHei" pitchFamily="34" charset="-122"/>
                          <a:cs typeface="+mn-cs"/>
                        </a:rPr>
                        <a:t>合法建物所有權人</a:t>
                      </a:r>
                    </a:p>
                    <a:p>
                      <a:pPr marL="180000" indent="-180000" algn="l" defTabSz="914400" rtl="0" eaLnBrk="1" fontAlgn="ctr"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重建計畫範圍內參與協議合建之法人</a:t>
                      </a:r>
                    </a:p>
                  </a:txBody>
                  <a:tcPr/>
                </a:tc>
                <a:tc>
                  <a:txBody>
                    <a:bodyPr/>
                    <a:lstStyle/>
                    <a:p>
                      <a:pPr marL="0" algn="l" defTabSz="914400" rtl="0" eaLnBrk="1" fontAlgn="ctr" latinLnBrk="0" hangingPunct="1"/>
                      <a:r>
                        <a:rPr lang="zh-TW" altLang="en-US" sz="1600" b="0" kern="1200" dirty="0">
                          <a:solidFill>
                            <a:schemeClr val="tx1"/>
                          </a:solidFill>
                          <a:latin typeface="Microsoft YaHei" pitchFamily="34" charset="-122"/>
                          <a:ea typeface="Microsoft YaHei" pitchFamily="34" charset="-122"/>
                          <a:cs typeface="+mn-cs"/>
                        </a:rPr>
                        <a:t>經全體土地及合法建築物所有權人之同意，符合下列條件之一者：</a:t>
                      </a:r>
                      <a:endParaRPr lang="en-US" altLang="zh-TW" sz="1600" b="0" kern="1200" dirty="0">
                        <a:solidFill>
                          <a:schemeClr val="tx1"/>
                        </a:solidFill>
                        <a:latin typeface="Microsoft YaHei" pitchFamily="34" charset="-122"/>
                        <a:ea typeface="Microsoft YaHei" pitchFamily="34" charset="-122"/>
                        <a:cs typeface="+mn-cs"/>
                      </a:endParaRPr>
                    </a:p>
                    <a:p>
                      <a:pPr marL="180000" indent="-180000" algn="l" defTabSz="914400" rtl="0" eaLnBrk="1" fontAlgn="ctr"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符合都市危險及老舊建築物加速重建條例或地方縣市政府訂定重建相關規定辦理重建者。</a:t>
                      </a:r>
                      <a:endParaRPr lang="en-US" altLang="zh-TW" sz="1600" b="0" kern="1200" dirty="0">
                        <a:solidFill>
                          <a:schemeClr val="tx1"/>
                        </a:solidFill>
                        <a:latin typeface="Microsoft YaHei" pitchFamily="34" charset="-122"/>
                        <a:ea typeface="Microsoft YaHei" pitchFamily="34" charset="-122"/>
                        <a:cs typeface="+mn-cs"/>
                      </a:endParaRPr>
                    </a:p>
                    <a:p>
                      <a:pPr marL="180000" indent="-180000" algn="l" defTabSz="914400" rtl="0" eaLnBrk="1" fontAlgn="ctr"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經政府指定之評估機構認定為危險之建築物辦理重建者。</a:t>
                      </a:r>
                      <a:endParaRPr lang="en-US" altLang="zh-TW" sz="1600" b="0" kern="1200" dirty="0">
                        <a:solidFill>
                          <a:schemeClr val="tx1"/>
                        </a:solidFill>
                        <a:latin typeface="Microsoft YaHei" pitchFamily="34" charset="-122"/>
                        <a:ea typeface="Microsoft YaHei" pitchFamily="34" charset="-122"/>
                        <a:cs typeface="+mn-cs"/>
                      </a:endParaRPr>
                    </a:p>
                    <a:p>
                      <a:pPr marL="180000" indent="-180000" algn="l" defTabSz="914400" rtl="0" eaLnBrk="1" fontAlgn="ctr"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屋齡達</a:t>
                      </a:r>
                      <a:r>
                        <a:rPr lang="en-US" altLang="zh-TW" sz="1600" b="0" kern="1200" dirty="0">
                          <a:solidFill>
                            <a:schemeClr val="tx1"/>
                          </a:solidFill>
                          <a:latin typeface="Microsoft YaHei" pitchFamily="34" charset="-122"/>
                          <a:ea typeface="Microsoft YaHei" pitchFamily="34" charset="-122"/>
                          <a:cs typeface="+mn-cs"/>
                        </a:rPr>
                        <a:t>30</a:t>
                      </a:r>
                      <a:r>
                        <a:rPr lang="zh-TW" altLang="en-US" sz="1600" b="0" kern="1200" dirty="0">
                          <a:solidFill>
                            <a:schemeClr val="tx1"/>
                          </a:solidFill>
                          <a:latin typeface="Microsoft YaHei" pitchFamily="34" charset="-122"/>
                          <a:ea typeface="Microsoft YaHei" pitchFamily="34" charset="-122"/>
                          <a:cs typeface="+mn-cs"/>
                        </a:rPr>
                        <a:t>年以上之合法建築物辦理重建者</a:t>
                      </a:r>
                    </a:p>
                  </a:txBody>
                  <a:tcPr marL="15240" marR="15240" marT="15240" marB="15240" anchor="ctr"/>
                </a:tc>
                <a:extLst>
                  <a:ext uri="{0D108BD9-81ED-4DB2-BD59-A6C34878D82A}">
                    <a16:rowId xmlns:a16="http://schemas.microsoft.com/office/drawing/2014/main" xmlns="" val="10001"/>
                  </a:ext>
                </a:extLst>
              </a:tr>
              <a:tr h="1019437">
                <a:tc>
                  <a:txBody>
                    <a:bodyPr/>
                    <a:lstStyle/>
                    <a:p>
                      <a:pPr marL="0" algn="l" defTabSz="914400" rtl="0" eaLnBrk="1" fontAlgn="ctr" latinLnBrk="0" hangingPunct="1"/>
                      <a:endParaRPr lang="en-US" altLang="zh-TW" sz="1600" b="1" kern="1200" dirty="0">
                        <a:solidFill>
                          <a:schemeClr val="tx1"/>
                        </a:solidFill>
                        <a:latin typeface="Microsoft YaHei" pitchFamily="34" charset="-122"/>
                        <a:ea typeface="Microsoft YaHei" pitchFamily="34" charset="-122"/>
                        <a:cs typeface="+mn-cs"/>
                      </a:endParaRPr>
                    </a:p>
                    <a:p>
                      <a:pPr marL="0" algn="l" defTabSz="914400" rtl="0" eaLnBrk="1" fontAlgn="ctr" latinLnBrk="0" hangingPunct="1"/>
                      <a:r>
                        <a:rPr lang="zh-TW" altLang="en-US" sz="1600" b="1" kern="1200" dirty="0">
                          <a:solidFill>
                            <a:schemeClr val="tx1"/>
                          </a:solidFill>
                          <a:latin typeface="Microsoft YaHei" pitchFamily="34" charset="-122"/>
                          <a:ea typeface="Microsoft YaHei" pitchFamily="34" charset="-122"/>
                          <a:cs typeface="+mn-cs"/>
                        </a:rPr>
                        <a:t>貸款項目</a:t>
                      </a:r>
                    </a:p>
                  </a:txBody>
                  <a:tcPr anchor="ctr"/>
                </a:tc>
                <a:tc>
                  <a:txBody>
                    <a:bodyPr/>
                    <a:lstStyle/>
                    <a:p>
                      <a:pPr marL="0" algn="l" defTabSz="914400" rtl="0" eaLnBrk="1" fontAlgn="ctr" latinLnBrk="0" hangingPunct="1"/>
                      <a:r>
                        <a:rPr lang="en-US" altLang="zh-TW" sz="1600" b="0" kern="1200" dirty="0">
                          <a:solidFill>
                            <a:schemeClr val="tx1"/>
                          </a:solidFill>
                          <a:latin typeface="Microsoft YaHei" pitchFamily="34" charset="-122"/>
                          <a:ea typeface="Microsoft YaHei" pitchFamily="34" charset="-122"/>
                          <a:cs typeface="+mn-cs"/>
                        </a:rPr>
                        <a:t>1.</a:t>
                      </a:r>
                      <a:r>
                        <a:rPr lang="zh-TW" altLang="zh-TW" sz="1600" b="0" kern="1200" dirty="0">
                          <a:solidFill>
                            <a:schemeClr val="tx1"/>
                          </a:solidFill>
                          <a:latin typeface="Microsoft YaHei" pitchFamily="34" charset="-122"/>
                          <a:ea typeface="Microsoft YaHei" pitchFamily="34" charset="-122"/>
                          <a:cs typeface="+mn-cs"/>
                        </a:rPr>
                        <a:t>興建房屋。 </a:t>
                      </a:r>
                    </a:p>
                    <a:p>
                      <a:pPr marL="0" algn="l" defTabSz="914400" rtl="0" eaLnBrk="1" fontAlgn="ctr" latinLnBrk="0" hangingPunct="1"/>
                      <a:r>
                        <a:rPr lang="en-US" altLang="zh-TW" sz="1600" b="0" kern="1200" dirty="0">
                          <a:solidFill>
                            <a:schemeClr val="tx1"/>
                          </a:solidFill>
                          <a:latin typeface="Microsoft YaHei" pitchFamily="34" charset="-122"/>
                          <a:ea typeface="Microsoft YaHei" pitchFamily="34" charset="-122"/>
                          <a:cs typeface="+mn-cs"/>
                        </a:rPr>
                        <a:t>2.</a:t>
                      </a:r>
                      <a:r>
                        <a:rPr lang="zh-TW" altLang="zh-TW" sz="1600" b="0" kern="1200" dirty="0">
                          <a:solidFill>
                            <a:schemeClr val="tx1"/>
                          </a:solidFill>
                          <a:latin typeface="Microsoft YaHei" pitchFamily="34" charset="-122"/>
                          <a:ea typeface="Microsoft YaHei" pitchFamily="34" charset="-122"/>
                          <a:cs typeface="+mn-cs"/>
                        </a:rPr>
                        <a:t>建築周轉資金。 </a:t>
                      </a:r>
                    </a:p>
                    <a:p>
                      <a:pPr marL="0" algn="l" defTabSz="914400" rtl="0" eaLnBrk="1" fontAlgn="ctr" latinLnBrk="0" hangingPunct="1"/>
                      <a:r>
                        <a:rPr lang="en-US" altLang="zh-TW" sz="1600" b="0" kern="1200" dirty="0">
                          <a:solidFill>
                            <a:schemeClr val="tx1"/>
                          </a:solidFill>
                          <a:latin typeface="Microsoft YaHei" pitchFamily="34" charset="-122"/>
                          <a:ea typeface="Microsoft YaHei" pitchFamily="34" charset="-122"/>
                          <a:cs typeface="+mn-cs"/>
                        </a:rPr>
                        <a:t>3.</a:t>
                      </a:r>
                      <a:r>
                        <a:rPr lang="zh-TW" altLang="zh-TW" sz="1600" b="0" kern="1200" dirty="0">
                          <a:solidFill>
                            <a:schemeClr val="tx1"/>
                          </a:solidFill>
                          <a:latin typeface="Microsoft YaHei" pitchFamily="34" charset="-122"/>
                          <a:ea typeface="Microsoft YaHei" pitchFamily="34" charset="-122"/>
                          <a:cs typeface="+mn-cs"/>
                        </a:rPr>
                        <a:t>協助既有房屋貸款借貸。 </a:t>
                      </a:r>
                    </a:p>
                    <a:p>
                      <a:pPr marL="0" algn="l" defTabSz="914400" rtl="0" eaLnBrk="1" fontAlgn="ctr" latinLnBrk="0" hangingPunct="1"/>
                      <a:r>
                        <a:rPr lang="en-US" altLang="zh-TW" sz="1600" b="0" kern="1200" dirty="0">
                          <a:solidFill>
                            <a:schemeClr val="tx1"/>
                          </a:solidFill>
                          <a:latin typeface="Microsoft YaHei" pitchFamily="34" charset="-122"/>
                          <a:ea typeface="Microsoft YaHei" pitchFamily="34" charset="-122"/>
                          <a:cs typeface="+mn-cs"/>
                        </a:rPr>
                        <a:t>4.</a:t>
                      </a:r>
                      <a:r>
                        <a:rPr lang="zh-TW" altLang="zh-TW" sz="1600" b="0" kern="1200" dirty="0">
                          <a:solidFill>
                            <a:schemeClr val="tx1"/>
                          </a:solidFill>
                          <a:latin typeface="Microsoft YaHei" pitchFamily="34" charset="-122"/>
                          <a:ea typeface="Microsoft YaHei" pitchFamily="34" charset="-122"/>
                          <a:cs typeface="+mn-cs"/>
                        </a:rPr>
                        <a:t>重建後房屋貸款。</a:t>
                      </a:r>
                    </a:p>
                  </a:txBody>
                  <a:tcPr/>
                </a:tc>
                <a:tc>
                  <a:txBody>
                    <a:bodyPr/>
                    <a:lstStyle/>
                    <a:p>
                      <a:pPr marL="180000" indent="-180000" algn="l" defTabSz="914400" rtl="0" eaLnBrk="1" fontAlgn="ctr"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重建費用原則上全額融資</a:t>
                      </a:r>
                    </a:p>
                    <a:p>
                      <a:pPr marL="180000" indent="-180000" algn="l" defTabSz="914400" rtl="0" eaLnBrk="1" fontAlgn="ctr" latinLnBrk="0" hangingPunct="1">
                        <a:buFont typeface="+mj-lt"/>
                        <a:buAutoNum type="arabicPeriod"/>
                      </a:pPr>
                      <a:r>
                        <a:rPr lang="zh-TW" altLang="en-US" sz="1600" b="0" kern="1200" dirty="0">
                          <a:solidFill>
                            <a:schemeClr val="tx1"/>
                          </a:solidFill>
                          <a:latin typeface="Microsoft YaHei" pitchFamily="34" charset="-122"/>
                          <a:ea typeface="Microsoft YaHei" pitchFamily="34" charset="-122"/>
                          <a:cs typeface="+mn-cs"/>
                        </a:rPr>
                        <a:t>前胎貸款必須辦理轉貸</a:t>
                      </a: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600" b="0" kern="1200" dirty="0">
                          <a:solidFill>
                            <a:schemeClr val="tx1"/>
                          </a:solidFill>
                          <a:latin typeface="Microsoft YaHei" pitchFamily="34" charset="-122"/>
                          <a:ea typeface="Microsoft YaHei" pitchFamily="34" charset="-122"/>
                          <a:cs typeface="+mn-cs"/>
                        </a:rPr>
                        <a:t>1.</a:t>
                      </a:r>
                      <a:r>
                        <a:rPr lang="zh-TW" altLang="en-US" sz="1600" b="0" kern="1200" dirty="0">
                          <a:solidFill>
                            <a:schemeClr val="tx1"/>
                          </a:solidFill>
                          <a:latin typeface="Microsoft YaHei" pitchFamily="34" charset="-122"/>
                          <a:ea typeface="Microsoft YaHei" pitchFamily="34" charset="-122"/>
                          <a:cs typeface="+mn-cs"/>
                        </a:rPr>
                        <a:t>興建房屋放款</a:t>
                      </a:r>
                      <a:endParaRPr lang="en-US" altLang="zh-TW" sz="1600" b="0" kern="1200" dirty="0">
                        <a:solidFill>
                          <a:schemeClr val="tx1"/>
                        </a:solidFill>
                        <a:latin typeface="Microsoft YaHei" pitchFamily="34" charset="-122"/>
                        <a:ea typeface="Microsoft YaHei"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600" b="0" kern="1200" dirty="0">
                          <a:solidFill>
                            <a:schemeClr val="tx1"/>
                          </a:solidFill>
                          <a:latin typeface="Microsoft YaHei" pitchFamily="34" charset="-122"/>
                          <a:ea typeface="Microsoft YaHei" pitchFamily="34" charset="-122"/>
                          <a:cs typeface="+mn-cs"/>
                        </a:rPr>
                        <a:t>2.</a:t>
                      </a:r>
                      <a:r>
                        <a:rPr lang="zh-TW" altLang="en-US" sz="1600" b="0" kern="1200" dirty="0">
                          <a:solidFill>
                            <a:schemeClr val="tx1"/>
                          </a:solidFill>
                          <a:latin typeface="Microsoft YaHei" pitchFamily="34" charset="-122"/>
                          <a:ea typeface="Microsoft YaHei" pitchFamily="34" charset="-122"/>
                          <a:cs typeface="+mn-cs"/>
                        </a:rPr>
                        <a:t>合建保證金放款</a:t>
                      </a:r>
                      <a:br>
                        <a:rPr lang="zh-TW" altLang="en-US" sz="1600" b="0" kern="1200" dirty="0">
                          <a:solidFill>
                            <a:schemeClr val="tx1"/>
                          </a:solidFill>
                          <a:latin typeface="Microsoft YaHei" pitchFamily="34" charset="-122"/>
                          <a:ea typeface="Microsoft YaHei" pitchFamily="34" charset="-122"/>
                          <a:cs typeface="+mn-cs"/>
                        </a:rPr>
                      </a:br>
                      <a:r>
                        <a:rPr lang="en-US" altLang="zh-TW" sz="1600" b="0" kern="1200" dirty="0">
                          <a:solidFill>
                            <a:schemeClr val="tx1"/>
                          </a:solidFill>
                          <a:latin typeface="Microsoft YaHei" pitchFamily="34" charset="-122"/>
                          <a:ea typeface="Microsoft YaHei" pitchFamily="34" charset="-122"/>
                          <a:cs typeface="+mn-cs"/>
                        </a:rPr>
                        <a:t>3.</a:t>
                      </a:r>
                      <a:r>
                        <a:rPr lang="zh-TW" altLang="en-US" sz="1600" b="0" kern="1200" dirty="0">
                          <a:solidFill>
                            <a:schemeClr val="tx1"/>
                          </a:solidFill>
                          <a:latin typeface="Microsoft YaHei" pitchFamily="34" charset="-122"/>
                          <a:ea typeface="Microsoft YaHei" pitchFamily="34" charset="-122"/>
                          <a:cs typeface="+mn-cs"/>
                        </a:rPr>
                        <a:t>重建工程週轉金放款</a:t>
                      </a:r>
                      <a:endParaRPr lang="en-US" altLang="zh-TW" sz="1600" b="0" kern="1200" dirty="0">
                        <a:solidFill>
                          <a:schemeClr val="tx1"/>
                        </a:solidFill>
                        <a:latin typeface="Microsoft YaHei" pitchFamily="34" charset="-122"/>
                        <a:ea typeface="Microsoft YaHei"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600" b="0" kern="1200" dirty="0">
                          <a:solidFill>
                            <a:schemeClr val="tx1"/>
                          </a:solidFill>
                          <a:latin typeface="Microsoft YaHei" pitchFamily="34" charset="-122"/>
                          <a:ea typeface="Microsoft YaHei" pitchFamily="34" charset="-122"/>
                          <a:cs typeface="+mn-cs"/>
                        </a:rPr>
                        <a:t>4.</a:t>
                      </a:r>
                      <a:r>
                        <a:rPr lang="zh-TW" altLang="en-US" sz="1600" b="0" kern="1200" dirty="0">
                          <a:solidFill>
                            <a:schemeClr val="tx1"/>
                          </a:solidFill>
                          <a:latin typeface="Microsoft YaHei" pitchFamily="34" charset="-122"/>
                          <a:ea typeface="Microsoft YaHei" pitchFamily="34" charset="-122"/>
                          <a:cs typeface="+mn-cs"/>
                        </a:rPr>
                        <a:t>安置週轉金放款</a:t>
                      </a:r>
                      <a:br>
                        <a:rPr lang="zh-TW" altLang="en-US" sz="1600" b="0" kern="1200" dirty="0">
                          <a:solidFill>
                            <a:schemeClr val="tx1"/>
                          </a:solidFill>
                          <a:latin typeface="Microsoft YaHei" pitchFamily="34" charset="-122"/>
                          <a:ea typeface="Microsoft YaHei" pitchFamily="34" charset="-122"/>
                          <a:cs typeface="+mn-cs"/>
                        </a:rPr>
                      </a:br>
                      <a:r>
                        <a:rPr lang="en-US" altLang="zh-TW" sz="1600" b="0" kern="1200" dirty="0">
                          <a:solidFill>
                            <a:schemeClr val="tx1"/>
                          </a:solidFill>
                          <a:latin typeface="Microsoft YaHei" pitchFamily="34" charset="-122"/>
                          <a:ea typeface="Microsoft YaHei" pitchFamily="34" charset="-122"/>
                          <a:cs typeface="+mn-cs"/>
                        </a:rPr>
                        <a:t>5.</a:t>
                      </a:r>
                      <a:r>
                        <a:rPr lang="zh-TW" altLang="en-US" sz="1600" b="0" kern="1200" dirty="0">
                          <a:solidFill>
                            <a:schemeClr val="tx1"/>
                          </a:solidFill>
                          <a:latin typeface="Microsoft YaHei" pitchFamily="34" charset="-122"/>
                          <a:ea typeface="Microsoft YaHei" pitchFamily="34" charset="-122"/>
                          <a:cs typeface="+mn-cs"/>
                        </a:rPr>
                        <a:t>代償既有債務</a:t>
                      </a:r>
                    </a:p>
                  </a:txBody>
                  <a:tcPr/>
                </a:tc>
                <a:extLst>
                  <a:ext uri="{0D108BD9-81ED-4DB2-BD59-A6C34878D82A}">
                    <a16:rowId xmlns:a16="http://schemas.microsoft.com/office/drawing/2014/main" xmlns="" val="10002"/>
                  </a:ext>
                </a:extLst>
              </a:tr>
              <a:tr h="631294">
                <a:tc>
                  <a:txBody>
                    <a:bodyPr/>
                    <a:lstStyle/>
                    <a:p>
                      <a:pPr marL="0" algn="l" defTabSz="914400" rtl="0" eaLnBrk="1" fontAlgn="ctr" latinLnBrk="0" hangingPunct="1"/>
                      <a:endParaRPr lang="en-US" altLang="zh-TW" sz="1600" b="1" kern="1200" dirty="0">
                        <a:solidFill>
                          <a:schemeClr val="tx1"/>
                        </a:solidFill>
                        <a:latin typeface="Microsoft YaHei" pitchFamily="34" charset="-122"/>
                        <a:ea typeface="Microsoft YaHei" pitchFamily="34" charset="-122"/>
                        <a:cs typeface="+mn-cs"/>
                      </a:endParaRPr>
                    </a:p>
                    <a:p>
                      <a:pPr marL="0" algn="l" defTabSz="914400" rtl="0" eaLnBrk="1" fontAlgn="ctr" latinLnBrk="0" hangingPunct="1"/>
                      <a:r>
                        <a:rPr lang="zh-TW" altLang="en-US" sz="1600" b="1" kern="1200" dirty="0">
                          <a:solidFill>
                            <a:schemeClr val="tx1"/>
                          </a:solidFill>
                          <a:latin typeface="Microsoft YaHei" pitchFamily="34" charset="-122"/>
                          <a:ea typeface="Microsoft YaHei" pitchFamily="34" charset="-122"/>
                          <a:cs typeface="+mn-cs"/>
                        </a:rPr>
                        <a:t>貸款期限</a:t>
                      </a: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kern="1200" dirty="0">
                          <a:solidFill>
                            <a:schemeClr val="tx1"/>
                          </a:solidFill>
                          <a:latin typeface="Microsoft YaHei" pitchFamily="34" charset="-122"/>
                          <a:ea typeface="Microsoft YaHei" pitchFamily="34" charset="-122"/>
                          <a:cs typeface="+mn-cs"/>
                        </a:rPr>
                        <a:t>依實際所需時間核定，最長不得超逾</a:t>
                      </a:r>
                      <a:r>
                        <a:rPr lang="en-US" altLang="zh-TW" sz="1600" b="0" kern="1200" dirty="0">
                          <a:solidFill>
                            <a:schemeClr val="tx1"/>
                          </a:solidFill>
                          <a:latin typeface="Microsoft YaHei" pitchFamily="34" charset="-122"/>
                          <a:ea typeface="Microsoft YaHei" pitchFamily="34" charset="-122"/>
                          <a:cs typeface="+mn-cs"/>
                        </a:rPr>
                        <a:t>5</a:t>
                      </a:r>
                      <a:r>
                        <a:rPr lang="zh-TW" altLang="en-US" sz="1600" b="0" kern="1200" dirty="0">
                          <a:solidFill>
                            <a:schemeClr val="tx1"/>
                          </a:solidFill>
                          <a:latin typeface="Microsoft YaHei" pitchFamily="34" charset="-122"/>
                          <a:ea typeface="Microsoft YaHei" pitchFamily="34" charset="-122"/>
                          <a:cs typeface="+mn-cs"/>
                        </a:rPr>
                        <a:t>年。</a:t>
                      </a:r>
                    </a:p>
                  </a:txBody>
                  <a:tcPr/>
                </a:tc>
                <a:tc>
                  <a:txBody>
                    <a:bodyPr/>
                    <a:lstStyle/>
                    <a:p>
                      <a:pPr marL="0" algn="l" defTabSz="914400" rtl="0" eaLnBrk="1" fontAlgn="ctr" latinLnBrk="0" hangingPunct="1"/>
                      <a:r>
                        <a:rPr lang="zh-TW" altLang="en-US" sz="1600" b="0" kern="1200" dirty="0">
                          <a:solidFill>
                            <a:schemeClr val="tx1"/>
                          </a:solidFill>
                          <a:latin typeface="Microsoft YaHei" pitchFamily="34" charset="-122"/>
                          <a:ea typeface="Microsoft YaHei" pitchFamily="34" charset="-122"/>
                          <a:cs typeface="+mn-cs"/>
                        </a:rPr>
                        <a:t>依實際重建工程核定，貸款期間最長五年</a:t>
                      </a: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kern="1200" dirty="0">
                          <a:solidFill>
                            <a:schemeClr val="tx1"/>
                          </a:solidFill>
                          <a:latin typeface="Microsoft YaHei" pitchFamily="34" charset="-122"/>
                          <a:ea typeface="Microsoft YaHei" pitchFamily="34" charset="-122"/>
                          <a:cs typeface="+mn-cs"/>
                        </a:rPr>
                        <a:t>依實際所需時間核定，最長</a:t>
                      </a:r>
                      <a:r>
                        <a:rPr lang="en-US" altLang="zh-TW" sz="1600" b="0" kern="1200" dirty="0">
                          <a:solidFill>
                            <a:schemeClr val="tx1"/>
                          </a:solidFill>
                          <a:latin typeface="Microsoft YaHei" pitchFamily="34" charset="-122"/>
                          <a:ea typeface="Microsoft YaHei" pitchFamily="34" charset="-122"/>
                          <a:cs typeface="+mn-cs"/>
                        </a:rPr>
                        <a:t>5</a:t>
                      </a:r>
                      <a:r>
                        <a:rPr lang="zh-TW" altLang="en-US" sz="1600" b="0" kern="1200" dirty="0">
                          <a:solidFill>
                            <a:schemeClr val="tx1"/>
                          </a:solidFill>
                          <a:latin typeface="Microsoft YaHei" pitchFamily="34" charset="-122"/>
                          <a:ea typeface="Microsoft YaHei" pitchFamily="34" charset="-122"/>
                          <a:cs typeface="+mn-cs"/>
                        </a:rPr>
                        <a:t>年。</a:t>
                      </a:r>
                    </a:p>
                  </a:txBody>
                  <a:tcPr/>
                </a:tc>
                <a:extLst>
                  <a:ext uri="{0D108BD9-81ED-4DB2-BD59-A6C34878D82A}">
                    <a16:rowId xmlns:a16="http://schemas.microsoft.com/office/drawing/2014/main" xmlns="" val="10003"/>
                  </a:ext>
                </a:extLst>
              </a:tr>
              <a:tr h="39776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zh-TW" sz="1600" b="1" kern="1200" dirty="0">
                        <a:solidFill>
                          <a:schemeClr val="tx1"/>
                        </a:solidFill>
                        <a:latin typeface="Microsoft YaHei" pitchFamily="34" charset="-122"/>
                        <a:ea typeface="Microsoft YaHei"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1" kern="1200" dirty="0">
                          <a:solidFill>
                            <a:schemeClr val="tx1"/>
                          </a:solidFill>
                          <a:latin typeface="Microsoft YaHei" pitchFamily="34" charset="-122"/>
                          <a:ea typeface="Microsoft YaHei" pitchFamily="34" charset="-122"/>
                          <a:cs typeface="+mn-cs"/>
                        </a:rPr>
                        <a:t>聯絡窗口</a:t>
                      </a:r>
                    </a:p>
                    <a:p>
                      <a:pPr marL="0" algn="l" defTabSz="914400" rtl="0" eaLnBrk="1" fontAlgn="ctr" latinLnBrk="0" hangingPunct="1"/>
                      <a:endParaRPr lang="zh-TW" altLang="en-US" sz="1600" b="1" kern="1200" dirty="0">
                        <a:solidFill>
                          <a:schemeClr val="tx1"/>
                        </a:solidFill>
                        <a:latin typeface="Microsoft YaHei" pitchFamily="34" charset="-122"/>
                        <a:ea typeface="Microsoft YaHei" pitchFamily="34" charset="-122"/>
                        <a:cs typeface="+mn-cs"/>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kern="1200" dirty="0">
                          <a:solidFill>
                            <a:schemeClr val="tx1"/>
                          </a:solidFill>
                          <a:latin typeface="Microsoft YaHei" pitchFamily="34" charset="-122"/>
                          <a:ea typeface="Microsoft YaHei" pitchFamily="34" charset="-122"/>
                          <a:cs typeface="+mn-cs"/>
                        </a:rPr>
                        <a:t>臺南分行</a:t>
                      </a:r>
                      <a:endParaRPr lang="en-US" altLang="zh-TW" sz="1600" b="0" kern="1200" dirty="0">
                        <a:solidFill>
                          <a:schemeClr val="tx1"/>
                        </a:solidFill>
                        <a:latin typeface="Microsoft YaHei" pitchFamily="34" charset="-122"/>
                        <a:ea typeface="Microsoft YaHei"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600" b="0" kern="1200" dirty="0">
                          <a:solidFill>
                            <a:schemeClr val="tx1"/>
                          </a:solidFill>
                          <a:latin typeface="Microsoft YaHei" pitchFamily="34" charset="-122"/>
                          <a:ea typeface="Microsoft YaHei" pitchFamily="34" charset="-122"/>
                          <a:cs typeface="+mn-cs"/>
                        </a:rPr>
                        <a:t>06-5936611#217 </a:t>
                      </a:r>
                      <a:endParaRPr lang="zh-TW" altLang="en-US" sz="1600" b="0" kern="1200" dirty="0">
                        <a:solidFill>
                          <a:schemeClr val="tx1"/>
                        </a:solidFill>
                        <a:latin typeface="Microsoft YaHei" pitchFamily="34" charset="-122"/>
                        <a:ea typeface="Microsoft YaHei" pitchFamily="34" charset="-122"/>
                        <a:cs typeface="+mn-cs"/>
                      </a:endParaRPr>
                    </a:p>
                  </a:txBody>
                  <a:tcPr marL="7620" marR="7620" marT="762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kern="1200" dirty="0">
                          <a:solidFill>
                            <a:schemeClr val="tx1"/>
                          </a:solidFill>
                          <a:latin typeface="Microsoft YaHei" pitchFamily="34" charset="-122"/>
                          <a:ea typeface="Microsoft YaHei" pitchFamily="34" charset="-122"/>
                          <a:cs typeface="+mn-cs"/>
                        </a:rPr>
                        <a:t>臺北總行</a:t>
                      </a:r>
                      <a:endParaRPr lang="en-US" altLang="zh-TW" sz="1600" b="0" kern="1200" dirty="0">
                        <a:solidFill>
                          <a:schemeClr val="tx1"/>
                        </a:solidFill>
                        <a:latin typeface="Microsoft YaHei" pitchFamily="34" charset="-122"/>
                        <a:ea typeface="Microsoft YaHei"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600" b="0" kern="1200" dirty="0">
                          <a:solidFill>
                            <a:schemeClr val="tx1"/>
                          </a:solidFill>
                          <a:latin typeface="Microsoft YaHei" pitchFamily="34" charset="-122"/>
                          <a:ea typeface="Microsoft YaHei" pitchFamily="34" charset="-122"/>
                          <a:cs typeface="+mn-cs"/>
                        </a:rPr>
                        <a:t>02-23713111#1709</a:t>
                      </a:r>
                    </a:p>
                  </a:txBody>
                  <a:tcPr marL="7620" marR="7620" marT="762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kern="1200" dirty="0">
                          <a:solidFill>
                            <a:schemeClr val="tx1"/>
                          </a:solidFill>
                          <a:latin typeface="Microsoft YaHei" pitchFamily="34" charset="-122"/>
                          <a:ea typeface="Microsoft YaHei" pitchFamily="34" charset="-122"/>
                          <a:cs typeface="+mn-cs"/>
                        </a:rPr>
                        <a:t> 臺北總行</a:t>
                      </a:r>
                      <a:endParaRPr lang="en-US" altLang="zh-TW" sz="1600" b="0" kern="1200" dirty="0">
                        <a:solidFill>
                          <a:schemeClr val="tx1"/>
                        </a:solidFill>
                        <a:latin typeface="Microsoft YaHei" pitchFamily="34" charset="-122"/>
                        <a:ea typeface="Microsoft YaHei"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600" b="0" kern="1200" dirty="0">
                          <a:solidFill>
                            <a:schemeClr val="tx1"/>
                          </a:solidFill>
                          <a:latin typeface="Microsoft YaHei" pitchFamily="34" charset="-122"/>
                          <a:ea typeface="Microsoft YaHei" pitchFamily="34" charset="-122"/>
                          <a:cs typeface="+mn-cs"/>
                        </a:rPr>
                        <a:t>02-25539101#2709 </a:t>
                      </a:r>
                      <a:endParaRPr lang="zh-TW" altLang="en-US" sz="1600" b="0" kern="1200" dirty="0">
                        <a:solidFill>
                          <a:schemeClr val="tx1"/>
                        </a:solidFill>
                        <a:latin typeface="Microsoft YaHei" pitchFamily="34" charset="-122"/>
                        <a:ea typeface="Microsoft YaHei" pitchFamily="34" charset="-122"/>
                        <a:cs typeface="+mn-cs"/>
                      </a:endParaRPr>
                    </a:p>
                  </a:txBody>
                  <a:tcPr marL="7620" marR="7620" marT="7620" marB="0" anchor="ctr"/>
                </a:tc>
                <a:extLst>
                  <a:ext uri="{0D108BD9-81ED-4DB2-BD59-A6C34878D82A}">
                    <a16:rowId xmlns:a16="http://schemas.microsoft.com/office/drawing/2014/main" xmlns="" val="10004"/>
                  </a:ext>
                </a:extLst>
              </a:tr>
            </a:tbl>
          </a:graphicData>
        </a:graphic>
      </p:graphicFrame>
      <p:pic>
        <p:nvPicPr>
          <p:cNvPr id="25" name="圖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854012"/>
            <a:ext cx="993601" cy="972000"/>
          </a:xfrm>
          <a:prstGeom prst="rect">
            <a:avLst/>
          </a:prstGeom>
        </p:spPr>
      </p:pic>
      <p:pic>
        <p:nvPicPr>
          <p:cNvPr id="22" name="圖片 21"/>
          <p:cNvPicPr>
            <a:picLocks noChangeAspect="1"/>
          </p:cNvPicPr>
          <p:nvPr/>
        </p:nvPicPr>
        <p:blipFill>
          <a:blip r:embed="rId4" cstate="print">
            <a:extLst>
              <a:ext uri="{BEBA8EAE-BF5A-486C-A8C5-ECC9F3942E4B}">
                <a14:imgProps xmlns:a14="http://schemas.microsoft.com/office/drawing/2010/main">
                  <a14:imgLayer r:embed="rId5">
                    <a14:imgEffect>
                      <a14:backgroundRemoval t="766" b="98084" l="2692" r="100000">
                        <a14:foregroundMark x1="80385" y1="85824" x2="80385" y2="85824"/>
                        <a14:foregroundMark x1="62308" y1="86973" x2="62308" y2="86973"/>
                        <a14:foregroundMark x1="50769" y1="87356" x2="50769" y2="87356"/>
                      </a14:backgroundRemoval>
                    </a14:imgEffect>
                  </a14:imgLayer>
                </a14:imgProps>
              </a:ext>
              <a:ext uri="{28A0092B-C50C-407E-A947-70E740481C1C}">
                <a14:useLocalDpi xmlns:a14="http://schemas.microsoft.com/office/drawing/2010/main" val="0"/>
              </a:ext>
            </a:extLst>
          </a:blip>
          <a:stretch>
            <a:fillRect/>
          </a:stretch>
        </p:blipFill>
        <p:spPr>
          <a:xfrm>
            <a:off x="8100392" y="332656"/>
            <a:ext cx="803253" cy="806344"/>
          </a:xfrm>
          <a:prstGeom prst="rect">
            <a:avLst/>
          </a:prstGeom>
        </p:spPr>
      </p:pic>
      <p:pic>
        <p:nvPicPr>
          <p:cNvPr id="26" name="圖片 25"/>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44000" y="1043627"/>
            <a:ext cx="1619476" cy="1169621"/>
          </a:xfrm>
          <a:prstGeom prst="rect">
            <a:avLst/>
          </a:prstGeom>
        </p:spPr>
      </p:pic>
      <p:sp>
        <p:nvSpPr>
          <p:cNvPr id="11" name="矩形 10"/>
          <p:cNvSpPr/>
          <p:nvPr/>
        </p:nvSpPr>
        <p:spPr>
          <a:xfrm>
            <a:off x="1085338" y="459179"/>
            <a:ext cx="5178342" cy="590931"/>
          </a:xfrm>
          <a:prstGeom prst="rect">
            <a:avLst/>
          </a:prstGeom>
        </p:spPr>
        <p:txBody>
          <a:bodyPr wrap="none">
            <a:spAutoFit/>
          </a:bodyPr>
          <a:lstStyle/>
          <a:p>
            <a:pPr algn="ctr" defTabSz="833438">
              <a:lnSpc>
                <a:spcPct val="90000"/>
              </a:lnSpc>
              <a:spcBef>
                <a:spcPct val="0"/>
              </a:spcBef>
              <a:spcAft>
                <a:spcPct val="35000"/>
              </a:spcAft>
            </a:pPr>
            <a:r>
              <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目前已公布明確資訊銀行</a:t>
            </a:r>
          </a:p>
        </p:txBody>
      </p:sp>
      <p:sp>
        <p:nvSpPr>
          <p:cNvPr id="2" name="投影片編號版面配置區 1"/>
          <p:cNvSpPr>
            <a:spLocks noGrp="1"/>
          </p:cNvSpPr>
          <p:nvPr>
            <p:ph type="sldNum" sz="quarter" idx="12"/>
          </p:nvPr>
        </p:nvSpPr>
        <p:spPr/>
        <p:txBody>
          <a:bodyPr/>
          <a:lstStyle/>
          <a:p>
            <a:fld id="{69F36ECB-A0D5-4792-908D-9A4B7ACD4E94}" type="slidenum">
              <a:rPr lang="zh-TW" altLang="en-US" smtClean="0"/>
              <a:t>14</a:t>
            </a:fld>
            <a:endParaRPr lang="zh-TW" altLang="en-US"/>
          </a:p>
        </p:txBody>
      </p:sp>
    </p:spTree>
    <p:extLst>
      <p:ext uri="{BB962C8B-B14F-4D97-AF65-F5344CB8AC3E}">
        <p14:creationId xmlns:p14="http://schemas.microsoft.com/office/powerpoint/2010/main" val="405210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43608" y="677829"/>
            <a:ext cx="7642478" cy="590931"/>
          </a:xfrm>
          <a:prstGeom prst="rect">
            <a:avLst/>
          </a:prstGeom>
        </p:spPr>
        <p:txBody>
          <a:bodyPr wrap="none">
            <a:spAutoFit/>
          </a:bodyPr>
          <a:lstStyle/>
          <a:p>
            <a:pPr algn="ctr" defTabSz="833438">
              <a:lnSpc>
                <a:spcPct val="90000"/>
              </a:lnSpc>
              <a:spcBef>
                <a:spcPct val="0"/>
              </a:spcBef>
              <a:spcAft>
                <a:spcPct val="35000"/>
              </a:spcAft>
            </a:pPr>
            <a:r>
              <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信用保證貸款</a:t>
            </a:r>
            <a:r>
              <a:rPr lang="en-US" altLang="zh-TW"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a:t>
            </a:r>
            <a:r>
              <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中小企業信用保證基金</a:t>
            </a:r>
          </a:p>
        </p:txBody>
      </p:sp>
      <p:cxnSp>
        <p:nvCxnSpPr>
          <p:cNvPr id="6" name="直線接點 5"/>
          <p:cNvCxnSpPr/>
          <p:nvPr/>
        </p:nvCxnSpPr>
        <p:spPr>
          <a:xfrm>
            <a:off x="1124000" y="1277144"/>
            <a:ext cx="7912496" cy="0"/>
          </a:xfrm>
          <a:prstGeom prst="line">
            <a:avLst/>
          </a:prstGeom>
          <a:ln w="60325"/>
        </p:spPr>
        <p:style>
          <a:lnRef idx="1">
            <a:schemeClr val="dk1"/>
          </a:lnRef>
          <a:fillRef idx="0">
            <a:schemeClr val="dk1"/>
          </a:fillRef>
          <a:effectRef idx="0">
            <a:schemeClr val="dk1"/>
          </a:effectRef>
          <a:fontRef idx="minor">
            <a:schemeClr val="tx1"/>
          </a:fontRef>
        </p:style>
      </p:cxnSp>
      <p:pic>
        <p:nvPicPr>
          <p:cNvPr id="7" name="圖片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046" y="657256"/>
            <a:ext cx="846328" cy="691896"/>
          </a:xfrm>
          <a:prstGeom prst="rect">
            <a:avLst/>
          </a:prstGeom>
        </p:spPr>
      </p:pic>
      <p:sp>
        <p:nvSpPr>
          <p:cNvPr id="23" name="投影片編號版面配置區 22"/>
          <p:cNvSpPr>
            <a:spLocks noGrp="1"/>
          </p:cNvSpPr>
          <p:nvPr>
            <p:ph type="sldNum" sz="quarter" idx="12"/>
          </p:nvPr>
        </p:nvSpPr>
        <p:spPr/>
        <p:txBody>
          <a:bodyPr/>
          <a:lstStyle/>
          <a:p>
            <a:fld id="{69F36ECB-A0D5-4792-908D-9A4B7ACD4E94}" type="slidenum">
              <a:rPr lang="zh-TW" altLang="en-US" smtClean="0"/>
              <a:t>15</a:t>
            </a:fld>
            <a:endParaRPr lang="zh-TW" altLang="en-US"/>
          </a:p>
        </p:txBody>
      </p:sp>
      <p:pic>
        <p:nvPicPr>
          <p:cNvPr id="25"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841" t="27376" r="22401" b="13542"/>
          <a:stretch/>
        </p:blipFill>
        <p:spPr bwMode="auto">
          <a:xfrm>
            <a:off x="59700" y="1268760"/>
            <a:ext cx="8328724" cy="505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格 2"/>
          <p:cNvGraphicFramePr>
            <a:graphicFrameLocks noGrp="1"/>
          </p:cNvGraphicFramePr>
          <p:nvPr>
            <p:extLst/>
          </p:nvPr>
        </p:nvGraphicFramePr>
        <p:xfrm>
          <a:off x="2447502" y="5716096"/>
          <a:ext cx="6661002" cy="1097280"/>
        </p:xfrm>
        <a:graphic>
          <a:graphicData uri="http://schemas.openxmlformats.org/drawingml/2006/table">
            <a:tbl>
              <a:tblPr firstRow="1" bandRow="1">
                <a:tableStyleId>{0505E3EF-67EA-436B-97B2-0124C06EBD24}</a:tableStyleId>
              </a:tblPr>
              <a:tblGrid>
                <a:gridCol w="1475656">
                  <a:extLst>
                    <a:ext uri="{9D8B030D-6E8A-4147-A177-3AD203B41FA5}">
                      <a16:colId xmlns:a16="http://schemas.microsoft.com/office/drawing/2014/main" xmlns="" val="20000"/>
                    </a:ext>
                  </a:extLst>
                </a:gridCol>
                <a:gridCol w="5185346">
                  <a:extLst>
                    <a:ext uri="{9D8B030D-6E8A-4147-A177-3AD203B41FA5}">
                      <a16:colId xmlns:a16="http://schemas.microsoft.com/office/drawing/2014/main" xmlns="" val="20001"/>
                    </a:ext>
                  </a:extLst>
                </a:gridCol>
              </a:tblGrid>
              <a:tr h="333560">
                <a:tc>
                  <a:txBody>
                    <a:bodyPr/>
                    <a:lstStyle/>
                    <a:p>
                      <a:r>
                        <a:rPr lang="zh-TW" altLang="en-US" sz="1800" b="1" dirty="0">
                          <a:solidFill>
                            <a:schemeClr val="tx1"/>
                          </a:solidFill>
                          <a:latin typeface="Microsoft YaHei" pitchFamily="34" charset="-122"/>
                          <a:ea typeface="Microsoft YaHei" pitchFamily="34" charset="-122"/>
                        </a:rPr>
                        <a:t>授信用途</a:t>
                      </a:r>
                    </a:p>
                  </a:txBody>
                  <a:tcPr/>
                </a:tc>
                <a:tc>
                  <a:txBody>
                    <a:bodyPr/>
                    <a:lstStyle/>
                    <a:p>
                      <a:r>
                        <a:rPr lang="zh-TW" altLang="en-US" sz="1800" b="1" dirty="0">
                          <a:solidFill>
                            <a:schemeClr val="tx1"/>
                          </a:solidFill>
                          <a:latin typeface="Microsoft YaHei" pitchFamily="34" charset="-122"/>
                          <a:ea typeface="Microsoft YaHei" pitchFamily="34" charset="-122"/>
                        </a:rPr>
                        <a:t>須為</a:t>
                      </a:r>
                      <a:r>
                        <a:rPr lang="zh-TW" altLang="en-US" sz="1800" b="1" dirty="0">
                          <a:solidFill>
                            <a:srgbClr val="1306BA"/>
                          </a:solidFill>
                          <a:latin typeface="Microsoft YaHei" pitchFamily="34" charset="-122"/>
                          <a:ea typeface="Microsoft YaHei" pitchFamily="34" charset="-122"/>
                        </a:rPr>
                        <a:t>重建工程必要經費</a:t>
                      </a:r>
                      <a:r>
                        <a:rPr lang="zh-TW" altLang="en-US" sz="1800" b="1" dirty="0">
                          <a:solidFill>
                            <a:schemeClr val="tx1"/>
                          </a:solidFill>
                          <a:latin typeface="Microsoft YaHei" pitchFamily="34" charset="-122"/>
                          <a:ea typeface="Microsoft YaHei" pitchFamily="34" charset="-122"/>
                        </a:rPr>
                        <a:t>之用。</a:t>
                      </a:r>
                    </a:p>
                  </a:txBody>
                  <a:tcPr/>
                </a:tc>
                <a:extLst>
                  <a:ext uri="{0D108BD9-81ED-4DB2-BD59-A6C34878D82A}">
                    <a16:rowId xmlns:a16="http://schemas.microsoft.com/office/drawing/2014/main" xmlns="" val="10000"/>
                  </a:ext>
                </a:extLst>
              </a:tr>
              <a:tr h="333560">
                <a:tc>
                  <a:txBody>
                    <a:bodyPr/>
                    <a:lstStyle/>
                    <a:p>
                      <a:r>
                        <a:rPr lang="zh-TW" altLang="en-US" sz="1800" b="1" dirty="0">
                          <a:solidFill>
                            <a:schemeClr val="tx1"/>
                          </a:solidFill>
                          <a:latin typeface="Microsoft YaHei" pitchFamily="34" charset="-122"/>
                          <a:ea typeface="Microsoft YaHei" pitchFamily="34" charset="-122"/>
                        </a:rPr>
                        <a:t>授信額度</a:t>
                      </a:r>
                    </a:p>
                  </a:txBody>
                  <a:tcPr/>
                </a:tc>
                <a:tc>
                  <a:txBody>
                    <a:bodyPr/>
                    <a:lstStyle/>
                    <a:p>
                      <a:r>
                        <a:rPr lang="zh-TW" altLang="en-US" sz="1800" b="1" dirty="0">
                          <a:solidFill>
                            <a:schemeClr val="tx1"/>
                          </a:solidFill>
                          <a:latin typeface="Microsoft YaHei" pitchFamily="34" charset="-122"/>
                          <a:ea typeface="Microsoft YaHei" pitchFamily="34" charset="-122"/>
                        </a:rPr>
                        <a:t>每戶以新臺幣</a:t>
                      </a:r>
                      <a:r>
                        <a:rPr lang="en-US" altLang="zh-TW" sz="1800" b="1" dirty="0">
                          <a:solidFill>
                            <a:srgbClr val="FF0000"/>
                          </a:solidFill>
                          <a:latin typeface="Microsoft YaHei" pitchFamily="34" charset="-122"/>
                          <a:ea typeface="Microsoft YaHei" pitchFamily="34" charset="-122"/>
                        </a:rPr>
                        <a:t>300</a:t>
                      </a:r>
                      <a:r>
                        <a:rPr lang="zh-TW" altLang="en-US" sz="1800" b="1" dirty="0">
                          <a:solidFill>
                            <a:srgbClr val="FF0000"/>
                          </a:solidFill>
                          <a:latin typeface="Microsoft YaHei" pitchFamily="34" charset="-122"/>
                          <a:ea typeface="Microsoft YaHei" pitchFamily="34" charset="-122"/>
                        </a:rPr>
                        <a:t>萬元</a:t>
                      </a:r>
                      <a:r>
                        <a:rPr lang="zh-TW" altLang="en-US" sz="1800" b="1" dirty="0">
                          <a:solidFill>
                            <a:schemeClr val="tx1"/>
                          </a:solidFill>
                          <a:latin typeface="Microsoft YaHei" pitchFamily="34" charset="-122"/>
                          <a:ea typeface="Microsoft YaHei" pitchFamily="34" charset="-122"/>
                        </a:rPr>
                        <a:t>為限。 </a:t>
                      </a:r>
                    </a:p>
                  </a:txBody>
                  <a:tcPr/>
                </a:tc>
                <a:extLst>
                  <a:ext uri="{0D108BD9-81ED-4DB2-BD59-A6C34878D82A}">
                    <a16:rowId xmlns:a16="http://schemas.microsoft.com/office/drawing/2014/main" xmlns="" val="10001"/>
                  </a:ext>
                </a:extLst>
              </a:tr>
              <a:tr h="333560">
                <a:tc>
                  <a:txBody>
                    <a:bodyPr/>
                    <a:lstStyle/>
                    <a:p>
                      <a:r>
                        <a:rPr lang="zh-TW" altLang="en-US" sz="1800" b="1" dirty="0">
                          <a:solidFill>
                            <a:schemeClr val="tx1"/>
                          </a:solidFill>
                          <a:latin typeface="Microsoft YaHei" pitchFamily="34" charset="-122"/>
                          <a:ea typeface="Microsoft YaHei" pitchFamily="34" charset="-122"/>
                        </a:rPr>
                        <a:t>授信期間</a:t>
                      </a:r>
                    </a:p>
                  </a:txBody>
                  <a:tcPr/>
                </a:tc>
                <a:tc>
                  <a:txBody>
                    <a:bodyPr/>
                    <a:lstStyle/>
                    <a:p>
                      <a:r>
                        <a:rPr lang="zh-TW" altLang="en-US" sz="1800" b="1" dirty="0">
                          <a:solidFill>
                            <a:schemeClr val="tx1"/>
                          </a:solidFill>
                          <a:latin typeface="Microsoft YaHei" pitchFamily="34" charset="-122"/>
                          <a:ea typeface="Microsoft YaHei" pitchFamily="34" charset="-122"/>
                        </a:rPr>
                        <a:t>攤還方式依金融機構規定辦理，授信期間</a:t>
                      </a:r>
                      <a:r>
                        <a:rPr lang="zh-TW" altLang="en-US" sz="1800" b="1" dirty="0">
                          <a:solidFill>
                            <a:srgbClr val="FF0000"/>
                          </a:solidFill>
                          <a:latin typeface="Microsoft YaHei" pitchFamily="34" charset="-122"/>
                          <a:ea typeface="Microsoft YaHei" pitchFamily="34" charset="-122"/>
                        </a:rPr>
                        <a:t>最長</a:t>
                      </a:r>
                      <a:r>
                        <a:rPr lang="en-US" altLang="zh-TW" sz="1800" b="1" dirty="0">
                          <a:solidFill>
                            <a:srgbClr val="FF0000"/>
                          </a:solidFill>
                          <a:latin typeface="Microsoft YaHei" pitchFamily="34" charset="-122"/>
                          <a:ea typeface="Microsoft YaHei" pitchFamily="34" charset="-122"/>
                        </a:rPr>
                        <a:t>5</a:t>
                      </a:r>
                      <a:r>
                        <a:rPr lang="zh-TW" altLang="en-US" sz="1800" b="1" dirty="0">
                          <a:solidFill>
                            <a:srgbClr val="FF0000"/>
                          </a:solidFill>
                          <a:latin typeface="Microsoft YaHei" pitchFamily="34" charset="-122"/>
                          <a:ea typeface="Microsoft YaHei" pitchFamily="34" charset="-122"/>
                        </a:rPr>
                        <a:t>年</a:t>
                      </a:r>
                      <a:r>
                        <a:rPr lang="zh-TW" altLang="en-US" sz="1800" b="1" dirty="0">
                          <a:solidFill>
                            <a:schemeClr val="tx1"/>
                          </a:solidFill>
                          <a:latin typeface="Microsoft YaHei" pitchFamily="34" charset="-122"/>
                          <a:ea typeface="Microsoft YaHei" pitchFamily="34" charset="-122"/>
                        </a:rPr>
                        <a:t>。 </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086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078360"/>
            <a:ext cx="9237712" cy="990600"/>
          </a:xfrm>
        </p:spPr>
        <p:txBody>
          <a:bodyPr>
            <a:noAutofit/>
          </a:bodyPr>
          <a:lstStyle/>
          <a:p>
            <a:r>
              <a:rPr lang="en-US" altLang="zh-TW" sz="3800" b="1" dirty="0"/>
              <a:t/>
            </a:r>
            <a:br>
              <a:rPr lang="en-US" altLang="zh-TW" sz="3800" b="1" dirty="0"/>
            </a:br>
            <a:r>
              <a:rPr lang="zh-TW" altLang="en-US" sz="5400" b="1" dirty="0">
                <a:solidFill>
                  <a:srgbClr val="F89006"/>
                </a:solidFill>
                <a:latin typeface="Microsoft YaHei" panose="020B0503020204020204" pitchFamily="34" charset="-122"/>
                <a:ea typeface="Microsoft YaHei" panose="020B0503020204020204" pitchFamily="34" charset="-122"/>
              </a:rPr>
              <a:t>我想要重建，怎麼提出申請</a:t>
            </a:r>
            <a:r>
              <a:rPr lang="en-US" altLang="zh-TW" sz="4800" b="1" dirty="0">
                <a:solidFill>
                  <a:srgbClr val="F89006"/>
                </a:solidFill>
                <a:latin typeface="Microsoft YaHei" panose="020B0503020204020204" pitchFamily="34" charset="-122"/>
                <a:ea typeface="Microsoft YaHei" panose="020B0503020204020204" pitchFamily="34" charset="-122"/>
              </a:rPr>
              <a:t/>
            </a:r>
            <a:br>
              <a:rPr lang="en-US" altLang="zh-TW" sz="4800" b="1" dirty="0">
                <a:solidFill>
                  <a:srgbClr val="F89006"/>
                </a:solidFill>
                <a:latin typeface="Microsoft YaHei" panose="020B0503020204020204" pitchFamily="34" charset="-122"/>
                <a:ea typeface="Microsoft YaHei" panose="020B0503020204020204" pitchFamily="34" charset="-122"/>
              </a:rPr>
            </a:br>
            <a:endParaRPr lang="zh-TW" altLang="en-US" sz="4800" b="1" dirty="0">
              <a:solidFill>
                <a:srgbClr val="F89006"/>
              </a:solidFill>
              <a:latin typeface="Microsoft YaHei" panose="020B0503020204020204" pitchFamily="34" charset="-122"/>
              <a:ea typeface="Microsoft YaHei" panose="020B0503020204020204" pitchFamily="34" charset="-122"/>
            </a:endParaRPr>
          </a:p>
        </p:txBody>
      </p:sp>
      <p:pic>
        <p:nvPicPr>
          <p:cNvPr id="4" name="圖片 3"/>
          <p:cNvPicPr>
            <a:picLocks noChangeAspect="1"/>
          </p:cNvPicPr>
          <p:nvPr/>
        </p:nvPicPr>
        <p:blipFill>
          <a:blip r:embed="rId2">
            <a:clrChange>
              <a:clrFrom>
                <a:srgbClr val="71ABB7"/>
              </a:clrFrom>
              <a:clrTo>
                <a:srgbClr val="71ABB7">
                  <a:alpha val="0"/>
                </a:srgbClr>
              </a:clrTo>
            </a:clrChange>
            <a:extLst>
              <a:ext uri="{28A0092B-C50C-407E-A947-70E740481C1C}">
                <a14:useLocalDpi xmlns:a14="http://schemas.microsoft.com/office/drawing/2010/main" val="0"/>
              </a:ext>
            </a:extLst>
          </a:blip>
          <a:stretch>
            <a:fillRect/>
          </a:stretch>
        </p:blipFill>
        <p:spPr>
          <a:xfrm rot="20907121">
            <a:off x="224768" y="3114618"/>
            <a:ext cx="3096576" cy="3096576"/>
          </a:xfrm>
          <a:prstGeom prst="rect">
            <a:avLst/>
          </a:prstGeom>
        </p:spPr>
      </p:pic>
      <p:pic>
        <p:nvPicPr>
          <p:cNvPr id="5" name="圖片 4">
            <a:extLst>
              <a:ext uri="{FF2B5EF4-FFF2-40B4-BE49-F238E27FC236}">
                <a16:creationId xmlns:a16="http://schemas.microsoft.com/office/drawing/2014/main" xmlns="" id="{58BBEBDD-A736-4339-BC4E-42A62756591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388424" y="2170260"/>
            <a:ext cx="688272" cy="734157"/>
          </a:xfrm>
          <a:prstGeom prst="rect">
            <a:avLst/>
          </a:prstGeom>
        </p:spPr>
      </p:pic>
      <p:sp>
        <p:nvSpPr>
          <p:cNvPr id="3" name="投影片編號版面配置區 2"/>
          <p:cNvSpPr>
            <a:spLocks noGrp="1"/>
          </p:cNvSpPr>
          <p:nvPr>
            <p:ph type="sldNum" sz="quarter" idx="12"/>
          </p:nvPr>
        </p:nvSpPr>
        <p:spPr/>
        <p:txBody>
          <a:bodyPr/>
          <a:lstStyle/>
          <a:p>
            <a:fld id="{69F36ECB-A0D5-4792-908D-9A4B7ACD4E94}" type="slidenum">
              <a:rPr lang="zh-TW" altLang="en-US" smtClean="0"/>
              <a:t>16</a:t>
            </a:fld>
            <a:endParaRPr lang="zh-TW" altLang="en-US"/>
          </a:p>
        </p:txBody>
      </p:sp>
    </p:spTree>
    <p:extLst>
      <p:ext uri="{BB962C8B-B14F-4D97-AF65-F5344CB8AC3E}">
        <p14:creationId xmlns:p14="http://schemas.microsoft.com/office/powerpoint/2010/main" val="214038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960795" y="530424"/>
            <a:ext cx="7210805" cy="59432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zh-TW" altLang="en-US" sz="3800" b="1" dirty="0"/>
              <a:t>申請重建要符合這些條件</a:t>
            </a:r>
            <a:r>
              <a:rPr lang="en-US" altLang="zh-TW" sz="3800" b="1" dirty="0"/>
              <a:t>…</a:t>
            </a:r>
            <a:endParaRPr lang="zh-TW" altLang="en-US" sz="3800" b="1" dirty="0"/>
          </a:p>
        </p:txBody>
      </p:sp>
      <p:grpSp>
        <p:nvGrpSpPr>
          <p:cNvPr id="2" name="群組 1"/>
          <p:cNvGrpSpPr/>
          <p:nvPr/>
        </p:nvGrpSpPr>
        <p:grpSpPr>
          <a:xfrm>
            <a:off x="280713" y="1579439"/>
            <a:ext cx="6955582" cy="913457"/>
            <a:chOff x="280713" y="2875583"/>
            <a:chExt cx="6955582" cy="913457"/>
          </a:xfrm>
        </p:grpSpPr>
        <p:pic>
          <p:nvPicPr>
            <p:cNvPr id="10" name="Picture 6" descr="ç¸éåç"/>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878" t="36669" r="74262" b="51849"/>
            <a:stretch/>
          </p:blipFill>
          <p:spPr bwMode="auto">
            <a:xfrm>
              <a:off x="280713" y="2886640"/>
              <a:ext cx="944051" cy="90240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1184944" y="2875583"/>
              <a:ext cx="6051351" cy="738664"/>
            </a:xfrm>
            <a:prstGeom prst="rect">
              <a:avLst/>
            </a:prstGeom>
            <a:noFill/>
          </p:spPr>
          <p:txBody>
            <a:bodyPr wrap="square" rtlCol="0">
              <a:spAutoFit/>
            </a:bodyPr>
            <a:lstStyle/>
            <a:p>
              <a:r>
                <a:rPr lang="zh-TW" altLang="zh-TW" sz="4200" b="1" dirty="0">
                  <a:solidFill>
                    <a:srgbClr val="0070C0"/>
                  </a:solidFill>
                  <a:latin typeface="Microsoft YaHei" pitchFamily="34" charset="-122"/>
                  <a:ea typeface="Microsoft YaHei" pitchFamily="34" charset="-122"/>
                </a:rPr>
                <a:t>都市計畫區內</a:t>
              </a:r>
              <a:r>
                <a:rPr lang="zh-TW" altLang="en-US" sz="4200" b="1" dirty="0">
                  <a:solidFill>
                    <a:srgbClr val="0070C0"/>
                  </a:solidFill>
                  <a:latin typeface="Microsoft YaHei" pitchFamily="34" charset="-122"/>
                  <a:ea typeface="Microsoft YaHei" pitchFamily="34" charset="-122"/>
                </a:rPr>
                <a:t>合法建築物</a:t>
              </a:r>
              <a:endParaRPr lang="zh-TW" altLang="zh-TW" sz="4200" b="1" dirty="0">
                <a:solidFill>
                  <a:srgbClr val="0070C0"/>
                </a:solidFill>
                <a:latin typeface="Microsoft YaHei" pitchFamily="34" charset="-122"/>
                <a:ea typeface="Microsoft YaHei" pitchFamily="34" charset="-122"/>
              </a:endParaRPr>
            </a:p>
          </p:txBody>
        </p:sp>
      </p:grpSp>
      <p:grpSp>
        <p:nvGrpSpPr>
          <p:cNvPr id="5" name="群組 4"/>
          <p:cNvGrpSpPr/>
          <p:nvPr/>
        </p:nvGrpSpPr>
        <p:grpSpPr>
          <a:xfrm>
            <a:off x="280712" y="4099719"/>
            <a:ext cx="7315624" cy="913457"/>
            <a:chOff x="280712" y="4099719"/>
            <a:chExt cx="7315624" cy="913457"/>
          </a:xfrm>
        </p:grpSpPr>
        <p:pic>
          <p:nvPicPr>
            <p:cNvPr id="12" name="Picture 6" descr="ç¸éåç"/>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878" t="36669" r="74262" b="51849"/>
            <a:stretch/>
          </p:blipFill>
          <p:spPr bwMode="auto">
            <a:xfrm>
              <a:off x="280712" y="4110776"/>
              <a:ext cx="944051" cy="902400"/>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p:nvSpPr>
          <p:spPr>
            <a:xfrm>
              <a:off x="1187624" y="4099719"/>
              <a:ext cx="6408712" cy="738664"/>
            </a:xfrm>
            <a:prstGeom prst="rect">
              <a:avLst/>
            </a:prstGeom>
            <a:noFill/>
          </p:spPr>
          <p:txBody>
            <a:bodyPr wrap="square" rtlCol="0">
              <a:spAutoFit/>
            </a:bodyPr>
            <a:lstStyle/>
            <a:p>
              <a:r>
                <a:rPr lang="zh-TW" altLang="en-US" sz="4200" b="1" dirty="0">
                  <a:solidFill>
                    <a:srgbClr val="0070C0"/>
                  </a:solidFill>
                  <a:latin typeface="Microsoft YaHei" pitchFamily="34" charset="-122"/>
                  <a:ea typeface="Microsoft YaHei" pitchFamily="34" charset="-122"/>
                </a:rPr>
                <a:t>非具歷史文化保存建物</a:t>
              </a:r>
            </a:p>
          </p:txBody>
        </p:sp>
      </p:grpSp>
      <p:grpSp>
        <p:nvGrpSpPr>
          <p:cNvPr id="6" name="群組 5"/>
          <p:cNvGrpSpPr/>
          <p:nvPr/>
        </p:nvGrpSpPr>
        <p:grpSpPr>
          <a:xfrm>
            <a:off x="280713" y="5406920"/>
            <a:ext cx="8430126" cy="902400"/>
            <a:chOff x="280713" y="5406920"/>
            <a:chExt cx="8430126" cy="902400"/>
          </a:xfrm>
        </p:grpSpPr>
        <p:sp>
          <p:nvSpPr>
            <p:cNvPr id="9" name="矩形 8"/>
            <p:cNvSpPr/>
            <p:nvPr/>
          </p:nvSpPr>
          <p:spPr>
            <a:xfrm>
              <a:off x="1224764" y="5431770"/>
              <a:ext cx="7486075" cy="733534"/>
            </a:xfrm>
            <a:prstGeom prst="rect">
              <a:avLst/>
            </a:prstGeom>
          </p:spPr>
          <p:txBody>
            <a:bodyPr wrap="square">
              <a:spAutoFit/>
            </a:bodyPr>
            <a:lstStyle/>
            <a:p>
              <a:pPr>
                <a:lnSpc>
                  <a:spcPts val="5000"/>
                </a:lnSpc>
              </a:pPr>
              <a:r>
                <a:rPr lang="zh-TW" altLang="en-US" sz="4200" b="1" dirty="0">
                  <a:solidFill>
                    <a:srgbClr val="0070C0"/>
                  </a:solidFill>
                  <a:latin typeface="Microsoft YaHei" pitchFamily="34" charset="-122"/>
                  <a:ea typeface="Microsoft YaHei" pitchFamily="34" charset="-122"/>
                </a:rPr>
                <a:t>符合危險及老舊建築物資格</a:t>
              </a:r>
              <a:endParaRPr lang="en-US" altLang="zh-TW" sz="4200" b="1" dirty="0">
                <a:solidFill>
                  <a:srgbClr val="0070C0"/>
                </a:solidFill>
                <a:latin typeface="Microsoft YaHei" pitchFamily="34" charset="-122"/>
                <a:ea typeface="Microsoft YaHei" pitchFamily="34" charset="-122"/>
              </a:endParaRPr>
            </a:p>
          </p:txBody>
        </p:sp>
        <p:pic>
          <p:nvPicPr>
            <p:cNvPr id="14" name="Picture 6" descr="ç¸éåç"/>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878" t="36669" r="74262" b="51849"/>
            <a:stretch/>
          </p:blipFill>
          <p:spPr bwMode="auto">
            <a:xfrm>
              <a:off x="280713" y="5406920"/>
              <a:ext cx="944051" cy="902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2" descr="「團結」的圖片搜尋結果"/>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00" b="98000" l="0" r="94855">
                        <a14:foregroundMark x1="54139" y1="2000" x2="54139" y2="2000"/>
                        <a14:foregroundMark x1="21253" y1="20667" x2="21253" y2="20667"/>
                        <a14:foregroundMark x1="51007" y1="8889" x2="51007" y2="8889"/>
                        <a14:foregroundMark x1="56376" y1="5333" x2="43848" y2="10222"/>
                        <a14:foregroundMark x1="25951" y1="14222" x2="21253" y2="23778"/>
                        <a14:foregroundMark x1="0" y1="45333" x2="16779" y2="45333"/>
                        <a14:foregroundMark x1="10962" y1="79333" x2="23490" y2="68889"/>
                        <a14:foregroundMark x1="44295" y1="82444" x2="42506" y2="98000"/>
                        <a14:foregroundMark x1="69575" y1="75778" x2="74273" y2="86889"/>
                        <a14:foregroundMark x1="81208" y1="53333" x2="94855" y2="51556"/>
                        <a14:foregroundMark x1="72483" y1="28889" x2="85011" y2="18667"/>
                        <a14:foregroundMark x1="61074" y1="24667" x2="61074" y2="24667"/>
                        <a14:foregroundMark x1="45638" y1="18667" x2="45638" y2="18667"/>
                        <a14:foregroundMark x1="38926" y1="21556" x2="38926" y2="21556"/>
                        <a14:foregroundMark x1="79642" y1="17778" x2="79642" y2="17778"/>
                        <a14:foregroundMark x1="84116" y1="22444" x2="84116" y2="22444"/>
                        <a14:foregroundMark x1="81432" y1="24889" x2="81432" y2="24889"/>
                        <a14:foregroundMark x1="74049" y1="19556" x2="74049" y2="19556"/>
                        <a14:foregroundMark x1="81655" y1="28000" x2="81655" y2="28000"/>
                        <a14:foregroundMark x1="81208" y1="30444" x2="81208" y2="30444"/>
                        <a14:foregroundMark x1="57047" y1="21556" x2="57047" y2="21556"/>
                        <a14:foregroundMark x1="75168" y1="40444" x2="75168" y2="40444"/>
                        <a14:foregroundMark x1="74049" y1="36889" x2="74049" y2="36889"/>
                        <a14:foregroundMark x1="10738" y1="38667" x2="10738" y2="38667"/>
                        <a14:foregroundMark x1="8949" y1="51556" x2="8949" y2="51556"/>
                        <a14:foregroundMark x1="13870" y1="68000" x2="13870" y2="68000"/>
                        <a14:foregroundMark x1="34452" y1="73333" x2="34452" y2="73333"/>
                        <a14:foregroundMark x1="43624" y1="37556" x2="43624" y2="37556"/>
                        <a14:backgroundMark x1="37584" y1="24444" x2="43400" y2="23111"/>
                        <a14:backgroundMark x1="57942" y1="24889" x2="61521" y2="27556"/>
                        <a14:backgroundMark x1="31544" y1="70000" x2="36689" y2="72000"/>
                      </a14:backgroundRemoval>
                    </a14:imgEffect>
                  </a14:imgLayer>
                </a14:imgProps>
              </a:ext>
              <a:ext uri="{28A0092B-C50C-407E-A947-70E740481C1C}">
                <a14:useLocalDpi xmlns:a14="http://schemas.microsoft.com/office/drawing/2010/main" val="0"/>
              </a:ext>
            </a:extLst>
          </a:blip>
          <a:srcRect/>
          <a:stretch>
            <a:fillRect/>
          </a:stretch>
        </p:blipFill>
        <p:spPr bwMode="auto">
          <a:xfrm>
            <a:off x="7153684" y="1435423"/>
            <a:ext cx="1990316" cy="200367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接點 14"/>
          <p:cNvCxnSpPr/>
          <p:nvPr/>
        </p:nvCxnSpPr>
        <p:spPr>
          <a:xfrm>
            <a:off x="971600" y="1124744"/>
            <a:ext cx="7200000" cy="0"/>
          </a:xfrm>
          <a:prstGeom prst="line">
            <a:avLst/>
          </a:prstGeom>
          <a:ln w="60325"/>
        </p:spPr>
        <p:style>
          <a:lnRef idx="1">
            <a:schemeClr val="dk1"/>
          </a:lnRef>
          <a:fillRef idx="0">
            <a:schemeClr val="dk1"/>
          </a:fillRef>
          <a:effectRef idx="0">
            <a:schemeClr val="dk1"/>
          </a:effectRef>
          <a:fontRef idx="minor">
            <a:schemeClr val="tx1"/>
          </a:fontRef>
        </p:style>
      </p:cxnSp>
      <p:pic>
        <p:nvPicPr>
          <p:cNvPr id="20" name="圖片 1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grpSp>
        <p:nvGrpSpPr>
          <p:cNvPr id="3" name="群組 2"/>
          <p:cNvGrpSpPr/>
          <p:nvPr/>
        </p:nvGrpSpPr>
        <p:grpSpPr>
          <a:xfrm>
            <a:off x="251520" y="2742624"/>
            <a:ext cx="7581476" cy="902400"/>
            <a:chOff x="233351" y="1590496"/>
            <a:chExt cx="7581476" cy="902400"/>
          </a:xfrm>
        </p:grpSpPr>
        <p:pic>
          <p:nvPicPr>
            <p:cNvPr id="16" name="Picture 6" descr="ç¸éåç"/>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878" t="36669" r="74262" b="51849"/>
            <a:stretch/>
          </p:blipFill>
          <p:spPr bwMode="auto">
            <a:xfrm>
              <a:off x="233351" y="1590496"/>
              <a:ext cx="944051" cy="902400"/>
            </a:xfrm>
            <a:prstGeom prst="rect">
              <a:avLst/>
            </a:prstGeom>
            <a:noFill/>
            <a:extLst>
              <a:ext uri="{909E8E84-426E-40DD-AFC4-6F175D3DCCD1}">
                <a14:hiddenFill xmlns:a14="http://schemas.microsoft.com/office/drawing/2010/main">
                  <a:solidFill>
                    <a:srgbClr val="FFFFFF"/>
                  </a:solidFill>
                </a14:hiddenFill>
              </a:ext>
            </a:extLst>
          </p:spPr>
        </p:pic>
        <p:sp>
          <p:nvSpPr>
            <p:cNvPr id="22" name="文字方塊 21"/>
            <p:cNvSpPr txBox="1"/>
            <p:nvPr/>
          </p:nvSpPr>
          <p:spPr>
            <a:xfrm>
              <a:off x="1177402" y="1651447"/>
              <a:ext cx="6637425" cy="830997"/>
            </a:xfrm>
            <a:prstGeom prst="rect">
              <a:avLst/>
            </a:prstGeom>
            <a:noFill/>
          </p:spPr>
          <p:txBody>
            <a:bodyPr wrap="square" rtlCol="0">
              <a:spAutoFit/>
            </a:bodyPr>
            <a:lstStyle/>
            <a:p>
              <a:r>
                <a:rPr lang="zh-TW" altLang="en-US" sz="4200" b="1" dirty="0">
                  <a:solidFill>
                    <a:srgbClr val="0070C0"/>
                  </a:solidFill>
                  <a:latin typeface="Microsoft YaHei" pitchFamily="34" charset="-122"/>
                  <a:ea typeface="Microsoft YaHei" pitchFamily="34" charset="-122"/>
                </a:rPr>
                <a:t>取得</a:t>
              </a:r>
              <a:r>
                <a:rPr lang="en-US" altLang="zh-TW" sz="4800" b="1" dirty="0">
                  <a:solidFill>
                    <a:schemeClr val="tx2"/>
                  </a:solidFill>
                  <a:latin typeface="Microsoft YaHei" pitchFamily="34" charset="-122"/>
                  <a:ea typeface="Microsoft YaHei" pitchFamily="34" charset="-122"/>
                </a:rPr>
                <a:t>100%</a:t>
              </a:r>
              <a:r>
                <a:rPr lang="zh-TW" altLang="en-US" sz="4200" b="1" dirty="0">
                  <a:solidFill>
                    <a:srgbClr val="0070C0"/>
                  </a:solidFill>
                  <a:latin typeface="Microsoft YaHei" pitchFamily="34" charset="-122"/>
                  <a:ea typeface="Microsoft YaHei" pitchFamily="34" charset="-122"/>
                </a:rPr>
                <a:t>所有權人同意</a:t>
              </a:r>
              <a:endParaRPr lang="zh-TW" altLang="zh-TW" sz="4200" b="1" dirty="0">
                <a:solidFill>
                  <a:srgbClr val="0070C0"/>
                </a:solidFill>
                <a:latin typeface="Microsoft YaHei" pitchFamily="34" charset="-122"/>
                <a:ea typeface="Microsoft YaHei" pitchFamily="34" charset="-122"/>
              </a:endParaRPr>
            </a:p>
          </p:txBody>
        </p:sp>
      </p:grpSp>
      <p:sp>
        <p:nvSpPr>
          <p:cNvPr id="7" name="投影片編號版面配置區 6"/>
          <p:cNvSpPr>
            <a:spLocks noGrp="1"/>
          </p:cNvSpPr>
          <p:nvPr>
            <p:ph type="sldNum" sz="quarter" idx="12"/>
          </p:nvPr>
        </p:nvSpPr>
        <p:spPr/>
        <p:txBody>
          <a:bodyPr/>
          <a:lstStyle/>
          <a:p>
            <a:fld id="{69F36ECB-A0D5-4792-908D-9A4B7ACD4E94}" type="slidenum">
              <a:rPr lang="zh-TW" altLang="en-US" smtClean="0"/>
              <a:t>17</a:t>
            </a:fld>
            <a:endParaRPr lang="zh-TW" altLang="en-US"/>
          </a:p>
        </p:txBody>
      </p:sp>
    </p:spTree>
    <p:extLst>
      <p:ext uri="{BB962C8B-B14F-4D97-AF65-F5344CB8AC3E}">
        <p14:creationId xmlns:p14="http://schemas.microsoft.com/office/powerpoint/2010/main" val="360010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7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nodeType="with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nodeType="withEffect">
                                  <p:stCondLst>
                                    <p:cond delay="225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1033603" y="602432"/>
            <a:ext cx="8146909" cy="5943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zh-TW" altLang="en-US" sz="3600" b="1" dirty="0"/>
              <a:t>危險及老舊建築物資格是什麼</a:t>
            </a:r>
            <a:r>
              <a:rPr lang="en-US" altLang="zh-TW" sz="3600" b="1" dirty="0"/>
              <a:t>?</a:t>
            </a:r>
            <a:endParaRPr lang="zh-TW" altLang="en-US" sz="3600" b="1" dirty="0"/>
          </a:p>
        </p:txBody>
      </p:sp>
      <p:sp>
        <p:nvSpPr>
          <p:cNvPr id="7" name="文字方塊 6"/>
          <p:cNvSpPr txBox="1"/>
          <p:nvPr/>
        </p:nvSpPr>
        <p:spPr>
          <a:xfrm>
            <a:off x="107504" y="2370360"/>
            <a:ext cx="9361040" cy="4154984"/>
          </a:xfrm>
          <a:prstGeom prst="rect">
            <a:avLst/>
          </a:prstGeom>
          <a:noFill/>
        </p:spPr>
        <p:txBody>
          <a:bodyPr wrap="square" rtlCol="0">
            <a:spAutoFit/>
          </a:bodyPr>
          <a:lstStyle/>
          <a:p>
            <a:r>
              <a:rPr lang="zh-TW" altLang="en-US" sz="2400" dirty="0">
                <a:latin typeface="Microsoft YaHei" pitchFamily="34" charset="-122"/>
                <a:ea typeface="Microsoft YaHei" pitchFamily="34" charset="-122"/>
              </a:rPr>
              <a:t>一、主管機關依法通知</a:t>
            </a:r>
            <a:r>
              <a:rPr lang="zh-TW" altLang="en-US" sz="2400" dirty="0">
                <a:solidFill>
                  <a:srgbClr val="FF0000"/>
                </a:solidFill>
                <a:effectLst>
                  <a:outerShdw blurRad="38100" dist="38100" dir="2700000" algn="tl">
                    <a:srgbClr val="000000">
                      <a:alpha val="43137"/>
                    </a:srgbClr>
                  </a:outerShdw>
                </a:effectLst>
                <a:latin typeface="Microsoft YaHei" pitchFamily="34" charset="-122"/>
                <a:ea typeface="Microsoft YaHei" pitchFamily="34" charset="-122"/>
              </a:rPr>
              <a:t>限期拆除、逕予強制拆除</a:t>
            </a:r>
            <a:r>
              <a:rPr lang="zh-TW" altLang="en-US" sz="2400" dirty="0">
                <a:latin typeface="Microsoft YaHei" pitchFamily="34" charset="-122"/>
                <a:ea typeface="Microsoft YaHei" pitchFamily="34" charset="-122"/>
              </a:rPr>
              <a:t>，或評估</a:t>
            </a:r>
            <a:endParaRPr lang="en-US" altLang="zh-TW" sz="2400" dirty="0">
              <a:latin typeface="Microsoft YaHei" pitchFamily="34" charset="-122"/>
              <a:ea typeface="Microsoft YaHei" pitchFamily="34" charset="-122"/>
            </a:endParaRPr>
          </a:p>
          <a:p>
            <a:r>
              <a:rPr lang="zh-TW" altLang="en-US" sz="2400" dirty="0">
                <a:latin typeface="Microsoft YaHei" pitchFamily="34" charset="-122"/>
                <a:ea typeface="Microsoft YaHei" pitchFamily="34" charset="-122"/>
              </a:rPr>
              <a:t>       有危險之虞應</a:t>
            </a:r>
            <a:r>
              <a:rPr lang="zh-TW" altLang="en-US" sz="2400" dirty="0">
                <a:solidFill>
                  <a:srgbClr val="FF0000"/>
                </a:solidFill>
                <a:effectLst>
                  <a:outerShdw blurRad="38100" dist="38100" dir="2700000" algn="tl">
                    <a:srgbClr val="000000">
                      <a:alpha val="43137"/>
                    </a:srgbClr>
                  </a:outerShdw>
                </a:effectLst>
                <a:latin typeface="Microsoft YaHei" pitchFamily="34" charset="-122"/>
                <a:ea typeface="Microsoft YaHei" pitchFamily="34" charset="-122"/>
              </a:rPr>
              <a:t>限期補強或拆除</a:t>
            </a:r>
            <a:r>
              <a:rPr lang="zh-TW" altLang="en-US" sz="2400" dirty="0">
                <a:latin typeface="Microsoft YaHei" pitchFamily="34" charset="-122"/>
                <a:ea typeface="Microsoft YaHei" pitchFamily="34" charset="-122"/>
              </a:rPr>
              <a:t>者。</a:t>
            </a:r>
            <a:endParaRPr lang="en-US" altLang="zh-TW" sz="2400" dirty="0">
              <a:latin typeface="Microsoft YaHei" pitchFamily="34" charset="-122"/>
              <a:ea typeface="Microsoft YaHei" pitchFamily="34" charset="-122"/>
            </a:endParaRPr>
          </a:p>
          <a:p>
            <a:endParaRPr lang="zh-TW" altLang="en-US" sz="2400" dirty="0">
              <a:latin typeface="Microsoft YaHei" pitchFamily="34" charset="-122"/>
              <a:ea typeface="Microsoft YaHei" pitchFamily="34" charset="-122"/>
            </a:endParaRPr>
          </a:p>
          <a:p>
            <a:r>
              <a:rPr lang="zh-TW" altLang="en-US" sz="2400" dirty="0">
                <a:latin typeface="Microsoft YaHei" pitchFamily="34" charset="-122"/>
                <a:ea typeface="Microsoft YaHei" pitchFamily="34" charset="-122"/>
              </a:rPr>
              <a:t>二、</a:t>
            </a:r>
            <a:r>
              <a:rPr lang="zh-TW" altLang="en-US" sz="2400" dirty="0">
                <a:effectLst>
                  <a:outerShdw blurRad="38100" dist="38100" dir="2700000" algn="tl">
                    <a:srgbClr val="000000">
                      <a:alpha val="43137"/>
                    </a:srgbClr>
                  </a:outerShdw>
                </a:effectLst>
                <a:latin typeface="Microsoft YaHei" pitchFamily="34" charset="-122"/>
                <a:ea typeface="Microsoft YaHei" pitchFamily="34" charset="-122"/>
              </a:rPr>
              <a:t>結構安全</a:t>
            </a:r>
            <a:r>
              <a:rPr lang="zh-TW" altLang="en-US" sz="2400" dirty="0">
                <a:latin typeface="Microsoft YaHei" pitchFamily="34" charset="-122"/>
                <a:ea typeface="Microsoft YaHei" pitchFamily="34" charset="-122"/>
              </a:rPr>
              <a:t>性能評估結果</a:t>
            </a:r>
            <a:r>
              <a:rPr lang="zh-TW" altLang="en-US" sz="2400" dirty="0">
                <a:solidFill>
                  <a:srgbClr val="FF0000"/>
                </a:solidFill>
                <a:effectLst>
                  <a:outerShdw blurRad="38100" dist="38100" dir="2700000" algn="tl">
                    <a:srgbClr val="000000">
                      <a:alpha val="43137"/>
                    </a:srgbClr>
                  </a:outerShdw>
                </a:effectLst>
                <a:latin typeface="Microsoft YaHei" pitchFamily="34" charset="-122"/>
                <a:ea typeface="Microsoft YaHei" pitchFamily="34" charset="-122"/>
              </a:rPr>
              <a:t>未達最低等級</a:t>
            </a:r>
            <a:r>
              <a:rPr lang="zh-TW" altLang="en-US" sz="2400" dirty="0">
                <a:latin typeface="Microsoft YaHei" pitchFamily="34" charset="-122"/>
                <a:ea typeface="Microsoft YaHei" pitchFamily="34" charset="-122"/>
              </a:rPr>
              <a:t>者。</a:t>
            </a:r>
            <a:r>
              <a:rPr lang="en-US" altLang="zh-TW" sz="2400" dirty="0">
                <a:latin typeface="Microsoft YaHei" pitchFamily="34" charset="-122"/>
                <a:ea typeface="Microsoft YaHei" pitchFamily="34" charset="-122"/>
              </a:rPr>
              <a:t>(R&gt;45)</a:t>
            </a:r>
          </a:p>
          <a:p>
            <a:endParaRPr lang="zh-TW" altLang="en-US" sz="2400" dirty="0">
              <a:latin typeface="Microsoft YaHei" pitchFamily="34" charset="-122"/>
              <a:ea typeface="Microsoft YaHei" pitchFamily="34" charset="-122"/>
            </a:endParaRPr>
          </a:p>
          <a:p>
            <a:r>
              <a:rPr lang="zh-TW" altLang="en-US" sz="2400" dirty="0">
                <a:latin typeface="Microsoft YaHei" pitchFamily="34" charset="-122"/>
                <a:ea typeface="Microsoft YaHei" pitchFamily="34" charset="-122"/>
              </a:rPr>
              <a:t>三、</a:t>
            </a:r>
            <a:r>
              <a:rPr lang="zh-TW" altLang="en-US" sz="2400" dirty="0">
                <a:effectLst>
                  <a:outerShdw blurRad="38100" dist="38100" dir="2700000" algn="tl">
                    <a:srgbClr val="000000">
                      <a:alpha val="43137"/>
                    </a:srgbClr>
                  </a:outerShdw>
                </a:effectLst>
                <a:latin typeface="Microsoft YaHei" pitchFamily="34" charset="-122"/>
                <a:ea typeface="Microsoft YaHei" pitchFamily="34" charset="-122"/>
              </a:rPr>
              <a:t>屋齡三十年以上</a:t>
            </a:r>
            <a:r>
              <a:rPr lang="zh-TW" altLang="en-US" sz="2400" dirty="0">
                <a:latin typeface="Microsoft YaHei" pitchFamily="34" charset="-122"/>
                <a:ea typeface="Microsoft YaHei" pitchFamily="34" charset="-122"/>
              </a:rPr>
              <a:t>，經</a:t>
            </a:r>
            <a:r>
              <a:rPr lang="zh-TW" altLang="en-US" sz="2400" dirty="0">
                <a:effectLst>
                  <a:outerShdw blurRad="38100" dist="38100" dir="2700000" algn="tl">
                    <a:srgbClr val="000000">
                      <a:alpha val="43137"/>
                    </a:srgbClr>
                  </a:outerShdw>
                </a:effectLst>
                <a:latin typeface="Microsoft YaHei" pitchFamily="34" charset="-122"/>
                <a:ea typeface="Microsoft YaHei" pitchFamily="34" charset="-122"/>
              </a:rPr>
              <a:t>結構安全</a:t>
            </a:r>
            <a:r>
              <a:rPr lang="zh-TW" altLang="en-US" sz="2400" dirty="0">
                <a:latin typeface="Microsoft YaHei" pitchFamily="34" charset="-122"/>
                <a:ea typeface="Microsoft YaHei" pitchFamily="34" charset="-122"/>
              </a:rPr>
              <a:t>性能評估結果之建築物 </a:t>
            </a:r>
            <a:endParaRPr lang="en-US" altLang="zh-TW" sz="2400" dirty="0">
              <a:latin typeface="Microsoft YaHei" pitchFamily="34" charset="-122"/>
              <a:ea typeface="Microsoft YaHei" pitchFamily="34" charset="-122"/>
            </a:endParaRPr>
          </a:p>
          <a:p>
            <a:r>
              <a:rPr lang="zh-TW" altLang="en-US" sz="2400" dirty="0">
                <a:latin typeface="Microsoft YaHei" pitchFamily="34" charset="-122"/>
                <a:ea typeface="Microsoft YaHei" pitchFamily="34" charset="-122"/>
              </a:rPr>
              <a:t>       耐震能力</a:t>
            </a:r>
            <a:r>
              <a:rPr lang="zh-TW" altLang="en-US" sz="2400" dirty="0">
                <a:solidFill>
                  <a:srgbClr val="FF0000"/>
                </a:solidFill>
                <a:effectLst>
                  <a:outerShdw blurRad="38100" dist="38100" dir="2700000" algn="tl">
                    <a:srgbClr val="000000">
                      <a:alpha val="43137"/>
                    </a:srgbClr>
                  </a:outerShdw>
                </a:effectLst>
                <a:latin typeface="Microsoft YaHei" pitchFamily="34" charset="-122"/>
                <a:ea typeface="Microsoft YaHei" pitchFamily="34" charset="-122"/>
              </a:rPr>
              <a:t>未達一定標準</a:t>
            </a:r>
            <a:r>
              <a:rPr lang="zh-TW" altLang="en-US" sz="2400" dirty="0">
                <a:latin typeface="Microsoft YaHei" pitchFamily="34" charset="-122"/>
                <a:ea typeface="Microsoft YaHei" pitchFamily="34" charset="-122"/>
              </a:rPr>
              <a:t>，且</a:t>
            </a:r>
            <a:r>
              <a:rPr lang="zh-TW" altLang="en-US" sz="2400" dirty="0">
                <a:solidFill>
                  <a:srgbClr val="FF0000"/>
                </a:solidFill>
                <a:effectLst>
                  <a:outerShdw blurRad="38100" dist="38100" dir="2700000" algn="tl">
                    <a:srgbClr val="000000">
                      <a:alpha val="43137"/>
                    </a:srgbClr>
                  </a:outerShdw>
                </a:effectLst>
                <a:latin typeface="Microsoft YaHei" pitchFamily="34" charset="-122"/>
                <a:ea typeface="Microsoft YaHei" pitchFamily="34" charset="-122"/>
              </a:rPr>
              <a:t>改善不具效益者</a:t>
            </a:r>
            <a:r>
              <a:rPr lang="zh-TW" altLang="en-US" sz="2400" dirty="0">
                <a:latin typeface="Microsoft YaHei" pitchFamily="34" charset="-122"/>
                <a:ea typeface="Microsoft YaHei" pitchFamily="34" charset="-122"/>
              </a:rPr>
              <a:t>。</a:t>
            </a:r>
            <a:r>
              <a:rPr lang="en-US" altLang="zh-TW" sz="2400" dirty="0">
                <a:latin typeface="Microsoft YaHei" pitchFamily="34" charset="-122"/>
                <a:ea typeface="Microsoft YaHei" pitchFamily="34" charset="-122"/>
              </a:rPr>
              <a:t>(30&lt;R</a:t>
            </a:r>
            <a:r>
              <a:rPr lang="zh-TW" altLang="en-US" sz="2400" dirty="0">
                <a:latin typeface="Microsoft YaHei" pitchFamily="34" charset="-122"/>
                <a:ea typeface="Microsoft YaHei" pitchFamily="34" charset="-122"/>
              </a:rPr>
              <a:t>≤</a:t>
            </a:r>
            <a:r>
              <a:rPr lang="en-US" altLang="zh-TW" sz="2400" dirty="0">
                <a:latin typeface="Microsoft YaHei" pitchFamily="34" charset="-122"/>
                <a:ea typeface="Microsoft YaHei" pitchFamily="34" charset="-122"/>
              </a:rPr>
              <a:t>45)</a:t>
            </a:r>
          </a:p>
          <a:p>
            <a:endParaRPr lang="zh-TW" altLang="en-US" sz="2400" dirty="0">
              <a:latin typeface="Microsoft YaHei" pitchFamily="34" charset="-122"/>
              <a:ea typeface="Microsoft YaHei" pitchFamily="34" charset="-122"/>
            </a:endParaRPr>
          </a:p>
          <a:p>
            <a:r>
              <a:rPr lang="zh-TW" altLang="en-US" sz="2400" dirty="0">
                <a:latin typeface="Microsoft YaHei" pitchFamily="34" charset="-122"/>
                <a:ea typeface="Microsoft YaHei" pitchFamily="34" charset="-122"/>
              </a:rPr>
              <a:t>四、</a:t>
            </a:r>
            <a:r>
              <a:rPr lang="zh-TW" altLang="en-US" sz="2400" dirty="0">
                <a:effectLst>
                  <a:outerShdw blurRad="38100" dist="38100" dir="2700000" algn="tl">
                    <a:srgbClr val="000000">
                      <a:alpha val="43137"/>
                    </a:srgbClr>
                  </a:outerShdw>
                </a:effectLst>
                <a:latin typeface="Microsoft YaHei" pitchFamily="34" charset="-122"/>
                <a:ea typeface="Microsoft YaHei" pitchFamily="34" charset="-122"/>
              </a:rPr>
              <a:t>屋齡三十年以上</a:t>
            </a:r>
            <a:r>
              <a:rPr lang="zh-TW" altLang="en-US" sz="2400" dirty="0">
                <a:latin typeface="Microsoft YaHei" pitchFamily="34" charset="-122"/>
                <a:ea typeface="Microsoft YaHei" pitchFamily="34" charset="-122"/>
              </a:rPr>
              <a:t>，經</a:t>
            </a:r>
            <a:r>
              <a:rPr lang="zh-TW" altLang="en-US" sz="2400" dirty="0">
                <a:effectLst>
                  <a:outerShdw blurRad="38100" dist="38100" dir="2700000" algn="tl">
                    <a:srgbClr val="000000">
                      <a:alpha val="43137"/>
                    </a:srgbClr>
                  </a:outerShdw>
                </a:effectLst>
                <a:latin typeface="Microsoft YaHei" pitchFamily="34" charset="-122"/>
                <a:ea typeface="Microsoft YaHei" pitchFamily="34" charset="-122"/>
              </a:rPr>
              <a:t>結構安全</a:t>
            </a:r>
            <a:r>
              <a:rPr lang="zh-TW" altLang="en-US" sz="2400" dirty="0">
                <a:latin typeface="Microsoft YaHei" pitchFamily="34" charset="-122"/>
                <a:ea typeface="Microsoft YaHei" pitchFamily="34" charset="-122"/>
              </a:rPr>
              <a:t>性能評估結果之建築</a:t>
            </a:r>
            <a:endParaRPr lang="en-US" altLang="zh-TW" sz="2400" dirty="0">
              <a:latin typeface="Microsoft YaHei" pitchFamily="34" charset="-122"/>
              <a:ea typeface="Microsoft YaHei" pitchFamily="34" charset="-122"/>
            </a:endParaRPr>
          </a:p>
          <a:p>
            <a:r>
              <a:rPr lang="zh-TW" altLang="en-US" sz="2400" dirty="0">
                <a:latin typeface="Microsoft YaHei" pitchFamily="34" charset="-122"/>
                <a:ea typeface="Microsoft YaHei" pitchFamily="34" charset="-122"/>
              </a:rPr>
              <a:t>       物耐震能力</a:t>
            </a:r>
            <a:r>
              <a:rPr lang="zh-TW" altLang="en-US" sz="2400" dirty="0">
                <a:solidFill>
                  <a:srgbClr val="FF0000"/>
                </a:solidFill>
                <a:effectLst>
                  <a:outerShdw blurRad="38100" dist="38100" dir="2700000" algn="tl">
                    <a:srgbClr val="000000">
                      <a:alpha val="43137"/>
                    </a:srgbClr>
                  </a:outerShdw>
                </a:effectLst>
                <a:latin typeface="Microsoft YaHei" pitchFamily="34" charset="-122"/>
                <a:ea typeface="Microsoft YaHei" pitchFamily="34" charset="-122"/>
              </a:rPr>
              <a:t>未達一定標準</a:t>
            </a:r>
            <a:r>
              <a:rPr lang="zh-TW" altLang="en-US" sz="2400" dirty="0">
                <a:latin typeface="Microsoft YaHei" pitchFamily="34" charset="-122"/>
                <a:ea typeface="Microsoft YaHei" pitchFamily="34" charset="-122"/>
              </a:rPr>
              <a:t>，且</a:t>
            </a:r>
            <a:r>
              <a:rPr lang="zh-TW" altLang="en-US" sz="2400" dirty="0">
                <a:solidFill>
                  <a:srgbClr val="FF0000"/>
                </a:solidFill>
                <a:effectLst>
                  <a:outerShdw blurRad="38100" dist="38100" dir="2700000" algn="tl">
                    <a:srgbClr val="000000">
                      <a:alpha val="43137"/>
                    </a:srgbClr>
                  </a:outerShdw>
                </a:effectLst>
                <a:latin typeface="Microsoft YaHei" pitchFamily="34" charset="-122"/>
                <a:ea typeface="Microsoft YaHei" pitchFamily="34" charset="-122"/>
              </a:rPr>
              <a:t>未設置昇降設備者</a:t>
            </a:r>
            <a:r>
              <a:rPr lang="zh-TW" altLang="en-US" sz="2400" dirty="0">
                <a:latin typeface="Microsoft YaHei" pitchFamily="34" charset="-122"/>
                <a:ea typeface="Microsoft YaHei" pitchFamily="34" charset="-122"/>
              </a:rPr>
              <a:t>。     </a:t>
            </a:r>
            <a:endParaRPr lang="en-US" altLang="zh-TW" sz="2400" dirty="0">
              <a:latin typeface="Microsoft YaHei" pitchFamily="34" charset="-122"/>
              <a:ea typeface="Microsoft YaHei" pitchFamily="34" charset="-122"/>
            </a:endParaRPr>
          </a:p>
          <a:p>
            <a:r>
              <a:rPr lang="en-US" altLang="zh-TW" sz="2400" dirty="0">
                <a:latin typeface="Microsoft YaHei" pitchFamily="34" charset="-122"/>
                <a:ea typeface="Microsoft YaHei" pitchFamily="34" charset="-122"/>
              </a:rPr>
              <a:t>       (30&lt;R</a:t>
            </a:r>
            <a:r>
              <a:rPr lang="zh-TW" altLang="en-US" sz="2400" dirty="0">
                <a:latin typeface="Microsoft YaHei" pitchFamily="34" charset="-122"/>
                <a:ea typeface="Microsoft YaHei" pitchFamily="34" charset="-122"/>
              </a:rPr>
              <a:t>≤</a:t>
            </a:r>
            <a:r>
              <a:rPr lang="en-US" altLang="zh-TW" sz="2400" dirty="0">
                <a:latin typeface="Microsoft YaHei" pitchFamily="34" charset="-122"/>
                <a:ea typeface="Microsoft YaHei" pitchFamily="34" charset="-122"/>
              </a:rPr>
              <a:t>45)</a:t>
            </a:r>
            <a:endParaRPr lang="zh-TW" altLang="en-US" sz="2400" dirty="0">
              <a:latin typeface="Microsoft YaHei" pitchFamily="34" charset="-122"/>
              <a:ea typeface="Microsoft YaHei" pitchFamily="34" charset="-122"/>
            </a:endParaRPr>
          </a:p>
        </p:txBody>
      </p:sp>
      <p:pic>
        <p:nvPicPr>
          <p:cNvPr id="8" name="圖片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2564904"/>
            <a:ext cx="1647136" cy="1181306"/>
          </a:xfrm>
          <a:prstGeom prst="rect">
            <a:avLst/>
          </a:prstGeom>
        </p:spPr>
      </p:pic>
      <p:cxnSp>
        <p:nvCxnSpPr>
          <p:cNvPr id="13" name="直線接點 12"/>
          <p:cNvCxnSpPr/>
          <p:nvPr/>
        </p:nvCxnSpPr>
        <p:spPr>
          <a:xfrm>
            <a:off x="1124000" y="1277144"/>
            <a:ext cx="7200000" cy="0"/>
          </a:xfrm>
          <a:prstGeom prst="line">
            <a:avLst/>
          </a:prstGeom>
          <a:ln w="60325"/>
        </p:spPr>
        <p:style>
          <a:lnRef idx="1">
            <a:schemeClr val="dk1"/>
          </a:lnRef>
          <a:fillRef idx="0">
            <a:schemeClr val="dk1"/>
          </a:fillRef>
          <a:effectRef idx="0">
            <a:schemeClr val="dk1"/>
          </a:effectRef>
          <a:fontRef idx="minor">
            <a:schemeClr val="tx1"/>
          </a:fontRef>
        </p:style>
      </p:cxnSp>
      <p:pic>
        <p:nvPicPr>
          <p:cNvPr id="14" name="圖片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046" y="657256"/>
            <a:ext cx="846328" cy="691896"/>
          </a:xfrm>
          <a:prstGeom prst="rect">
            <a:avLst/>
          </a:prstGeom>
        </p:spPr>
      </p:pic>
      <p:pic>
        <p:nvPicPr>
          <p:cNvPr id="10" name="圖片 9"/>
          <p:cNvPicPr>
            <a:picLocks noChangeAspect="1"/>
          </p:cNvPicPr>
          <p:nvPr/>
        </p:nvPicPr>
        <p:blipFill>
          <a:blip r:embed="rId4">
            <a:extLst>
              <a:ext uri="{BEBA8EAE-BF5A-486C-A8C5-ECC9F3942E4B}">
                <a14:imgProps xmlns:a14="http://schemas.microsoft.com/office/drawing/2010/main">
                  <a14:imgLayer r:embed="rId5">
                    <a14:imgEffect>
                      <a14:backgroundRemoval t="0" b="99615" l="0" r="98462"/>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68344" y="5157192"/>
            <a:ext cx="1368152" cy="1368152"/>
          </a:xfrm>
          <a:prstGeom prst="rect">
            <a:avLst/>
          </a:prstGeom>
        </p:spPr>
      </p:pic>
      <p:sp>
        <p:nvSpPr>
          <p:cNvPr id="2" name="矩形 1"/>
          <p:cNvSpPr/>
          <p:nvPr/>
        </p:nvSpPr>
        <p:spPr>
          <a:xfrm>
            <a:off x="179512" y="1412776"/>
            <a:ext cx="7344816" cy="707886"/>
          </a:xfrm>
          <a:prstGeom prst="rect">
            <a:avLst/>
          </a:prstGeom>
        </p:spPr>
        <p:txBody>
          <a:bodyPr wrap="square">
            <a:spAutoFit/>
          </a:bodyPr>
          <a:lstStyle/>
          <a:p>
            <a:r>
              <a:rPr lang="zh-TW" altLang="en-US" sz="3200" b="1" dirty="0">
                <a:solidFill>
                  <a:srgbClr val="0070C0"/>
                </a:solidFill>
                <a:latin typeface="Microsoft YaHei" pitchFamily="34" charset="-122"/>
                <a:ea typeface="Microsoft YaHei" pitchFamily="34" charset="-122"/>
              </a:rPr>
              <a:t>符合</a:t>
            </a:r>
            <a:r>
              <a:rPr lang="zh-TW" altLang="en-US" sz="4000" b="1" dirty="0">
                <a:ln w="19050">
                  <a:solidFill>
                    <a:schemeClr val="tx2">
                      <a:tint val="1000"/>
                    </a:schemeClr>
                  </a:solidFill>
                  <a:prstDash val="solid"/>
                </a:ln>
                <a:solidFill>
                  <a:schemeClr val="tx2"/>
                </a:solidFill>
                <a:effectLst>
                  <a:outerShdw blurRad="50000" dist="50800" dir="7500000" algn="tl">
                    <a:srgbClr val="000000">
                      <a:shade val="5000"/>
                      <a:alpha val="35000"/>
                    </a:srgbClr>
                  </a:outerShdw>
                </a:effectLst>
                <a:latin typeface="Microsoft YaHei" pitchFamily="34" charset="-122"/>
                <a:ea typeface="Microsoft YaHei" pitchFamily="34" charset="-122"/>
              </a:rPr>
              <a:t>下列其一</a:t>
            </a:r>
            <a:r>
              <a:rPr lang="zh-TW" altLang="en-US" sz="3200" b="1" dirty="0">
                <a:solidFill>
                  <a:srgbClr val="0070C0"/>
                </a:solidFill>
                <a:latin typeface="Microsoft YaHei" pitchFamily="34" charset="-122"/>
                <a:ea typeface="Microsoft YaHei" pitchFamily="34" charset="-122"/>
              </a:rPr>
              <a:t>者</a:t>
            </a:r>
            <a:r>
              <a:rPr lang="en-US" altLang="zh-TW" sz="3200" b="1" dirty="0">
                <a:solidFill>
                  <a:srgbClr val="0070C0"/>
                </a:solidFill>
                <a:latin typeface="Microsoft YaHei" pitchFamily="34" charset="-122"/>
                <a:ea typeface="Microsoft YaHei" pitchFamily="34" charset="-122"/>
              </a:rPr>
              <a:t>:</a:t>
            </a:r>
            <a:endParaRPr lang="zh-TW" altLang="en-US" sz="3200" b="1" dirty="0">
              <a:solidFill>
                <a:srgbClr val="0070C0"/>
              </a:solidFill>
              <a:latin typeface="Microsoft YaHei" pitchFamily="34" charset="-122"/>
              <a:ea typeface="Microsoft YaHei" pitchFamily="34" charset="-122"/>
            </a:endParaRPr>
          </a:p>
        </p:txBody>
      </p:sp>
      <p:sp>
        <p:nvSpPr>
          <p:cNvPr id="3" name="投影片編號版面配置區 2"/>
          <p:cNvSpPr>
            <a:spLocks noGrp="1"/>
          </p:cNvSpPr>
          <p:nvPr>
            <p:ph type="sldNum" sz="quarter" idx="12"/>
          </p:nvPr>
        </p:nvSpPr>
        <p:spPr/>
        <p:txBody>
          <a:bodyPr/>
          <a:lstStyle/>
          <a:p>
            <a:fld id="{69F36ECB-A0D5-4792-908D-9A4B7ACD4E94}" type="slidenum">
              <a:rPr lang="zh-TW" altLang="en-US" smtClean="0"/>
              <a:t>18</a:t>
            </a:fld>
            <a:endParaRPr lang="zh-TW" altLang="en-US"/>
          </a:p>
        </p:txBody>
      </p:sp>
    </p:spTree>
    <p:extLst>
      <p:ext uri="{BB962C8B-B14F-4D97-AF65-F5344CB8AC3E}">
        <p14:creationId xmlns:p14="http://schemas.microsoft.com/office/powerpoint/2010/main" val="47593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22" presetClass="entr" presetSubtype="2"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22" presetClass="entr" presetSubtype="2" fill="hold"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1"/>
          <p:cNvSpPr txBox="1">
            <a:spLocks/>
          </p:cNvSpPr>
          <p:nvPr/>
        </p:nvSpPr>
        <p:spPr>
          <a:xfrm>
            <a:off x="872061" y="530424"/>
            <a:ext cx="8146909" cy="5943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zh-TW" altLang="en-US" b="1" dirty="0"/>
              <a:t>重建計畫範圍有何規定</a:t>
            </a:r>
            <a:r>
              <a:rPr lang="en-US" altLang="zh-TW" b="1" dirty="0"/>
              <a:t>?</a:t>
            </a:r>
            <a:endParaRPr lang="zh-TW" altLang="en-US" b="1" dirty="0"/>
          </a:p>
        </p:txBody>
      </p:sp>
      <p:pic>
        <p:nvPicPr>
          <p:cNvPr id="26" name="圖片 2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504856"/>
            <a:ext cx="846328" cy="691896"/>
          </a:xfrm>
          <a:prstGeom prst="rect">
            <a:avLst/>
          </a:prstGeom>
        </p:spPr>
      </p:pic>
      <p:sp>
        <p:nvSpPr>
          <p:cNvPr id="9" name="文字方塊 8"/>
          <p:cNvSpPr txBox="1"/>
          <p:nvPr/>
        </p:nvSpPr>
        <p:spPr>
          <a:xfrm>
            <a:off x="-2052736" y="2112472"/>
            <a:ext cx="1872208" cy="461665"/>
          </a:xfrm>
          <a:prstGeom prst="rect">
            <a:avLst/>
          </a:prstGeom>
          <a:noFill/>
        </p:spPr>
        <p:txBody>
          <a:bodyPr wrap="square" rtlCol="0">
            <a:spAutoFit/>
          </a:bodyPr>
          <a:lstStyle/>
          <a:p>
            <a:endParaRPr lang="zh-TW" altLang="en-US" sz="2400" b="1" dirty="0">
              <a:ln w="9525">
                <a:solidFill>
                  <a:schemeClr val="tx2">
                    <a:tint val="1000"/>
                  </a:schemeClr>
                </a:solidFill>
                <a:prstDash val="solid"/>
              </a:ln>
              <a:solidFill>
                <a:srgbClr val="0055FE"/>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sp>
        <p:nvSpPr>
          <p:cNvPr id="2" name="投影片編號版面配置區 1"/>
          <p:cNvSpPr>
            <a:spLocks noGrp="1"/>
          </p:cNvSpPr>
          <p:nvPr>
            <p:ph type="sldNum" sz="quarter" idx="12"/>
          </p:nvPr>
        </p:nvSpPr>
        <p:spPr/>
        <p:txBody>
          <a:bodyPr/>
          <a:lstStyle/>
          <a:p>
            <a:fld id="{69F36ECB-A0D5-4792-908D-9A4B7ACD4E94}" type="slidenum">
              <a:rPr lang="zh-TW" altLang="en-US" smtClean="0"/>
              <a:t>19</a:t>
            </a:fld>
            <a:endParaRPr lang="zh-TW" altLang="en-US"/>
          </a:p>
        </p:txBody>
      </p:sp>
      <p:grpSp>
        <p:nvGrpSpPr>
          <p:cNvPr id="17" name="群組 16">
            <a:extLst>
              <a:ext uri="{FF2B5EF4-FFF2-40B4-BE49-F238E27FC236}">
                <a16:creationId xmlns:a16="http://schemas.microsoft.com/office/drawing/2014/main" xmlns="" id="{93BC4403-31C2-4419-880F-926611902248}"/>
              </a:ext>
            </a:extLst>
          </p:cNvPr>
          <p:cNvGrpSpPr/>
          <p:nvPr/>
        </p:nvGrpSpPr>
        <p:grpSpPr>
          <a:xfrm>
            <a:off x="339698" y="2492896"/>
            <a:ext cx="3290094" cy="3136082"/>
            <a:chOff x="899592" y="3212976"/>
            <a:chExt cx="3185522" cy="1944216"/>
          </a:xfrm>
        </p:grpSpPr>
        <p:sp>
          <p:nvSpPr>
            <p:cNvPr id="18" name="矩形 17">
              <a:extLst>
                <a:ext uri="{FF2B5EF4-FFF2-40B4-BE49-F238E27FC236}">
                  <a16:creationId xmlns:a16="http://schemas.microsoft.com/office/drawing/2014/main" xmlns="" id="{5B540B97-E846-4583-87B3-3DCEEBA62FED}"/>
                </a:ext>
              </a:extLst>
            </p:cNvPr>
            <p:cNvSpPr/>
            <p:nvPr/>
          </p:nvSpPr>
          <p:spPr>
            <a:xfrm>
              <a:off x="2123728" y="3212976"/>
              <a:ext cx="1961386" cy="19442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19" name="矩形 18">
              <a:extLst>
                <a:ext uri="{FF2B5EF4-FFF2-40B4-BE49-F238E27FC236}">
                  <a16:creationId xmlns:a16="http://schemas.microsoft.com/office/drawing/2014/main" xmlns="" id="{A313D932-57F7-4BA0-8943-86CC3E0C4EFD}"/>
                </a:ext>
              </a:extLst>
            </p:cNvPr>
            <p:cNvSpPr/>
            <p:nvPr/>
          </p:nvSpPr>
          <p:spPr>
            <a:xfrm>
              <a:off x="899592" y="3927238"/>
              <a:ext cx="1224136" cy="1229954"/>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20" name="文字方塊 19">
              <a:extLst>
                <a:ext uri="{FF2B5EF4-FFF2-40B4-BE49-F238E27FC236}">
                  <a16:creationId xmlns:a16="http://schemas.microsoft.com/office/drawing/2014/main" xmlns="" id="{05A1863C-4C02-4AE5-B8B4-9266D6DDD9AA}"/>
                </a:ext>
              </a:extLst>
            </p:cNvPr>
            <p:cNvSpPr txBox="1"/>
            <p:nvPr/>
          </p:nvSpPr>
          <p:spPr>
            <a:xfrm>
              <a:off x="1350387" y="4369988"/>
              <a:ext cx="421339" cy="337593"/>
            </a:xfrm>
            <a:prstGeom prst="rect">
              <a:avLst/>
            </a:prstGeom>
            <a:noFill/>
          </p:spPr>
          <p:txBody>
            <a:bodyPr wrap="none" rtlCol="0">
              <a:spAutoFit/>
            </a:bodyPr>
            <a:lstStyle/>
            <a:p>
              <a:pPr algn="ctr"/>
              <a:r>
                <a:rPr lang="en-US" altLang="zh-TW" sz="2000" dirty="0"/>
                <a:t>A</a:t>
              </a:r>
            </a:p>
          </p:txBody>
        </p:sp>
        <p:sp>
          <p:nvSpPr>
            <p:cNvPr id="21" name="文字方塊 20">
              <a:extLst>
                <a:ext uri="{FF2B5EF4-FFF2-40B4-BE49-F238E27FC236}">
                  <a16:creationId xmlns:a16="http://schemas.microsoft.com/office/drawing/2014/main" xmlns="" id="{6C7EBCCD-F5D7-4119-8766-477DE0E3AA17}"/>
                </a:ext>
              </a:extLst>
            </p:cNvPr>
            <p:cNvSpPr txBox="1"/>
            <p:nvPr/>
          </p:nvSpPr>
          <p:spPr>
            <a:xfrm>
              <a:off x="2228488" y="3741549"/>
              <a:ext cx="1852108" cy="597279"/>
            </a:xfrm>
            <a:prstGeom prst="rect">
              <a:avLst/>
            </a:prstGeom>
            <a:noFill/>
          </p:spPr>
          <p:txBody>
            <a:bodyPr wrap="none" rtlCol="0">
              <a:spAutoFit/>
            </a:bodyPr>
            <a:lstStyle/>
            <a:p>
              <a:pPr algn="ctr"/>
              <a:r>
                <a:rPr lang="zh-TW" altLang="en-US" sz="2000" dirty="0"/>
                <a:t>鄰地</a:t>
              </a:r>
              <a:r>
                <a:rPr lang="en-US" altLang="zh-TW" sz="2000" dirty="0"/>
                <a:t>B</a:t>
              </a:r>
            </a:p>
            <a:p>
              <a:pPr algn="ctr"/>
              <a:r>
                <a:rPr lang="zh-TW" altLang="en-US" sz="2000" b="1" dirty="0">
                  <a:solidFill>
                    <a:srgbClr val="FF0000"/>
                  </a:solidFill>
                  <a:latin typeface="微軟正黑體" panose="020B0604030504040204" pitchFamily="34" charset="-120"/>
                  <a:ea typeface="微軟正黑體" panose="020B0604030504040204" pitchFamily="34" charset="-120"/>
                </a:rPr>
                <a:t>無面積限制</a:t>
              </a:r>
            </a:p>
          </p:txBody>
        </p:sp>
        <p:sp>
          <p:nvSpPr>
            <p:cNvPr id="22" name="向上箭號 24">
              <a:extLst>
                <a:ext uri="{FF2B5EF4-FFF2-40B4-BE49-F238E27FC236}">
                  <a16:creationId xmlns:a16="http://schemas.microsoft.com/office/drawing/2014/main" xmlns="" id="{65F7BC4A-E1C6-48F3-8EFB-F2297840DEFC}"/>
                </a:ext>
              </a:extLst>
            </p:cNvPr>
            <p:cNvSpPr/>
            <p:nvPr/>
          </p:nvSpPr>
          <p:spPr>
            <a:xfrm>
              <a:off x="1020232" y="3573016"/>
              <a:ext cx="982855" cy="628945"/>
            </a:xfrm>
            <a:prstGeom prst="upArrow">
              <a:avLst>
                <a:gd name="adj1" fmla="val 72676"/>
                <a:gd name="adj2" fmla="val 4808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400" dirty="0"/>
                <a:t>危老屋</a:t>
              </a:r>
            </a:p>
          </p:txBody>
        </p:sp>
      </p:grpSp>
      <p:sp>
        <p:nvSpPr>
          <p:cNvPr id="23" name="圓角矩形 42">
            <a:extLst>
              <a:ext uri="{FF2B5EF4-FFF2-40B4-BE49-F238E27FC236}">
                <a16:creationId xmlns:a16="http://schemas.microsoft.com/office/drawing/2014/main" xmlns="" id="{8BBA63C4-E014-4C4E-9FB4-E0C799748CF6}"/>
              </a:ext>
            </a:extLst>
          </p:cNvPr>
          <p:cNvSpPr/>
          <p:nvPr/>
        </p:nvSpPr>
        <p:spPr>
          <a:xfrm>
            <a:off x="339698" y="1359001"/>
            <a:ext cx="4411703" cy="725883"/>
          </a:xfrm>
          <a:prstGeom prst="roundRect">
            <a:avLst/>
          </a:prstGeom>
          <a:solidFill>
            <a:srgbClr val="008080"/>
          </a:solidFill>
        </p:spPr>
        <p:style>
          <a:lnRef idx="0">
            <a:schemeClr val="accent3"/>
          </a:lnRef>
          <a:fillRef idx="3">
            <a:schemeClr val="accent3"/>
          </a:fillRef>
          <a:effectRef idx="3">
            <a:schemeClr val="accent3"/>
          </a:effectRef>
          <a:fontRef idx="minor">
            <a:schemeClr val="lt1"/>
          </a:fontRef>
        </p:style>
        <p:txBody>
          <a:bodyPr rtlCol="0" anchor="ctr"/>
          <a:lstStyle/>
          <a:p>
            <a:r>
              <a:rPr lang="zh-TW" altLang="en-US" sz="3600" b="1" dirty="0">
                <a:solidFill>
                  <a:schemeClr val="bg1"/>
                </a:solidFill>
                <a:latin typeface="微軟正黑體" panose="020B0604030504040204" pitchFamily="34" charset="-120"/>
                <a:ea typeface="微軟正黑體" panose="020B0604030504040204" pitchFamily="34" charset="-120"/>
              </a:rPr>
              <a:t>申請重建無面積限制</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30" name="手繪多邊形 7">
            <a:extLst>
              <a:ext uri="{FF2B5EF4-FFF2-40B4-BE49-F238E27FC236}">
                <a16:creationId xmlns:a16="http://schemas.microsoft.com/office/drawing/2014/main" xmlns="" id="{0CF85C6B-2C93-4381-AEC6-419D2E644DDF}"/>
              </a:ext>
            </a:extLst>
          </p:cNvPr>
          <p:cNvSpPr/>
          <p:nvPr/>
        </p:nvSpPr>
        <p:spPr>
          <a:xfrm>
            <a:off x="339699" y="2420888"/>
            <a:ext cx="3285428" cy="3245848"/>
          </a:xfrm>
          <a:custGeom>
            <a:avLst/>
            <a:gdLst>
              <a:gd name="connsiteX0" fmla="*/ 45720 w 2642616"/>
              <a:gd name="connsiteY0" fmla="*/ 905256 h 2450592"/>
              <a:gd name="connsiteX1" fmla="*/ 969264 w 2642616"/>
              <a:gd name="connsiteY1" fmla="*/ 905256 h 2450592"/>
              <a:gd name="connsiteX2" fmla="*/ 969264 w 2642616"/>
              <a:gd name="connsiteY2" fmla="*/ 9144 h 2450592"/>
              <a:gd name="connsiteX3" fmla="*/ 2633472 w 2642616"/>
              <a:gd name="connsiteY3" fmla="*/ 0 h 2450592"/>
              <a:gd name="connsiteX4" fmla="*/ 2642616 w 2642616"/>
              <a:gd name="connsiteY4" fmla="*/ 2450592 h 2450592"/>
              <a:gd name="connsiteX5" fmla="*/ 0 w 2642616"/>
              <a:gd name="connsiteY5" fmla="*/ 2450592 h 2450592"/>
              <a:gd name="connsiteX6" fmla="*/ 45720 w 2642616"/>
              <a:gd name="connsiteY6" fmla="*/ 905256 h 2450592"/>
              <a:gd name="connsiteX0" fmla="*/ 0 w 2642616"/>
              <a:gd name="connsiteY0" fmla="*/ 905256 h 2450592"/>
              <a:gd name="connsiteX1" fmla="*/ 969264 w 2642616"/>
              <a:gd name="connsiteY1" fmla="*/ 905256 h 2450592"/>
              <a:gd name="connsiteX2" fmla="*/ 969264 w 2642616"/>
              <a:gd name="connsiteY2" fmla="*/ 9144 h 2450592"/>
              <a:gd name="connsiteX3" fmla="*/ 2633472 w 2642616"/>
              <a:gd name="connsiteY3" fmla="*/ 0 h 2450592"/>
              <a:gd name="connsiteX4" fmla="*/ 2642616 w 2642616"/>
              <a:gd name="connsiteY4" fmla="*/ 2450592 h 2450592"/>
              <a:gd name="connsiteX5" fmla="*/ 0 w 2642616"/>
              <a:gd name="connsiteY5" fmla="*/ 2450592 h 2450592"/>
              <a:gd name="connsiteX6" fmla="*/ 0 w 2642616"/>
              <a:gd name="connsiteY6" fmla="*/ 905256 h 24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2616" h="2450592">
                <a:moveTo>
                  <a:pt x="0" y="905256"/>
                </a:moveTo>
                <a:lnTo>
                  <a:pt x="969264" y="905256"/>
                </a:lnTo>
                <a:lnTo>
                  <a:pt x="969264" y="9144"/>
                </a:lnTo>
                <a:lnTo>
                  <a:pt x="2633472" y="0"/>
                </a:lnTo>
                <a:lnTo>
                  <a:pt x="2642616" y="2450592"/>
                </a:lnTo>
                <a:lnTo>
                  <a:pt x="0" y="2450592"/>
                </a:lnTo>
                <a:lnTo>
                  <a:pt x="0" y="905256"/>
                </a:lnTo>
                <a:close/>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圓角矩形 8">
            <a:extLst>
              <a:ext uri="{FF2B5EF4-FFF2-40B4-BE49-F238E27FC236}">
                <a16:creationId xmlns:a16="http://schemas.microsoft.com/office/drawing/2014/main" xmlns="" id="{0D8A55F7-347D-45CB-83B9-9E06B794E4A4}"/>
              </a:ext>
            </a:extLst>
          </p:cNvPr>
          <p:cNvSpPr/>
          <p:nvPr/>
        </p:nvSpPr>
        <p:spPr>
          <a:xfrm>
            <a:off x="4195511" y="2319142"/>
            <a:ext cx="4419279" cy="1101697"/>
          </a:xfrm>
          <a:prstGeom prst="roundRect">
            <a:avLst/>
          </a:prstGeom>
          <a:solidFill>
            <a:srgbClr val="0099C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3200" b="1" dirty="0">
                <a:solidFill>
                  <a:srgbClr val="FFFF00"/>
                </a:solidFill>
                <a:latin typeface="微軟正黑體" panose="020B0604030504040204" pitchFamily="34" charset="-120"/>
                <a:ea typeface="微軟正黑體" panose="020B0604030504040204" pitchFamily="34" charset="-120"/>
              </a:rPr>
              <a:t>無</a:t>
            </a:r>
            <a:r>
              <a:rPr lang="zh-TW" altLang="en-US" sz="3200" dirty="0">
                <a:solidFill>
                  <a:schemeClr val="bg1"/>
                </a:solidFill>
                <a:latin typeface="微軟正黑體" panose="020B0604030504040204" pitchFamily="34" charset="-120"/>
                <a:ea typeface="微軟正黑體" panose="020B0604030504040204" pitchFamily="34" charset="-120"/>
              </a:rPr>
              <a:t>最小申請</a:t>
            </a:r>
            <a:r>
              <a:rPr lang="zh-TW" altLang="en-US" sz="3200" b="1" dirty="0">
                <a:solidFill>
                  <a:srgbClr val="FF0000"/>
                </a:solidFill>
                <a:latin typeface="微軟正黑體" panose="020B0604030504040204" pitchFamily="34" charset="-120"/>
                <a:ea typeface="微軟正黑體" panose="020B0604030504040204" pitchFamily="34" charset="-120"/>
              </a:rPr>
              <a:t>規模限制</a:t>
            </a:r>
          </a:p>
        </p:txBody>
      </p:sp>
      <p:sp>
        <p:nvSpPr>
          <p:cNvPr id="32" name="圓角矩形 43">
            <a:extLst>
              <a:ext uri="{FF2B5EF4-FFF2-40B4-BE49-F238E27FC236}">
                <a16:creationId xmlns:a16="http://schemas.microsoft.com/office/drawing/2014/main" xmlns="" id="{1097DB7A-461F-4EC3-A2C4-32B28D2DE8FD}"/>
              </a:ext>
            </a:extLst>
          </p:cNvPr>
          <p:cNvSpPr/>
          <p:nvPr/>
        </p:nvSpPr>
        <p:spPr>
          <a:xfrm>
            <a:off x="4181923" y="3845104"/>
            <a:ext cx="4419279" cy="1101697"/>
          </a:xfrm>
          <a:prstGeom prst="roundRect">
            <a:avLst/>
          </a:prstGeom>
          <a:solidFill>
            <a:srgbClr val="0099C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3200" b="1" dirty="0">
                <a:solidFill>
                  <a:srgbClr val="FFFF00"/>
                </a:solidFill>
                <a:latin typeface="微軟正黑體" panose="020B0604030504040204" pitchFamily="34" charset="-120"/>
                <a:ea typeface="微軟正黑體" panose="020B0604030504040204" pitchFamily="34" charset="-120"/>
              </a:rPr>
              <a:t>合併建築</a:t>
            </a:r>
            <a:endParaRPr lang="en-US" altLang="zh-TW" sz="3200" dirty="0">
              <a:solidFill>
                <a:srgbClr val="FFFF00"/>
              </a:solidFill>
              <a:latin typeface="微軟正黑體" panose="020B0604030504040204" pitchFamily="34" charset="-120"/>
              <a:ea typeface="微軟正黑體" panose="020B0604030504040204" pitchFamily="34" charset="-120"/>
            </a:endParaRPr>
          </a:p>
          <a:p>
            <a:pPr algn="ctr"/>
            <a:r>
              <a:rPr lang="zh-TW" altLang="en-US" sz="3200" b="1" dirty="0">
                <a:solidFill>
                  <a:srgbClr val="FFFF00"/>
                </a:solidFill>
                <a:latin typeface="微軟正黑體" panose="020B0604030504040204" pitchFamily="34" charset="-120"/>
                <a:ea typeface="微軟正黑體" panose="020B0604030504040204" pitchFamily="34" charset="-120"/>
              </a:rPr>
              <a:t>無</a:t>
            </a:r>
            <a:r>
              <a:rPr lang="zh-TW" altLang="en-US" sz="3200" dirty="0">
                <a:solidFill>
                  <a:schemeClr val="bg1"/>
                </a:solidFill>
                <a:latin typeface="微軟正黑體" panose="020B0604030504040204" pitchFamily="34" charset="-120"/>
                <a:ea typeface="微軟正黑體" panose="020B0604030504040204" pitchFamily="34" charset="-120"/>
              </a:rPr>
              <a:t>最大申請</a:t>
            </a:r>
            <a:r>
              <a:rPr lang="zh-TW" altLang="en-US" sz="3200" b="1" dirty="0">
                <a:solidFill>
                  <a:srgbClr val="FF0000"/>
                </a:solidFill>
                <a:latin typeface="微軟正黑體" panose="020B0604030504040204" pitchFamily="34" charset="-120"/>
                <a:ea typeface="微軟正黑體" panose="020B0604030504040204" pitchFamily="34" charset="-120"/>
              </a:rPr>
              <a:t>面積限制</a:t>
            </a:r>
          </a:p>
        </p:txBody>
      </p:sp>
      <p:sp>
        <p:nvSpPr>
          <p:cNvPr id="33" name="爆炸 2 9">
            <a:extLst>
              <a:ext uri="{FF2B5EF4-FFF2-40B4-BE49-F238E27FC236}">
                <a16:creationId xmlns:a16="http://schemas.microsoft.com/office/drawing/2014/main" xmlns="" id="{07EE51B1-4AB8-4F5B-A589-7553F0A10460}"/>
              </a:ext>
            </a:extLst>
          </p:cNvPr>
          <p:cNvSpPr/>
          <p:nvPr/>
        </p:nvSpPr>
        <p:spPr>
          <a:xfrm>
            <a:off x="6339280" y="4840711"/>
            <a:ext cx="2192266" cy="1786784"/>
          </a:xfrm>
          <a:prstGeom prst="irregularSeal2">
            <a:avLst/>
          </a:prstGeom>
          <a:solidFill>
            <a:srgbClr val="FF99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NEW</a:t>
            </a:r>
            <a:endPar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97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548680"/>
            <a:ext cx="3916457" cy="707886"/>
          </a:xfrm>
        </p:spPr>
        <p:txBody>
          <a:bodyPr wrap="none">
            <a:spAutoFit/>
          </a:bodyPr>
          <a:lstStyle/>
          <a:p>
            <a:r>
              <a:rPr lang="zh-TW" altLang="en-US" b="1" dirty="0">
                <a:effectLst>
                  <a:glow rad="139700">
                    <a:schemeClr val="accent2">
                      <a:satMod val="175000"/>
                      <a:alpha val="40000"/>
                    </a:schemeClr>
                  </a:glow>
                </a:effectLst>
                <a:latin typeface="Microsoft YaHei" pitchFamily="34" charset="-122"/>
                <a:ea typeface="Microsoft YaHei" pitchFamily="34" charset="-122"/>
              </a:rPr>
              <a:t>什麼是危老重建</a:t>
            </a:r>
            <a:r>
              <a:rPr lang="en-US" altLang="zh-TW" b="1" dirty="0">
                <a:effectLst>
                  <a:glow rad="139700">
                    <a:schemeClr val="accent2">
                      <a:satMod val="175000"/>
                      <a:alpha val="40000"/>
                    </a:schemeClr>
                  </a:glow>
                </a:effectLst>
                <a:latin typeface="Microsoft YaHei" pitchFamily="34" charset="-122"/>
                <a:ea typeface="Microsoft YaHei" pitchFamily="34" charset="-122"/>
              </a:rPr>
              <a:t>?</a:t>
            </a:r>
            <a:endParaRPr lang="zh-TW" altLang="en-US" b="1" dirty="0">
              <a:effectLst>
                <a:glow rad="139700">
                  <a:schemeClr val="accent2">
                    <a:satMod val="175000"/>
                    <a:alpha val="40000"/>
                  </a:schemeClr>
                </a:glow>
              </a:effectLst>
              <a:latin typeface="Microsoft YaHei" pitchFamily="34" charset="-122"/>
              <a:ea typeface="Microsoft YaHei" pitchFamily="34" charset="-122"/>
            </a:endParaRPr>
          </a:p>
        </p:txBody>
      </p:sp>
      <p:sp>
        <p:nvSpPr>
          <p:cNvPr id="3" name="內容版面配置區 2"/>
          <p:cNvSpPr>
            <a:spLocks noGrp="1"/>
          </p:cNvSpPr>
          <p:nvPr>
            <p:ph idx="1"/>
          </p:nvPr>
        </p:nvSpPr>
        <p:spPr>
          <a:xfrm>
            <a:off x="771372" y="3573016"/>
            <a:ext cx="7949206" cy="1247800"/>
          </a:xfrm>
          <a:prstGeom prst="roundRect">
            <a:avLst/>
          </a:prstGeom>
        </p:spPr>
        <p:style>
          <a:lnRef idx="2">
            <a:schemeClr val="accent6"/>
          </a:lnRef>
          <a:fillRef idx="1">
            <a:schemeClr val="lt1"/>
          </a:fillRef>
          <a:effectRef idx="0">
            <a:schemeClr val="accent6"/>
          </a:effectRef>
          <a:fontRef idx="minor">
            <a:schemeClr val="dk1"/>
          </a:fontRef>
        </p:style>
        <p:txBody>
          <a:bodyPr>
            <a:noAutofit/>
          </a:bodyPr>
          <a:lstStyle/>
          <a:p>
            <a:r>
              <a:rPr lang="zh-TW" altLang="en-US" sz="3000" dirty="0">
                <a:latin typeface="+mn-ea"/>
              </a:rPr>
              <a:t>臺南市屋齡</a:t>
            </a:r>
            <a:r>
              <a:rPr lang="en-US" altLang="zh-TW" sz="3000" dirty="0">
                <a:latin typeface="+mn-ea"/>
              </a:rPr>
              <a:t>30</a:t>
            </a:r>
            <a:r>
              <a:rPr lang="zh-TW" altLang="en-US" sz="3000" dirty="0">
                <a:latin typeface="+mn-ea"/>
              </a:rPr>
              <a:t>年以上老屋</a:t>
            </a:r>
            <a:r>
              <a:rPr lang="en-US" altLang="zh-TW" sz="3000" dirty="0">
                <a:latin typeface="+mn-ea"/>
              </a:rPr>
              <a:t>32.7</a:t>
            </a:r>
            <a:r>
              <a:rPr lang="zh-TW" altLang="en-US" sz="3000" dirty="0">
                <a:latin typeface="+mn-ea"/>
              </a:rPr>
              <a:t>萬戶亟待更新</a:t>
            </a:r>
            <a:endParaRPr lang="en-US" altLang="zh-TW" sz="3000" dirty="0">
              <a:latin typeface="+mn-ea"/>
            </a:endParaRPr>
          </a:p>
          <a:p>
            <a:r>
              <a:rPr lang="zh-TW" altLang="en-US" sz="3000" dirty="0">
                <a:latin typeface="+mn-ea"/>
              </a:rPr>
              <a:t>占全市住宅總量</a:t>
            </a:r>
            <a:r>
              <a:rPr lang="en-US" altLang="zh-TW" sz="3000" dirty="0">
                <a:latin typeface="+mn-ea"/>
              </a:rPr>
              <a:t>(70.4</a:t>
            </a:r>
            <a:r>
              <a:rPr lang="zh-TW" altLang="en-US" sz="3000" dirty="0">
                <a:latin typeface="+mn-ea"/>
              </a:rPr>
              <a:t>萬戶</a:t>
            </a:r>
            <a:r>
              <a:rPr lang="en-US" altLang="zh-TW" sz="3000" dirty="0">
                <a:latin typeface="+mn-ea"/>
              </a:rPr>
              <a:t>)</a:t>
            </a:r>
            <a:r>
              <a:rPr lang="zh-TW" altLang="en-US" sz="3000" dirty="0">
                <a:latin typeface="+mn-ea"/>
              </a:rPr>
              <a:t>將近一半比例</a:t>
            </a:r>
          </a:p>
        </p:txBody>
      </p:sp>
      <p:cxnSp>
        <p:nvCxnSpPr>
          <p:cNvPr id="5" name="直線接點 4"/>
          <p:cNvCxnSpPr/>
          <p:nvPr/>
        </p:nvCxnSpPr>
        <p:spPr>
          <a:xfrm>
            <a:off x="683568" y="1268760"/>
            <a:ext cx="7848872" cy="0"/>
          </a:xfrm>
          <a:prstGeom prst="line">
            <a:avLst/>
          </a:prstGeom>
          <a:ln w="60325"/>
        </p:spPr>
        <p:style>
          <a:lnRef idx="1">
            <a:schemeClr val="dk1"/>
          </a:lnRef>
          <a:fillRef idx="0">
            <a:schemeClr val="dk1"/>
          </a:fillRef>
          <a:effectRef idx="0">
            <a:schemeClr val="dk1"/>
          </a:effectRef>
          <a:fontRef idx="minor">
            <a:schemeClr val="tx1"/>
          </a:fontRef>
        </p:style>
      </p:cxnSp>
      <p:pic>
        <p:nvPicPr>
          <p:cNvPr id="6" name="圖片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grpSp>
        <p:nvGrpSpPr>
          <p:cNvPr id="4" name="群組 3"/>
          <p:cNvGrpSpPr/>
          <p:nvPr/>
        </p:nvGrpSpPr>
        <p:grpSpPr>
          <a:xfrm>
            <a:off x="755576" y="1790801"/>
            <a:ext cx="7965002" cy="1350167"/>
            <a:chOff x="755576" y="1790801"/>
            <a:chExt cx="7965002" cy="1350167"/>
          </a:xfrm>
        </p:grpSpPr>
        <p:sp>
          <p:nvSpPr>
            <p:cNvPr id="7" name="圓角矩形 6"/>
            <p:cNvSpPr/>
            <p:nvPr/>
          </p:nvSpPr>
          <p:spPr>
            <a:xfrm>
              <a:off x="755576" y="1790801"/>
              <a:ext cx="2004364"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solidFill>
                    <a:srgbClr val="FF0000"/>
                  </a:solidFill>
                </a:rPr>
                <a:t>危險建物</a:t>
              </a:r>
            </a:p>
          </p:txBody>
        </p:sp>
        <p:sp>
          <p:nvSpPr>
            <p:cNvPr id="8" name="圓角矩形 7"/>
            <p:cNvSpPr/>
            <p:nvPr/>
          </p:nvSpPr>
          <p:spPr>
            <a:xfrm>
              <a:off x="776062" y="2492896"/>
              <a:ext cx="2004364"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solidFill>
                    <a:srgbClr val="FF0000"/>
                  </a:solidFill>
                </a:rPr>
                <a:t>老舊房屋</a:t>
              </a:r>
            </a:p>
          </p:txBody>
        </p:sp>
        <p:sp>
          <p:nvSpPr>
            <p:cNvPr id="9" name="向右箭號 8"/>
            <p:cNvSpPr/>
            <p:nvPr/>
          </p:nvSpPr>
          <p:spPr>
            <a:xfrm>
              <a:off x="2924442" y="2114837"/>
              <a:ext cx="720080" cy="702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788538" y="1862809"/>
              <a:ext cx="4932040" cy="12772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spcAft>
                  <a:spcPts val="600"/>
                </a:spcAft>
                <a:buFont typeface="Arial" pitchFamily="34" charset="0"/>
                <a:buChar char="•"/>
              </a:pPr>
              <a:r>
                <a:rPr lang="zh-TW" altLang="en-US" sz="2400" b="1" dirty="0"/>
                <a:t>建物易受地震倒塌受損</a:t>
              </a:r>
              <a:endParaRPr lang="en-US" altLang="zh-TW" sz="2400" b="1" dirty="0"/>
            </a:p>
            <a:p>
              <a:pPr marL="342900" indent="-342900">
                <a:buFont typeface="Arial" pitchFamily="34" charset="0"/>
                <a:buChar char="•"/>
              </a:pPr>
              <a:r>
                <a:rPr lang="zh-TW" altLang="en-US" sz="2400" b="1" dirty="0"/>
                <a:t>高齡化社會，對於無障礙居住環境需求增加</a:t>
              </a:r>
            </a:p>
          </p:txBody>
        </p:sp>
      </p:grpSp>
      <p:sp>
        <p:nvSpPr>
          <p:cNvPr id="13" name="矩形 12"/>
          <p:cNvSpPr/>
          <p:nvPr/>
        </p:nvSpPr>
        <p:spPr>
          <a:xfrm>
            <a:off x="5578752" y="4849415"/>
            <a:ext cx="3313728" cy="307777"/>
          </a:xfrm>
          <a:prstGeom prst="rect">
            <a:avLst/>
          </a:prstGeom>
        </p:spPr>
        <p:txBody>
          <a:bodyPr wrap="none">
            <a:spAutoFit/>
          </a:bodyPr>
          <a:lstStyle/>
          <a:p>
            <a:r>
              <a:rPr lang="zh-TW" altLang="en-US" sz="1400" dirty="0"/>
              <a:t>資料來源</a:t>
            </a:r>
            <a:r>
              <a:rPr lang="en-US" altLang="zh-TW" sz="1400" dirty="0"/>
              <a:t>:</a:t>
            </a:r>
            <a:r>
              <a:rPr lang="zh-TW" altLang="en-US" sz="1400" dirty="0"/>
              <a:t>不動產資訊平台</a:t>
            </a:r>
            <a:r>
              <a:rPr lang="en-US" altLang="zh-TW" sz="1400" dirty="0"/>
              <a:t>(109</a:t>
            </a:r>
            <a:r>
              <a:rPr lang="zh-TW" altLang="en-US" sz="1400" dirty="0"/>
              <a:t>年第</a:t>
            </a:r>
            <a:r>
              <a:rPr lang="en-US" altLang="zh-TW" sz="1400" dirty="0"/>
              <a:t>4</a:t>
            </a:r>
            <a:r>
              <a:rPr lang="zh-TW" altLang="en-US" sz="1400" dirty="0"/>
              <a:t>季</a:t>
            </a:r>
            <a:r>
              <a:rPr lang="en-US" altLang="zh-TW" sz="1400" dirty="0"/>
              <a:t>)</a:t>
            </a:r>
            <a:r>
              <a:rPr lang="zh-TW" altLang="en-US" sz="1400" dirty="0"/>
              <a:t> </a:t>
            </a:r>
          </a:p>
        </p:txBody>
      </p:sp>
      <p:grpSp>
        <p:nvGrpSpPr>
          <p:cNvPr id="16" name="群組 15"/>
          <p:cNvGrpSpPr/>
          <p:nvPr/>
        </p:nvGrpSpPr>
        <p:grpSpPr>
          <a:xfrm>
            <a:off x="1979712" y="5229200"/>
            <a:ext cx="6853158" cy="1499394"/>
            <a:chOff x="1979712" y="5229200"/>
            <a:chExt cx="6853158" cy="1499394"/>
          </a:xfrm>
        </p:grpSpPr>
        <p:sp>
          <p:nvSpPr>
            <p:cNvPr id="11" name="文字方塊 10"/>
            <p:cNvSpPr txBox="1"/>
            <p:nvPr/>
          </p:nvSpPr>
          <p:spPr>
            <a:xfrm>
              <a:off x="1979712" y="5229200"/>
              <a:ext cx="6853158" cy="707886"/>
            </a:xfrm>
            <a:prstGeom prst="rect">
              <a:avLst/>
            </a:prstGeom>
            <a:noFill/>
          </p:spPr>
          <p:txBody>
            <a:bodyPr wrap="none" rtlCol="0">
              <a:spAutoFit/>
            </a:bodyPr>
            <a:lstStyle/>
            <a:p>
              <a:r>
                <a:rPr lang="zh-TW" altLang="en-US" sz="4000" b="1" i="1" dirty="0">
                  <a:solidFill>
                    <a:srgbClr val="0A10F6"/>
                  </a:solidFill>
                </a:rPr>
                <a:t>加速危險及老舊建築物的重建</a:t>
              </a:r>
            </a:p>
          </p:txBody>
        </p:sp>
        <p:sp>
          <p:nvSpPr>
            <p:cNvPr id="12" name="文字方塊 11"/>
            <p:cNvSpPr txBox="1"/>
            <p:nvPr/>
          </p:nvSpPr>
          <p:spPr>
            <a:xfrm>
              <a:off x="5364088" y="5805264"/>
              <a:ext cx="3300904" cy="923330"/>
            </a:xfrm>
            <a:prstGeom prst="rect">
              <a:avLst/>
            </a:prstGeom>
            <a:noFill/>
          </p:spPr>
          <p:txBody>
            <a:bodyPr wrap="none" rtlCol="0">
              <a:spAutoFit/>
            </a:bodyPr>
            <a:lstStyle/>
            <a:p>
              <a:r>
                <a:rPr lang="zh-TW" altLang="en-US" sz="5400" b="1" i="1" dirty="0">
                  <a:ln w="1905"/>
                  <a:solidFill>
                    <a:srgbClr val="0A10F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勢在必行</a:t>
              </a:r>
              <a:r>
                <a:rPr lang="en-US" altLang="zh-TW" sz="5400" b="1" i="1" dirty="0">
                  <a:ln w="1905"/>
                  <a:solidFill>
                    <a:srgbClr val="0A10F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endParaRPr lang="zh-TW" altLang="en-US" sz="5400" b="1" i="1" dirty="0">
                <a:ln w="1905"/>
                <a:solidFill>
                  <a:srgbClr val="0A10F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cxnSp>
          <p:nvCxnSpPr>
            <p:cNvPr id="15" name="直線接點 14"/>
            <p:cNvCxnSpPr/>
            <p:nvPr/>
          </p:nvCxnSpPr>
          <p:spPr>
            <a:xfrm>
              <a:off x="2340056" y="6309320"/>
              <a:ext cx="2736000" cy="0"/>
            </a:xfrm>
            <a:prstGeom prst="line">
              <a:avLst/>
            </a:prstGeom>
            <a:ln w="57150">
              <a:solidFill>
                <a:srgbClr val="0055FE"/>
              </a:solidFill>
            </a:ln>
          </p:spPr>
          <p:style>
            <a:lnRef idx="1">
              <a:schemeClr val="accent1"/>
            </a:lnRef>
            <a:fillRef idx="0">
              <a:schemeClr val="accent1"/>
            </a:fillRef>
            <a:effectRef idx="0">
              <a:schemeClr val="accent1"/>
            </a:effectRef>
            <a:fontRef idx="minor">
              <a:schemeClr val="tx1"/>
            </a:fontRef>
          </p:style>
        </p:cxnSp>
      </p:grpSp>
      <p:sp>
        <p:nvSpPr>
          <p:cNvPr id="14" name="投影片編號版面配置區 13"/>
          <p:cNvSpPr>
            <a:spLocks noGrp="1"/>
          </p:cNvSpPr>
          <p:nvPr>
            <p:ph type="sldNum" sz="quarter" idx="12"/>
          </p:nvPr>
        </p:nvSpPr>
        <p:spPr/>
        <p:txBody>
          <a:bodyPr/>
          <a:lstStyle/>
          <a:p>
            <a:fld id="{69F36ECB-A0D5-4792-908D-9A4B7ACD4E94}" type="slidenum">
              <a:rPr lang="zh-TW" altLang="en-US" smtClean="0"/>
              <a:t>2</a:t>
            </a:fld>
            <a:endParaRPr lang="zh-TW" altLang="en-US"/>
          </a:p>
        </p:txBody>
      </p:sp>
    </p:spTree>
    <p:extLst>
      <p:ext uri="{BB962C8B-B14F-4D97-AF65-F5344CB8AC3E}">
        <p14:creationId xmlns:p14="http://schemas.microsoft.com/office/powerpoint/2010/main" val="41084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randombar(horizontal)">
                                      <p:cBhvr>
                                        <p:cTn id="10" dur="500"/>
                                        <p:tgtEl>
                                          <p:spTgt spid="3">
                                            <p:bg/>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22" presetClass="entr" presetSubtype="8" fill="hold" nodeType="with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1"/>
          <p:cNvSpPr txBox="1">
            <a:spLocks/>
          </p:cNvSpPr>
          <p:nvPr/>
        </p:nvSpPr>
        <p:spPr>
          <a:xfrm>
            <a:off x="872061" y="530424"/>
            <a:ext cx="8146909" cy="5943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zh-TW" altLang="en-US" b="1" dirty="0"/>
              <a:t>重建計畫範圍有何規定</a:t>
            </a:r>
            <a:r>
              <a:rPr lang="en-US" altLang="zh-TW" b="1" dirty="0"/>
              <a:t>?</a:t>
            </a:r>
            <a:endParaRPr lang="zh-TW" altLang="en-US" b="1" dirty="0"/>
          </a:p>
        </p:txBody>
      </p:sp>
      <p:pic>
        <p:nvPicPr>
          <p:cNvPr id="26" name="圖片 2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504856"/>
            <a:ext cx="846328" cy="691896"/>
          </a:xfrm>
          <a:prstGeom prst="rect">
            <a:avLst/>
          </a:prstGeom>
        </p:spPr>
      </p:pic>
      <p:sp>
        <p:nvSpPr>
          <p:cNvPr id="9" name="文字方塊 8"/>
          <p:cNvSpPr txBox="1"/>
          <p:nvPr/>
        </p:nvSpPr>
        <p:spPr>
          <a:xfrm>
            <a:off x="-2052736" y="2112472"/>
            <a:ext cx="1872208" cy="461665"/>
          </a:xfrm>
          <a:prstGeom prst="rect">
            <a:avLst/>
          </a:prstGeom>
          <a:noFill/>
        </p:spPr>
        <p:txBody>
          <a:bodyPr wrap="square" rtlCol="0">
            <a:spAutoFit/>
          </a:bodyPr>
          <a:lstStyle/>
          <a:p>
            <a:endParaRPr lang="zh-TW" altLang="en-US" sz="2400" b="1" dirty="0">
              <a:ln w="9525">
                <a:solidFill>
                  <a:schemeClr val="tx2">
                    <a:tint val="1000"/>
                  </a:schemeClr>
                </a:solidFill>
                <a:prstDash val="solid"/>
              </a:ln>
              <a:solidFill>
                <a:srgbClr val="0055FE"/>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sp>
        <p:nvSpPr>
          <p:cNvPr id="2" name="投影片編號版面配置區 1"/>
          <p:cNvSpPr>
            <a:spLocks noGrp="1"/>
          </p:cNvSpPr>
          <p:nvPr>
            <p:ph type="sldNum" sz="quarter" idx="12"/>
          </p:nvPr>
        </p:nvSpPr>
        <p:spPr/>
        <p:txBody>
          <a:bodyPr/>
          <a:lstStyle/>
          <a:p>
            <a:fld id="{69F36ECB-A0D5-4792-908D-9A4B7ACD4E94}" type="slidenum">
              <a:rPr lang="zh-TW" altLang="en-US" smtClean="0"/>
              <a:t>20</a:t>
            </a:fld>
            <a:endParaRPr lang="zh-TW" altLang="en-US"/>
          </a:p>
        </p:txBody>
      </p:sp>
      <p:pic>
        <p:nvPicPr>
          <p:cNvPr id="4" name="圖片 3">
            <a:extLst>
              <a:ext uri="{FF2B5EF4-FFF2-40B4-BE49-F238E27FC236}">
                <a16:creationId xmlns:a16="http://schemas.microsoft.com/office/drawing/2014/main" xmlns="" id="{2BF18C5A-091E-4C2D-BC6D-3895F655B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382" y="2343304"/>
            <a:ext cx="5383235" cy="4249280"/>
          </a:xfrm>
          <a:prstGeom prst="rect">
            <a:avLst/>
          </a:prstGeom>
        </p:spPr>
      </p:pic>
      <p:sp>
        <p:nvSpPr>
          <p:cNvPr id="19" name="圓角矩形 42">
            <a:extLst>
              <a:ext uri="{FF2B5EF4-FFF2-40B4-BE49-F238E27FC236}">
                <a16:creationId xmlns:a16="http://schemas.microsoft.com/office/drawing/2014/main" xmlns="" id="{FB594524-7733-47BD-932F-E3A0BC29B221}"/>
              </a:ext>
            </a:extLst>
          </p:cNvPr>
          <p:cNvSpPr/>
          <p:nvPr/>
        </p:nvSpPr>
        <p:spPr>
          <a:xfrm>
            <a:off x="107504" y="1371082"/>
            <a:ext cx="8228127" cy="725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a:solidFill>
                  <a:schemeClr val="bg1"/>
                </a:solidFill>
                <a:latin typeface="微軟正黑體" panose="020B0604030504040204" pitchFamily="34" charset="-120"/>
                <a:ea typeface="微軟正黑體" panose="020B0604030504040204" pitchFamily="34" charset="-120"/>
              </a:rPr>
              <a:t>計畫範圍</a:t>
            </a:r>
            <a:r>
              <a:rPr lang="zh-TW" altLang="en-US" sz="3600" b="1" dirty="0">
                <a:solidFill>
                  <a:srgbClr val="FFFF00"/>
                </a:solidFill>
                <a:latin typeface="微軟正黑體" panose="020B0604030504040204" pitchFamily="34" charset="-120"/>
                <a:ea typeface="微軟正黑體" panose="020B0604030504040204" pitchFamily="34" charset="-120"/>
              </a:rPr>
              <a:t>容積獎勵</a:t>
            </a:r>
            <a:r>
              <a:rPr lang="zh-TW" altLang="en-US" sz="3600" b="1" dirty="0">
                <a:solidFill>
                  <a:schemeClr val="bg1"/>
                </a:solidFill>
                <a:latin typeface="微軟正黑體" panose="020B0604030504040204" pitchFamily="34" charset="-120"/>
                <a:ea typeface="微軟正黑體" panose="020B0604030504040204" pitchFamily="34" charset="-120"/>
              </a:rPr>
              <a:t>及</a:t>
            </a:r>
            <a:r>
              <a:rPr lang="zh-TW" altLang="en-US" sz="3600" b="1" dirty="0">
                <a:solidFill>
                  <a:srgbClr val="FFFF00"/>
                </a:solidFill>
                <a:latin typeface="微軟正黑體" panose="020B0604030504040204" pitchFamily="34" charset="-120"/>
                <a:ea typeface="微軟正黑體" panose="020B0604030504040204" pitchFamily="34" charset="-120"/>
              </a:rPr>
              <a:t>稅捐減免</a:t>
            </a:r>
            <a:r>
              <a:rPr lang="zh-TW" altLang="en-US" sz="3600" b="1" dirty="0">
                <a:solidFill>
                  <a:srgbClr val="FF0000"/>
                </a:solidFill>
                <a:latin typeface="微軟正黑體" panose="020B0604030504040204" pitchFamily="34" charset="-120"/>
                <a:ea typeface="微軟正黑體" panose="020B0604030504040204" pitchFamily="34" charset="-120"/>
              </a:rPr>
              <a:t>限制</a:t>
            </a:r>
            <a:endParaRPr lang="zh-TW" altLang="en-US" sz="32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843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07504" y="476672"/>
            <a:ext cx="3024336" cy="1662372"/>
            <a:chOff x="107504" y="476672"/>
            <a:chExt cx="3024336" cy="1662372"/>
          </a:xfrm>
        </p:grpSpPr>
        <p:sp>
          <p:nvSpPr>
            <p:cNvPr id="2" name="圓角矩形 1"/>
            <p:cNvSpPr/>
            <p:nvPr/>
          </p:nvSpPr>
          <p:spPr>
            <a:xfrm>
              <a:off x="107504" y="476672"/>
              <a:ext cx="3024336" cy="1080120"/>
            </a:xfrm>
            <a:prstGeom prst="round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ln w="19050">
                    <a:solidFill>
                      <a:schemeClr val="tx2">
                        <a:tint val="1000"/>
                      </a:schemeClr>
                    </a:solidFill>
                    <a:prstDash val="solid"/>
                  </a:ln>
                  <a:solidFill>
                    <a:srgbClr val="095BFF"/>
                  </a:solidFill>
                  <a:effectLst>
                    <a:outerShdw blurRad="50000" dist="50800" dir="7500000" algn="tl">
                      <a:srgbClr val="000000">
                        <a:shade val="5000"/>
                        <a:alpha val="35000"/>
                      </a:srgbClr>
                    </a:outerShdw>
                  </a:effectLst>
                  <a:latin typeface="Microsoft YaHei" pitchFamily="34" charset="-122"/>
                  <a:ea typeface="Microsoft YaHei" pitchFamily="34" charset="-122"/>
                </a:rPr>
                <a:t>申請程序</a:t>
              </a:r>
              <a:r>
                <a:rPr lang="en-US" altLang="zh-TW" sz="4800" b="1" dirty="0">
                  <a:ln w="19050">
                    <a:solidFill>
                      <a:schemeClr val="tx2">
                        <a:tint val="1000"/>
                      </a:schemeClr>
                    </a:solidFill>
                    <a:prstDash val="solid"/>
                  </a:ln>
                  <a:solidFill>
                    <a:srgbClr val="095BFF"/>
                  </a:solidFill>
                  <a:effectLst>
                    <a:outerShdw blurRad="50000" dist="50800" dir="7500000" algn="tl">
                      <a:srgbClr val="000000">
                        <a:shade val="5000"/>
                        <a:alpha val="35000"/>
                      </a:srgbClr>
                    </a:outerShdw>
                  </a:effectLst>
                  <a:latin typeface="Microsoft YaHei" pitchFamily="34" charset="-122"/>
                  <a:ea typeface="Microsoft YaHei" pitchFamily="34" charset="-122"/>
                </a:rPr>
                <a:t>:</a:t>
              </a:r>
              <a:endParaRPr lang="zh-TW" altLang="en-US" sz="4800" b="1" dirty="0">
                <a:ln w="19050">
                  <a:solidFill>
                    <a:schemeClr val="tx2">
                      <a:tint val="1000"/>
                    </a:schemeClr>
                  </a:solidFill>
                  <a:prstDash val="solid"/>
                </a:ln>
                <a:solidFill>
                  <a:srgbClr val="095BFF"/>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cxnSp>
          <p:nvCxnSpPr>
            <p:cNvPr id="10" name="直線接點 9"/>
            <p:cNvCxnSpPr/>
            <p:nvPr/>
          </p:nvCxnSpPr>
          <p:spPr>
            <a:xfrm flipH="1">
              <a:off x="1328410" y="1556792"/>
              <a:ext cx="3230" cy="58225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5" name="群組 4"/>
          <p:cNvGrpSpPr/>
          <p:nvPr/>
        </p:nvGrpSpPr>
        <p:grpSpPr>
          <a:xfrm>
            <a:off x="971600" y="2132856"/>
            <a:ext cx="5544616" cy="656783"/>
            <a:chOff x="971600" y="2132856"/>
            <a:chExt cx="5544616" cy="656783"/>
          </a:xfrm>
        </p:grpSpPr>
        <p:sp>
          <p:nvSpPr>
            <p:cNvPr id="13" name="圓角矩形 12"/>
            <p:cNvSpPr/>
            <p:nvPr/>
          </p:nvSpPr>
          <p:spPr>
            <a:xfrm>
              <a:off x="971600" y="2132856"/>
              <a:ext cx="720080" cy="648072"/>
            </a:xfrm>
            <a:prstGeom prst="round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b="1" dirty="0">
                  <a:ln w="18000">
                    <a:solidFill>
                      <a:schemeClr val="accent2">
                        <a:satMod val="140000"/>
                      </a:schemeClr>
                    </a:solidFill>
                    <a:prstDash val="solid"/>
                    <a:miter lim="800000"/>
                  </a:ln>
                  <a:solidFill>
                    <a:srgbClr val="095BFF"/>
                  </a:solidFill>
                  <a:effectLst>
                    <a:outerShdw blurRad="25500" dist="23000" dir="7020000" algn="tl">
                      <a:srgbClr val="000000">
                        <a:alpha val="50000"/>
                      </a:srgbClr>
                    </a:outerShdw>
                  </a:effectLst>
                  <a:latin typeface="Microsoft YaHei" pitchFamily="34" charset="-122"/>
                  <a:ea typeface="Microsoft YaHei" pitchFamily="34" charset="-122"/>
                </a:rPr>
                <a:t>1</a:t>
              </a:r>
              <a:endParaRPr lang="zh-TW" altLang="en-US" sz="4800" b="1" dirty="0">
                <a:ln w="18000">
                  <a:solidFill>
                    <a:schemeClr val="accent2">
                      <a:satMod val="140000"/>
                    </a:schemeClr>
                  </a:solidFill>
                  <a:prstDash val="solid"/>
                  <a:miter lim="800000"/>
                </a:ln>
                <a:solidFill>
                  <a:srgbClr val="095BFF"/>
                </a:solidFill>
                <a:effectLst>
                  <a:outerShdw blurRad="25500" dist="23000" dir="7020000" algn="tl">
                    <a:srgbClr val="000000">
                      <a:alpha val="50000"/>
                    </a:srgbClr>
                  </a:outerShdw>
                </a:effectLst>
                <a:latin typeface="Microsoft YaHei" pitchFamily="34" charset="-122"/>
                <a:ea typeface="Microsoft YaHei" pitchFamily="34" charset="-122"/>
              </a:endParaRPr>
            </a:p>
          </p:txBody>
        </p:sp>
        <p:sp>
          <p:nvSpPr>
            <p:cNvPr id="16" name="文字方塊 15"/>
            <p:cNvSpPr txBox="1"/>
            <p:nvPr/>
          </p:nvSpPr>
          <p:spPr>
            <a:xfrm>
              <a:off x="1907704" y="2204864"/>
              <a:ext cx="4608512" cy="584775"/>
            </a:xfrm>
            <a:prstGeom prst="rect">
              <a:avLst/>
            </a:prstGeom>
            <a:noFill/>
          </p:spPr>
          <p:txBody>
            <a:bodyPr wrap="square" rtlCol="0">
              <a:spAutoFit/>
            </a:bodyPr>
            <a:lstStyle/>
            <a:p>
              <a:r>
                <a:rPr lang="zh-TW" altLang="en-US" sz="3200" dirty="0">
                  <a:effectLst>
                    <a:outerShdw blurRad="38100" dist="38100" dir="2700000" algn="tl">
                      <a:srgbClr val="000000">
                        <a:alpha val="43137"/>
                      </a:srgbClr>
                    </a:outerShdw>
                  </a:effectLst>
                  <a:latin typeface="Microsoft YaHei" pitchFamily="34" charset="-122"/>
                  <a:ea typeface="Microsoft YaHei" pitchFamily="34" charset="-122"/>
                </a:rPr>
                <a:t>取得危老資格證明文件</a:t>
              </a:r>
            </a:p>
          </p:txBody>
        </p:sp>
      </p:grpSp>
      <p:grpSp>
        <p:nvGrpSpPr>
          <p:cNvPr id="6" name="群組 5"/>
          <p:cNvGrpSpPr/>
          <p:nvPr/>
        </p:nvGrpSpPr>
        <p:grpSpPr>
          <a:xfrm>
            <a:off x="971600" y="2780928"/>
            <a:ext cx="9001000" cy="1458163"/>
            <a:chOff x="971600" y="2780928"/>
            <a:chExt cx="9001000" cy="1458163"/>
          </a:xfrm>
        </p:grpSpPr>
        <p:cxnSp>
          <p:nvCxnSpPr>
            <p:cNvPr id="14" name="直線接點 13"/>
            <p:cNvCxnSpPr/>
            <p:nvPr/>
          </p:nvCxnSpPr>
          <p:spPr>
            <a:xfrm flipH="1">
              <a:off x="1322387" y="2780928"/>
              <a:ext cx="3230" cy="5822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圓角矩形 14"/>
            <p:cNvSpPr/>
            <p:nvPr/>
          </p:nvSpPr>
          <p:spPr>
            <a:xfrm>
              <a:off x="971600" y="3356992"/>
              <a:ext cx="720080" cy="648072"/>
            </a:xfrm>
            <a:prstGeom prst="round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b="1" dirty="0">
                  <a:ln w="18000">
                    <a:solidFill>
                      <a:schemeClr val="accent2">
                        <a:satMod val="140000"/>
                      </a:schemeClr>
                    </a:solidFill>
                    <a:prstDash val="solid"/>
                    <a:miter lim="800000"/>
                  </a:ln>
                  <a:solidFill>
                    <a:srgbClr val="095BFF"/>
                  </a:solidFill>
                  <a:effectLst>
                    <a:outerShdw blurRad="25500" dist="23000" dir="7020000" algn="tl">
                      <a:srgbClr val="000000">
                        <a:alpha val="50000"/>
                      </a:srgbClr>
                    </a:outerShdw>
                  </a:effectLst>
                  <a:latin typeface="Microsoft YaHei" pitchFamily="34" charset="-122"/>
                  <a:ea typeface="Microsoft YaHei" pitchFamily="34" charset="-122"/>
                </a:rPr>
                <a:t>2</a:t>
              </a:r>
              <a:endParaRPr lang="zh-TW" altLang="en-US" sz="4800" b="1" dirty="0">
                <a:ln w="18000">
                  <a:solidFill>
                    <a:schemeClr val="accent2">
                      <a:satMod val="140000"/>
                    </a:schemeClr>
                  </a:solidFill>
                  <a:prstDash val="solid"/>
                  <a:miter lim="800000"/>
                </a:ln>
                <a:solidFill>
                  <a:srgbClr val="095BFF"/>
                </a:solidFill>
                <a:effectLst>
                  <a:outerShdw blurRad="25500" dist="23000" dir="7020000" algn="tl">
                    <a:srgbClr val="000000">
                      <a:alpha val="50000"/>
                    </a:srgbClr>
                  </a:outerShdw>
                </a:effectLst>
                <a:latin typeface="Microsoft YaHei" pitchFamily="34" charset="-122"/>
                <a:ea typeface="Microsoft YaHei" pitchFamily="34" charset="-122"/>
              </a:endParaRPr>
            </a:p>
          </p:txBody>
        </p:sp>
        <p:sp>
          <p:nvSpPr>
            <p:cNvPr id="17" name="文字方塊 16"/>
            <p:cNvSpPr txBox="1"/>
            <p:nvPr/>
          </p:nvSpPr>
          <p:spPr>
            <a:xfrm>
              <a:off x="1907704" y="3284984"/>
              <a:ext cx="8064896" cy="954107"/>
            </a:xfrm>
            <a:prstGeom prst="rect">
              <a:avLst/>
            </a:prstGeom>
            <a:noFill/>
          </p:spPr>
          <p:txBody>
            <a:bodyPr wrap="square" rtlCol="0">
              <a:spAutoFit/>
            </a:bodyPr>
            <a:lstStyle/>
            <a:p>
              <a:r>
                <a:rPr lang="zh-TW" altLang="en-US" sz="2800" dirty="0">
                  <a:effectLst>
                    <a:outerShdw blurRad="38100" dist="38100" dir="2700000" algn="tl">
                      <a:srgbClr val="000000">
                        <a:alpha val="43137"/>
                      </a:srgbClr>
                    </a:outerShdw>
                  </a:effectLst>
                  <a:latin typeface="Microsoft YaHei" pitchFamily="34" charset="-122"/>
                  <a:ea typeface="Microsoft YaHei" pitchFamily="34" charset="-122"/>
                </a:rPr>
                <a:t>取得重建計畫範圍內</a:t>
              </a:r>
              <a:r>
                <a:rPr lang="zh-TW" altLang="en-US" sz="280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全體</a:t>
              </a:r>
              <a:r>
                <a:rPr lang="zh-TW" altLang="en-US" sz="2800" dirty="0">
                  <a:effectLst>
                    <a:outerShdw blurRad="38100" dist="38100" dir="2700000" algn="tl">
                      <a:srgbClr val="000000">
                        <a:alpha val="43137"/>
                      </a:srgbClr>
                    </a:outerShdw>
                  </a:effectLst>
                  <a:latin typeface="Microsoft YaHei" pitchFamily="34" charset="-122"/>
                  <a:ea typeface="Microsoft YaHei" pitchFamily="34" charset="-122"/>
                </a:rPr>
                <a:t>土地及合法建物</a:t>
              </a:r>
              <a:endParaRPr lang="en-US" altLang="zh-TW" sz="2800" dirty="0">
                <a:effectLst>
                  <a:outerShdw blurRad="38100" dist="38100" dir="2700000" algn="tl">
                    <a:srgbClr val="000000">
                      <a:alpha val="43137"/>
                    </a:srgbClr>
                  </a:outerShdw>
                </a:effectLst>
                <a:latin typeface="Microsoft YaHei" pitchFamily="34" charset="-122"/>
                <a:ea typeface="Microsoft YaHei" pitchFamily="34" charset="-122"/>
              </a:endParaRPr>
            </a:p>
            <a:p>
              <a:r>
                <a:rPr lang="zh-TW" altLang="en-US" sz="280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所有權人</a:t>
              </a:r>
              <a:r>
                <a:rPr lang="zh-TW" altLang="en-US" sz="2800" dirty="0">
                  <a:effectLst>
                    <a:outerShdw blurRad="38100" dist="38100" dir="2700000" algn="tl">
                      <a:srgbClr val="000000">
                        <a:alpha val="43137"/>
                      </a:srgbClr>
                    </a:outerShdw>
                  </a:effectLst>
                  <a:latin typeface="Microsoft YaHei" pitchFamily="34" charset="-122"/>
                  <a:ea typeface="Microsoft YaHei" pitchFamily="34" charset="-122"/>
                </a:rPr>
                <a:t>的同意</a:t>
              </a:r>
            </a:p>
          </p:txBody>
        </p:sp>
      </p:grpSp>
      <p:grpSp>
        <p:nvGrpSpPr>
          <p:cNvPr id="7" name="群組 6"/>
          <p:cNvGrpSpPr/>
          <p:nvPr/>
        </p:nvGrpSpPr>
        <p:grpSpPr>
          <a:xfrm>
            <a:off x="971600" y="4005064"/>
            <a:ext cx="3456384" cy="1224136"/>
            <a:chOff x="971600" y="4005064"/>
            <a:chExt cx="3456384" cy="1224136"/>
          </a:xfrm>
        </p:grpSpPr>
        <p:cxnSp>
          <p:nvCxnSpPr>
            <p:cNvPr id="18" name="直線接點 17"/>
            <p:cNvCxnSpPr/>
            <p:nvPr/>
          </p:nvCxnSpPr>
          <p:spPr>
            <a:xfrm flipH="1">
              <a:off x="1322387" y="4005064"/>
              <a:ext cx="3230" cy="5822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1600" y="4581128"/>
              <a:ext cx="720080" cy="648072"/>
            </a:xfrm>
            <a:prstGeom prst="round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b="1" dirty="0">
                  <a:ln w="18000">
                    <a:solidFill>
                      <a:schemeClr val="accent2">
                        <a:satMod val="140000"/>
                      </a:schemeClr>
                    </a:solidFill>
                    <a:prstDash val="solid"/>
                    <a:miter lim="800000"/>
                  </a:ln>
                  <a:solidFill>
                    <a:srgbClr val="095BFF"/>
                  </a:solidFill>
                  <a:effectLst>
                    <a:outerShdw blurRad="25500" dist="23000" dir="7020000" algn="tl">
                      <a:srgbClr val="000000">
                        <a:alpha val="50000"/>
                      </a:srgbClr>
                    </a:outerShdw>
                  </a:effectLst>
                  <a:latin typeface="Microsoft YaHei" pitchFamily="34" charset="-122"/>
                  <a:ea typeface="Microsoft YaHei" pitchFamily="34" charset="-122"/>
                </a:rPr>
                <a:t>3</a:t>
              </a:r>
              <a:endParaRPr lang="zh-TW" altLang="en-US" sz="4800" b="1" dirty="0">
                <a:ln w="18000">
                  <a:solidFill>
                    <a:schemeClr val="accent2">
                      <a:satMod val="140000"/>
                    </a:schemeClr>
                  </a:solidFill>
                  <a:prstDash val="solid"/>
                  <a:miter lim="800000"/>
                </a:ln>
                <a:solidFill>
                  <a:srgbClr val="095BFF"/>
                </a:solidFill>
                <a:effectLst>
                  <a:outerShdw blurRad="25500" dist="23000" dir="7020000" algn="tl">
                    <a:srgbClr val="000000">
                      <a:alpha val="50000"/>
                    </a:srgbClr>
                  </a:outerShdw>
                </a:effectLst>
                <a:latin typeface="Microsoft YaHei" pitchFamily="34" charset="-122"/>
                <a:ea typeface="Microsoft YaHei" pitchFamily="34" charset="-122"/>
              </a:endParaRPr>
            </a:p>
          </p:txBody>
        </p:sp>
        <p:sp>
          <p:nvSpPr>
            <p:cNvPr id="20" name="文字方塊 19"/>
            <p:cNvSpPr txBox="1"/>
            <p:nvPr/>
          </p:nvSpPr>
          <p:spPr>
            <a:xfrm>
              <a:off x="1907704" y="4653136"/>
              <a:ext cx="2520280" cy="523220"/>
            </a:xfrm>
            <a:prstGeom prst="rect">
              <a:avLst/>
            </a:prstGeom>
            <a:noFill/>
          </p:spPr>
          <p:txBody>
            <a:bodyPr wrap="square" rtlCol="0">
              <a:spAutoFit/>
            </a:bodyPr>
            <a:lstStyle/>
            <a:p>
              <a:r>
                <a:rPr lang="zh-TW" altLang="en-US" sz="2800" dirty="0">
                  <a:effectLst>
                    <a:outerShdw blurRad="38100" dist="38100" dir="2700000" algn="tl">
                      <a:srgbClr val="000000">
                        <a:alpha val="43137"/>
                      </a:srgbClr>
                    </a:outerShdw>
                  </a:effectLst>
                  <a:latin typeface="Microsoft YaHei" pitchFamily="34" charset="-122"/>
                  <a:ea typeface="Microsoft YaHei" pitchFamily="34" charset="-122"/>
                </a:rPr>
                <a:t>擬具</a:t>
              </a:r>
              <a:r>
                <a:rPr lang="zh-TW" altLang="en-US" sz="280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重建計畫</a:t>
              </a:r>
            </a:p>
          </p:txBody>
        </p:sp>
      </p:grpSp>
      <p:grpSp>
        <p:nvGrpSpPr>
          <p:cNvPr id="8" name="群組 7"/>
          <p:cNvGrpSpPr/>
          <p:nvPr/>
        </p:nvGrpSpPr>
        <p:grpSpPr>
          <a:xfrm>
            <a:off x="971600" y="5229200"/>
            <a:ext cx="8640960" cy="1386155"/>
            <a:chOff x="971600" y="5229200"/>
            <a:chExt cx="8640960" cy="1386155"/>
          </a:xfrm>
        </p:grpSpPr>
        <p:cxnSp>
          <p:nvCxnSpPr>
            <p:cNvPr id="21" name="直線接點 20"/>
            <p:cNvCxnSpPr/>
            <p:nvPr/>
          </p:nvCxnSpPr>
          <p:spPr>
            <a:xfrm flipH="1">
              <a:off x="1322387" y="5229200"/>
              <a:ext cx="3230" cy="5822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圓角矩形 21"/>
            <p:cNvSpPr/>
            <p:nvPr/>
          </p:nvSpPr>
          <p:spPr>
            <a:xfrm>
              <a:off x="971600" y="5805264"/>
              <a:ext cx="720080" cy="648072"/>
            </a:xfrm>
            <a:prstGeom prst="round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800" b="1" dirty="0">
                  <a:ln w="18000">
                    <a:solidFill>
                      <a:schemeClr val="accent2">
                        <a:satMod val="140000"/>
                      </a:schemeClr>
                    </a:solidFill>
                    <a:prstDash val="solid"/>
                    <a:miter lim="800000"/>
                  </a:ln>
                  <a:solidFill>
                    <a:srgbClr val="095BFF"/>
                  </a:solidFill>
                  <a:effectLst>
                    <a:outerShdw blurRad="25500" dist="23000" dir="7020000" algn="tl">
                      <a:srgbClr val="000000">
                        <a:alpha val="50000"/>
                      </a:srgbClr>
                    </a:outerShdw>
                  </a:effectLst>
                  <a:latin typeface="Microsoft YaHei" pitchFamily="34" charset="-122"/>
                  <a:ea typeface="Microsoft YaHei" pitchFamily="34" charset="-122"/>
                </a:rPr>
                <a:t>4</a:t>
              </a:r>
              <a:endParaRPr lang="zh-TW" altLang="en-US" sz="4800" b="1" dirty="0">
                <a:ln w="18000">
                  <a:solidFill>
                    <a:schemeClr val="accent2">
                      <a:satMod val="140000"/>
                    </a:schemeClr>
                  </a:solidFill>
                  <a:prstDash val="solid"/>
                  <a:miter lim="800000"/>
                </a:ln>
                <a:solidFill>
                  <a:srgbClr val="095BFF"/>
                </a:solidFill>
                <a:effectLst>
                  <a:outerShdw blurRad="25500" dist="23000" dir="7020000" algn="tl">
                    <a:srgbClr val="000000">
                      <a:alpha val="50000"/>
                    </a:srgbClr>
                  </a:outerShdw>
                </a:effectLst>
                <a:latin typeface="Microsoft YaHei" pitchFamily="34" charset="-122"/>
                <a:ea typeface="Microsoft YaHei" pitchFamily="34" charset="-122"/>
              </a:endParaRPr>
            </a:p>
          </p:txBody>
        </p:sp>
        <p:sp>
          <p:nvSpPr>
            <p:cNvPr id="23" name="文字方塊 22"/>
            <p:cNvSpPr txBox="1"/>
            <p:nvPr/>
          </p:nvSpPr>
          <p:spPr>
            <a:xfrm>
              <a:off x="1907704" y="5661248"/>
              <a:ext cx="7704856" cy="954107"/>
            </a:xfrm>
            <a:prstGeom prst="rect">
              <a:avLst/>
            </a:prstGeom>
            <a:noFill/>
          </p:spPr>
          <p:txBody>
            <a:bodyPr wrap="square" rtlCol="0">
              <a:spAutoFit/>
            </a:bodyPr>
            <a:lstStyle/>
            <a:p>
              <a:r>
                <a:rPr lang="zh-TW" altLang="en-US" sz="2800" dirty="0">
                  <a:effectLst>
                    <a:outerShdw blurRad="38100" dist="38100" dir="2700000" algn="tl">
                      <a:srgbClr val="000000">
                        <a:alpha val="43137"/>
                      </a:srgbClr>
                    </a:outerShdw>
                  </a:effectLst>
                  <a:latin typeface="Microsoft YaHei" pitchFamily="34" charset="-122"/>
                  <a:ea typeface="Microsoft YaHei" pitchFamily="34" charset="-122"/>
                </a:rPr>
                <a:t>向臺南市政府都市發展局</a:t>
              </a:r>
              <a:r>
                <a:rPr lang="zh-TW" altLang="en-US" sz="280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申請核准</a:t>
              </a:r>
              <a:r>
                <a:rPr lang="zh-TW" altLang="en-US" sz="2800" dirty="0">
                  <a:effectLst>
                    <a:outerShdw blurRad="38100" dist="38100" dir="2700000" algn="tl">
                      <a:srgbClr val="000000">
                        <a:alpha val="43137"/>
                      </a:srgbClr>
                    </a:outerShdw>
                  </a:effectLst>
                  <a:latin typeface="Microsoft YaHei" pitchFamily="34" charset="-122"/>
                  <a:ea typeface="Microsoft YaHei" pitchFamily="34" charset="-122"/>
                </a:rPr>
                <a:t>後，</a:t>
              </a:r>
              <a:endParaRPr lang="en-US" altLang="zh-TW" sz="2800" dirty="0">
                <a:effectLst>
                  <a:outerShdw blurRad="38100" dist="38100" dir="2700000" algn="tl">
                    <a:srgbClr val="000000">
                      <a:alpha val="43137"/>
                    </a:srgbClr>
                  </a:outerShdw>
                </a:effectLst>
                <a:latin typeface="Microsoft YaHei" pitchFamily="34" charset="-122"/>
                <a:ea typeface="Microsoft YaHei" pitchFamily="34" charset="-122"/>
              </a:endParaRPr>
            </a:p>
            <a:p>
              <a:r>
                <a:rPr lang="zh-TW" altLang="en-US" sz="2800" dirty="0">
                  <a:effectLst>
                    <a:outerShdw blurRad="38100" dist="38100" dir="2700000" algn="tl">
                      <a:srgbClr val="000000">
                        <a:alpha val="43137"/>
                      </a:srgbClr>
                    </a:outerShdw>
                  </a:effectLst>
                  <a:latin typeface="Microsoft YaHei" pitchFamily="34" charset="-122"/>
                  <a:ea typeface="Microsoft YaHei" pitchFamily="34" charset="-122"/>
                </a:rPr>
                <a:t>依建築法令申請建築執照</a:t>
              </a:r>
            </a:p>
          </p:txBody>
        </p:sp>
      </p:grpSp>
      <p:sp>
        <p:nvSpPr>
          <p:cNvPr id="3" name="投影片編號版面配置區 2"/>
          <p:cNvSpPr>
            <a:spLocks noGrp="1"/>
          </p:cNvSpPr>
          <p:nvPr>
            <p:ph type="sldNum" sz="quarter" idx="12"/>
          </p:nvPr>
        </p:nvSpPr>
        <p:spPr/>
        <p:txBody>
          <a:bodyPr/>
          <a:lstStyle/>
          <a:p>
            <a:fld id="{69F36ECB-A0D5-4792-908D-9A4B7ACD4E94}" type="slidenum">
              <a:rPr lang="zh-TW" altLang="en-US" smtClean="0"/>
              <a:t>21</a:t>
            </a:fld>
            <a:endParaRPr lang="zh-TW" altLang="en-US"/>
          </a:p>
        </p:txBody>
      </p:sp>
    </p:spTree>
    <p:extLst>
      <p:ext uri="{BB962C8B-B14F-4D97-AF65-F5344CB8AC3E}">
        <p14:creationId xmlns:p14="http://schemas.microsoft.com/office/powerpoint/2010/main" val="40727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27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899592" y="332656"/>
            <a:ext cx="9093696"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zh-TW" altLang="en-US" sz="3800" b="1" dirty="0"/>
              <a:t>想要重建就趕緊來申請</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728" b="93870" l="3077" r="100000">
                        <a14:foregroundMark x1="38462" y1="36015" x2="38462" y2="36015"/>
                      </a14:backgroundRemoval>
                    </a14:imgEffect>
                  </a14:imgLayer>
                </a14:imgProps>
              </a:ext>
              <a:ext uri="{28A0092B-C50C-407E-A947-70E740481C1C}">
                <a14:useLocalDpi xmlns:a14="http://schemas.microsoft.com/office/drawing/2010/main" val="0"/>
              </a:ext>
            </a:extLst>
          </a:blip>
          <a:stretch>
            <a:fillRect/>
          </a:stretch>
        </p:blipFill>
        <p:spPr>
          <a:xfrm rot="20996730">
            <a:off x="64515" y="72852"/>
            <a:ext cx="2164299" cy="2172623"/>
          </a:xfrm>
          <a:prstGeom prst="rect">
            <a:avLst/>
          </a:prstGeom>
        </p:spPr>
      </p:pic>
      <p:pic>
        <p:nvPicPr>
          <p:cNvPr id="6" name="Picture 2" descr="C:\Users\asusnb\AppData\Local\LINE\Cache\tmp\1508478582655.jpg"/>
          <p:cNvPicPr>
            <a:picLocks noChangeAspect="1" noChangeArrowheads="1"/>
          </p:cNvPicPr>
          <p:nvPr/>
        </p:nvPicPr>
        <p:blipFill rotWithShape="1">
          <a:blip r:embed="rId4">
            <a:clrChange>
              <a:clrFrom>
                <a:srgbClr val="A3D1C4"/>
              </a:clrFrom>
              <a:clrTo>
                <a:srgbClr val="A3D1C4">
                  <a:alpha val="0"/>
                </a:srgbClr>
              </a:clrTo>
            </a:clrChange>
            <a:extLst>
              <a:ext uri="{28A0092B-C50C-407E-A947-70E740481C1C}">
                <a14:useLocalDpi xmlns:a14="http://schemas.microsoft.com/office/drawing/2010/main" val="0"/>
              </a:ext>
            </a:extLst>
          </a:blip>
          <a:srcRect t="33725" r="1305"/>
          <a:stretch/>
        </p:blipFill>
        <p:spPr bwMode="auto">
          <a:xfrm>
            <a:off x="3059832" y="4379410"/>
            <a:ext cx="3814431" cy="230250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群組 13"/>
          <p:cNvGrpSpPr/>
          <p:nvPr/>
        </p:nvGrpSpPr>
        <p:grpSpPr>
          <a:xfrm>
            <a:off x="15854" y="2999168"/>
            <a:ext cx="3663959" cy="1149679"/>
            <a:chOff x="15854" y="2999168"/>
            <a:chExt cx="3663959" cy="1149679"/>
          </a:xfrm>
        </p:grpSpPr>
        <p:sp>
          <p:nvSpPr>
            <p:cNvPr id="7" name="橢圓形圖說文字 6"/>
            <p:cNvSpPr/>
            <p:nvPr/>
          </p:nvSpPr>
          <p:spPr>
            <a:xfrm rot="21221698">
              <a:off x="15854" y="2999168"/>
              <a:ext cx="3024224" cy="1149679"/>
            </a:xfrm>
            <a:prstGeom prst="wedgeEllipseCallout">
              <a:avLst>
                <a:gd name="adj1" fmla="val 58801"/>
                <a:gd name="adj2" fmla="val 111045"/>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8" name="矩形 7"/>
            <p:cNvSpPr/>
            <p:nvPr/>
          </p:nvSpPr>
          <p:spPr>
            <a:xfrm rot="21221698">
              <a:off x="365897" y="3096954"/>
              <a:ext cx="3313916" cy="954107"/>
            </a:xfrm>
            <a:prstGeom prst="rect">
              <a:avLst/>
            </a:prstGeom>
            <a:noFill/>
          </p:spPr>
          <p:txBody>
            <a:bodyPr wrap="square">
              <a:spAutoFit/>
            </a:bodyPr>
            <a:lstStyle/>
            <a:p>
              <a:r>
                <a:rPr lang="zh-TW" altLang="en-US" sz="2800" b="1" dirty="0">
                  <a:latin typeface="Microsoft YaHei" pitchFamily="34" charset="-122"/>
                  <a:ea typeface="Microsoft YaHei" pitchFamily="34" charset="-122"/>
                </a:rPr>
                <a:t>什麼時候可以</a:t>
              </a:r>
              <a:endParaRPr lang="en-US" altLang="zh-TW" sz="2800" b="1" dirty="0">
                <a:latin typeface="Microsoft YaHei" pitchFamily="34" charset="-122"/>
                <a:ea typeface="Microsoft YaHei" pitchFamily="34" charset="-122"/>
              </a:endParaRPr>
            </a:p>
            <a:p>
              <a:r>
                <a:rPr lang="zh-TW" altLang="en-US" sz="2800" b="1" dirty="0">
                  <a:latin typeface="Microsoft YaHei" pitchFamily="34" charset="-122"/>
                  <a:ea typeface="Microsoft YaHei" pitchFamily="34" charset="-122"/>
                </a:rPr>
                <a:t>  申請？</a:t>
              </a:r>
            </a:p>
          </p:txBody>
        </p:sp>
      </p:grpSp>
      <p:grpSp>
        <p:nvGrpSpPr>
          <p:cNvPr id="16" name="群組 15"/>
          <p:cNvGrpSpPr/>
          <p:nvPr/>
        </p:nvGrpSpPr>
        <p:grpSpPr>
          <a:xfrm>
            <a:off x="5446440" y="1934187"/>
            <a:ext cx="3446040" cy="1828283"/>
            <a:chOff x="5446440" y="1934187"/>
            <a:chExt cx="3697560" cy="1828283"/>
          </a:xfrm>
        </p:grpSpPr>
        <p:sp>
          <p:nvSpPr>
            <p:cNvPr id="11" name="橢圓形圖說文字 10"/>
            <p:cNvSpPr/>
            <p:nvPr/>
          </p:nvSpPr>
          <p:spPr>
            <a:xfrm>
              <a:off x="5446440" y="1934187"/>
              <a:ext cx="3697560" cy="1828283"/>
            </a:xfrm>
            <a:prstGeom prst="wedgeEllipseCallout">
              <a:avLst>
                <a:gd name="adj1" fmla="val -29192"/>
                <a:gd name="adj2" fmla="val 84450"/>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sz="1600" b="1"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rot="283416">
              <a:off x="5888060" y="2550055"/>
              <a:ext cx="3024847" cy="523220"/>
            </a:xfrm>
            <a:prstGeom prst="rect">
              <a:avLst/>
            </a:prstGeom>
            <a:noFill/>
          </p:spPr>
          <p:txBody>
            <a:bodyPr wrap="square" rtlCol="0">
              <a:spAutoFit/>
            </a:bodyPr>
            <a:lstStyle/>
            <a:p>
              <a:endParaRPr lang="zh-TW" altLang="en-US" sz="2800" b="1" dirty="0">
                <a:latin typeface="Microsoft YaHei" pitchFamily="34" charset="-122"/>
                <a:ea typeface="Microsoft YaHei" pitchFamily="34" charset="-122"/>
              </a:endParaRPr>
            </a:p>
          </p:txBody>
        </p:sp>
      </p:grpSp>
      <p:grpSp>
        <p:nvGrpSpPr>
          <p:cNvPr id="15" name="群組 14"/>
          <p:cNvGrpSpPr/>
          <p:nvPr/>
        </p:nvGrpSpPr>
        <p:grpSpPr>
          <a:xfrm>
            <a:off x="2476395" y="2107071"/>
            <a:ext cx="3505299" cy="1535651"/>
            <a:chOff x="2476395" y="2107071"/>
            <a:chExt cx="3505299" cy="1535651"/>
          </a:xfrm>
        </p:grpSpPr>
        <p:sp>
          <p:nvSpPr>
            <p:cNvPr id="9" name="橢圓形圖說文字 8"/>
            <p:cNvSpPr/>
            <p:nvPr/>
          </p:nvSpPr>
          <p:spPr>
            <a:xfrm rot="21221698">
              <a:off x="2476395" y="2107071"/>
              <a:ext cx="3233017" cy="1535651"/>
            </a:xfrm>
            <a:prstGeom prst="wedgeEllipseCallout">
              <a:avLst>
                <a:gd name="adj1" fmla="val 45707"/>
                <a:gd name="adj2" fmla="val 115210"/>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sz="2000" b="1"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rot="21048124">
              <a:off x="2654920" y="2311713"/>
              <a:ext cx="3326774" cy="1323439"/>
            </a:xfrm>
            <a:prstGeom prst="rect">
              <a:avLst/>
            </a:prstGeom>
            <a:noFill/>
          </p:spPr>
          <p:txBody>
            <a:bodyPr wrap="square" rtlCol="0">
              <a:spAutoFit/>
            </a:bodyPr>
            <a:lstStyle/>
            <a:p>
              <a:r>
                <a:rPr lang="zh-TW" altLang="zh-TW" sz="2800" b="1" dirty="0">
                  <a:latin typeface="Microsoft YaHei" pitchFamily="34" charset="-122"/>
                  <a:ea typeface="Microsoft YaHei" pitchFamily="34" charset="-122"/>
                </a:rPr>
                <a:t>申請期限：</a:t>
              </a:r>
              <a:endParaRPr lang="en-US" altLang="zh-TW" sz="2800" b="1" dirty="0">
                <a:latin typeface="Microsoft YaHei" pitchFamily="34" charset="-122"/>
                <a:ea typeface="Microsoft YaHei" pitchFamily="34" charset="-122"/>
              </a:endParaRPr>
            </a:p>
            <a:p>
              <a:r>
                <a:rPr lang="en-US" altLang="zh-TW" sz="2800" b="1" dirty="0">
                  <a:solidFill>
                    <a:srgbClr val="FFC000"/>
                  </a:solidFill>
                  <a:latin typeface="Microsoft YaHei" pitchFamily="34" charset="-122"/>
                  <a:ea typeface="Microsoft YaHei" pitchFamily="34" charset="-122"/>
                </a:rPr>
                <a:t>116/5/31</a:t>
              </a:r>
              <a:r>
                <a:rPr lang="zh-TW" altLang="en-US" sz="2800" b="1" dirty="0">
                  <a:solidFill>
                    <a:srgbClr val="FFC000"/>
                  </a:solidFill>
                  <a:latin typeface="Microsoft YaHei" pitchFamily="34" charset="-122"/>
                  <a:ea typeface="Microsoft YaHei" pitchFamily="34" charset="-122"/>
                </a:rPr>
                <a:t>前</a:t>
              </a:r>
              <a:r>
                <a:rPr lang="zh-TW" altLang="en-US" sz="2800" b="1" dirty="0">
                  <a:latin typeface="Microsoft YaHei" pitchFamily="34" charset="-122"/>
                  <a:ea typeface="Microsoft YaHei" pitchFamily="34" charset="-122"/>
                </a:rPr>
                <a:t>提出</a:t>
              </a:r>
            </a:p>
            <a:p>
              <a:endParaRPr lang="zh-TW" altLang="en-US" sz="2400" b="1" dirty="0">
                <a:solidFill>
                  <a:schemeClr val="accent5">
                    <a:lumMod val="50000"/>
                  </a:schemeClr>
                </a:solidFill>
                <a:latin typeface="微軟正黑體" panose="020B0604030504040204" pitchFamily="34" charset="-120"/>
                <a:ea typeface="微軟正黑體" panose="020B0604030504040204" pitchFamily="34" charset="-120"/>
              </a:endParaRPr>
            </a:p>
          </p:txBody>
        </p:sp>
      </p:grpSp>
      <p:cxnSp>
        <p:nvCxnSpPr>
          <p:cNvPr id="13" name="直線接點 12"/>
          <p:cNvCxnSpPr/>
          <p:nvPr/>
        </p:nvCxnSpPr>
        <p:spPr>
          <a:xfrm>
            <a:off x="971600" y="1124744"/>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3" name="爆炸 2 2"/>
          <p:cNvSpPr/>
          <p:nvPr/>
        </p:nvSpPr>
        <p:spPr>
          <a:xfrm>
            <a:off x="392156" y="5013175"/>
            <a:ext cx="2645502" cy="1440161"/>
          </a:xfrm>
          <a:prstGeom prst="irregularSeal2">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endParaRPr lang="en-US" altLang="zh-TW"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zh-TW" altLang="en-US" b="1" dirty="0">
                <a:ln w="12700">
                  <a:solidFill>
                    <a:srgbClr val="F89006"/>
                  </a:solidFill>
                  <a:prstDash val="solid"/>
                </a:ln>
                <a:solidFill>
                  <a:srgbClr val="FFFF00"/>
                </a:solidFill>
                <a:effectLst>
                  <a:outerShdw blurRad="41275" dist="20320" dir="1800000" algn="tl" rotWithShape="0">
                    <a:srgbClr val="000000">
                      <a:alpha val="40000"/>
                    </a:srgbClr>
                  </a:outerShdw>
                </a:effectLst>
              </a:rPr>
              <a:t>時間有限</a:t>
            </a:r>
            <a:endParaRPr lang="en-US" altLang="zh-TW" b="1" dirty="0">
              <a:ln w="12700">
                <a:solidFill>
                  <a:srgbClr val="F89006"/>
                </a:solidFill>
                <a:prstDash val="solid"/>
              </a:ln>
              <a:solidFill>
                <a:srgbClr val="FFFF00"/>
              </a:solidFill>
              <a:effectLst>
                <a:outerShdw blurRad="41275" dist="20320" dir="1800000" algn="tl" rotWithShape="0">
                  <a:srgbClr val="000000">
                    <a:alpha val="40000"/>
                  </a:srgbClr>
                </a:outerShdw>
              </a:effectLst>
            </a:endParaRPr>
          </a:p>
          <a:p>
            <a:r>
              <a:rPr lang="zh-TW" altLang="en-US" b="1" dirty="0">
                <a:ln w="12700">
                  <a:solidFill>
                    <a:srgbClr val="F89006"/>
                  </a:solidFill>
                  <a:prstDash val="solid"/>
                </a:ln>
                <a:solidFill>
                  <a:srgbClr val="FFFF00"/>
                </a:solidFill>
                <a:effectLst>
                  <a:outerShdw blurRad="41275" dist="20320" dir="1800000" algn="tl" rotWithShape="0">
                    <a:srgbClr val="000000">
                      <a:alpha val="40000"/>
                    </a:srgbClr>
                  </a:outerShdw>
                </a:effectLst>
              </a:rPr>
              <a:t>敬請把握</a:t>
            </a:r>
          </a:p>
          <a:p>
            <a:pPr algn="ctr"/>
            <a:endParaRPr lang="zh-TW" altLang="en-US" dirty="0"/>
          </a:p>
        </p:txBody>
      </p:sp>
      <p:sp>
        <p:nvSpPr>
          <p:cNvPr id="2" name="投影片編號版面配置區 1"/>
          <p:cNvSpPr>
            <a:spLocks noGrp="1"/>
          </p:cNvSpPr>
          <p:nvPr>
            <p:ph type="sldNum" sz="quarter" idx="12"/>
          </p:nvPr>
        </p:nvSpPr>
        <p:spPr/>
        <p:txBody>
          <a:bodyPr/>
          <a:lstStyle/>
          <a:p>
            <a:fld id="{69F36ECB-A0D5-4792-908D-9A4B7ACD4E94}" type="slidenum">
              <a:rPr lang="zh-TW" altLang="en-US" smtClean="0"/>
              <a:t>22</a:t>
            </a:fld>
            <a:endParaRPr lang="zh-TW" altLang="en-US"/>
          </a:p>
        </p:txBody>
      </p:sp>
      <p:sp>
        <p:nvSpPr>
          <p:cNvPr id="17" name="矩形 16"/>
          <p:cNvSpPr/>
          <p:nvPr/>
        </p:nvSpPr>
        <p:spPr>
          <a:xfrm>
            <a:off x="5841264" y="2342782"/>
            <a:ext cx="2915382" cy="1077218"/>
          </a:xfrm>
          <a:prstGeom prst="rect">
            <a:avLst/>
          </a:prstGeom>
        </p:spPr>
        <p:txBody>
          <a:bodyPr wrap="square">
            <a:spAutoFit/>
          </a:bodyPr>
          <a:lstStyle/>
          <a:p>
            <a:r>
              <a:rPr lang="en-US" altLang="zh-TW" sz="2400" b="1" dirty="0">
                <a:solidFill>
                  <a:srgbClr val="FF0000"/>
                </a:solidFill>
              </a:rPr>
              <a:t>116</a:t>
            </a:r>
            <a:r>
              <a:rPr lang="zh-TW" altLang="en-US" sz="2400" b="1" dirty="0">
                <a:solidFill>
                  <a:srgbClr val="FF0000"/>
                </a:solidFill>
              </a:rPr>
              <a:t>年</a:t>
            </a:r>
            <a:r>
              <a:rPr lang="en-US" altLang="zh-TW" sz="2400" b="1" dirty="0">
                <a:solidFill>
                  <a:srgbClr val="FF0000"/>
                </a:solidFill>
              </a:rPr>
              <a:t>5</a:t>
            </a:r>
            <a:r>
              <a:rPr lang="zh-TW" altLang="en-US" sz="2400" b="1" dirty="0">
                <a:solidFill>
                  <a:srgbClr val="FF0000"/>
                </a:solidFill>
              </a:rPr>
              <a:t>月</a:t>
            </a:r>
            <a:r>
              <a:rPr lang="en-US" altLang="zh-TW" sz="2400" b="1" dirty="0">
                <a:solidFill>
                  <a:srgbClr val="FF0000"/>
                </a:solidFill>
              </a:rPr>
              <a:t>11</a:t>
            </a:r>
            <a:r>
              <a:rPr lang="zh-TW" altLang="en-US" sz="2400" b="1" dirty="0">
                <a:solidFill>
                  <a:srgbClr val="FF0000"/>
                </a:solidFill>
              </a:rPr>
              <a:t>日</a:t>
            </a:r>
            <a:r>
              <a:rPr lang="zh-TW" altLang="en-US" sz="2000" dirty="0">
                <a:solidFill>
                  <a:srgbClr val="FF0000"/>
                </a:solidFill>
              </a:rPr>
              <a:t>前</a:t>
            </a:r>
            <a:r>
              <a:rPr lang="zh-TW" altLang="en-US" sz="2000" dirty="0"/>
              <a:t>提出重建計畫書申請者</a:t>
            </a:r>
            <a:endParaRPr lang="en-US" altLang="zh-TW" sz="2000" dirty="0"/>
          </a:p>
          <a:p>
            <a:r>
              <a:rPr lang="zh-TW" altLang="en-US" sz="2000" dirty="0"/>
              <a:t>享有稅賦減免優惠</a:t>
            </a:r>
          </a:p>
        </p:txBody>
      </p:sp>
    </p:spTree>
    <p:extLst>
      <p:ext uri="{BB962C8B-B14F-4D97-AF65-F5344CB8AC3E}">
        <p14:creationId xmlns:p14="http://schemas.microsoft.com/office/powerpoint/2010/main" val="283085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6" presetClass="entr" presetSubtype="21"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125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200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4" presetClass="entr" presetSubtype="10" fill="hold" grpId="0" nodeType="withEffect">
                                  <p:stCondLst>
                                    <p:cond delay="250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960795" y="530424"/>
            <a:ext cx="7210805" cy="59432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zh-TW" altLang="en-US" sz="3800" b="1" spc="-100" dirty="0"/>
              <a:t>長榮大學輔導團協助您</a:t>
            </a:r>
            <a:r>
              <a:rPr lang="en-US" altLang="zh-TW" sz="3800" b="1" spc="-100" dirty="0"/>
              <a:t>…</a:t>
            </a:r>
            <a:endParaRPr lang="zh-TW" altLang="en-US" sz="3800" b="1" spc="-100" dirty="0"/>
          </a:p>
        </p:txBody>
      </p:sp>
      <p:grpSp>
        <p:nvGrpSpPr>
          <p:cNvPr id="4" name="群組 3"/>
          <p:cNvGrpSpPr/>
          <p:nvPr/>
        </p:nvGrpSpPr>
        <p:grpSpPr>
          <a:xfrm>
            <a:off x="3203848" y="1560046"/>
            <a:ext cx="2367133" cy="1804958"/>
            <a:chOff x="3203848" y="1560046"/>
            <a:chExt cx="2367133" cy="1804958"/>
          </a:xfrm>
        </p:grpSpPr>
        <p:pic>
          <p:nvPicPr>
            <p:cNvPr id="7" name="Picture 6" descr="C:\Users\asusnb\AppData\Local\LINE\Cache\tmp\15084886282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116" y="1560046"/>
              <a:ext cx="1778100" cy="129289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3203848" y="2995672"/>
              <a:ext cx="2367133" cy="369332"/>
            </a:xfrm>
            <a:prstGeom prst="rect">
              <a:avLst/>
            </a:prstGeom>
          </p:spPr>
          <p:txBody>
            <a:bodyPr wrap="square">
              <a:spAutoFit/>
            </a:bodyPr>
            <a:lstStyle>
              <a:defPPr>
                <a:defRPr lang="zh-TW"/>
              </a:defPPr>
              <a:lvl1pPr>
                <a:defRPr b="1">
                  <a:solidFill>
                    <a:srgbClr val="FF0000"/>
                  </a:solidFill>
                  <a:latin typeface="Microsoft YaHei" pitchFamily="34" charset="-122"/>
                  <a:ea typeface="Microsoft YaHei" pitchFamily="34" charset="-122"/>
                </a:defRPr>
              </a:lvl1pPr>
            </a:lstStyle>
            <a:p>
              <a:r>
                <a:rPr lang="zh-TW" altLang="en-US" dirty="0"/>
                <a:t>整合意願訪談或說明</a:t>
              </a:r>
            </a:p>
          </p:txBody>
        </p:sp>
      </p:grpSp>
      <p:grpSp>
        <p:nvGrpSpPr>
          <p:cNvPr id="3" name="群組 2"/>
          <p:cNvGrpSpPr/>
          <p:nvPr/>
        </p:nvGrpSpPr>
        <p:grpSpPr>
          <a:xfrm>
            <a:off x="371111" y="1556792"/>
            <a:ext cx="2256673" cy="1802807"/>
            <a:chOff x="371111" y="1554185"/>
            <a:chExt cx="2256673" cy="1802807"/>
          </a:xfrm>
        </p:grpSpPr>
        <p:pic>
          <p:nvPicPr>
            <p:cNvPr id="9" name="Picture 2" descr="C:\Users\asusnb\AppData\Local\LINE\Cache\tmp\1508488197387.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32" b="95584" l="2414" r="90000">
                          <a14:foregroundMark x1="12069" y1="22082" x2="12069" y2="22082"/>
                          <a14:foregroundMark x1="6552" y1="22082" x2="6552" y2="22082"/>
                          <a14:foregroundMark x1="37241" y1="33438" x2="37241" y2="33438"/>
                          <a14:foregroundMark x1="61034" y1="30915" x2="61034" y2="30915"/>
                          <a14:foregroundMark x1="34138" y1="29338" x2="34138" y2="29338"/>
                          <a14:foregroundMark x1="56207" y1="31230" x2="56207" y2="31230"/>
                          <a14:foregroundMark x1="40000" y1="69716" x2="63793" y2="71924"/>
                          <a14:foregroundMark x1="40000" y1="73817" x2="40000" y2="73817"/>
                          <a14:foregroundMark x1="31724" y1="34385" x2="31724" y2="34385"/>
                          <a14:foregroundMark x1="60690" y1="33438" x2="60690" y2="33438"/>
                          <a14:foregroundMark x1="65862" y1="33438" x2="65862" y2="33438"/>
                          <a14:foregroundMark x1="2414" y1="22082" x2="2414" y2="22082"/>
                          <a14:foregroundMark x1="48276" y1="4732" x2="48276" y2="4732"/>
                          <a14:foregroundMark x1="58621" y1="95584" x2="58621" y2="95584"/>
                          <a14:foregroundMark x1="38966" y1="31861" x2="38966" y2="31861"/>
                        </a14:backgroundRemoval>
                      </a14:imgEffect>
                    </a14:imgLayer>
                  </a14:imgProps>
                </a:ext>
                <a:ext uri="{28A0092B-C50C-407E-A947-70E740481C1C}">
                  <a14:useLocalDpi xmlns:a14="http://schemas.microsoft.com/office/drawing/2010/main" val="0"/>
                </a:ext>
              </a:extLst>
            </a:blip>
            <a:srcRect/>
            <a:stretch>
              <a:fillRect/>
            </a:stretch>
          </p:blipFill>
          <p:spPr bwMode="auto">
            <a:xfrm>
              <a:off x="683568" y="1554185"/>
              <a:ext cx="1584176" cy="129875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71111" y="2987660"/>
              <a:ext cx="2256673" cy="369332"/>
            </a:xfrm>
            <a:prstGeom prst="rect">
              <a:avLst/>
            </a:prstGeom>
          </p:spPr>
          <p:txBody>
            <a:bodyPr wrap="square">
              <a:spAutoFit/>
            </a:bodyPr>
            <a:lstStyle/>
            <a:p>
              <a:r>
                <a:rPr lang="zh-TW" altLang="en-US" b="1" dirty="0">
                  <a:solidFill>
                    <a:srgbClr val="FF0000"/>
                  </a:solidFill>
                  <a:latin typeface="Microsoft YaHei" pitchFamily="34" charset="-122"/>
                  <a:ea typeface="Microsoft YaHei" pitchFamily="34" charset="-122"/>
                </a:rPr>
                <a:t>針對標的做初步評估</a:t>
              </a:r>
            </a:p>
          </p:txBody>
        </p:sp>
      </p:grpSp>
      <p:grpSp>
        <p:nvGrpSpPr>
          <p:cNvPr id="11" name="群組 10"/>
          <p:cNvGrpSpPr/>
          <p:nvPr/>
        </p:nvGrpSpPr>
        <p:grpSpPr>
          <a:xfrm>
            <a:off x="6127496" y="1628800"/>
            <a:ext cx="2476952" cy="1728192"/>
            <a:chOff x="6127496" y="1628800"/>
            <a:chExt cx="2476952" cy="1728192"/>
          </a:xfrm>
        </p:grpSpPr>
        <p:grpSp>
          <p:nvGrpSpPr>
            <p:cNvPr id="6" name="群組 5"/>
            <p:cNvGrpSpPr/>
            <p:nvPr/>
          </p:nvGrpSpPr>
          <p:grpSpPr>
            <a:xfrm>
              <a:off x="6612555" y="1628800"/>
              <a:ext cx="1560847" cy="1231692"/>
              <a:chOff x="6612555" y="1703080"/>
              <a:chExt cx="1560847" cy="1231692"/>
            </a:xfrm>
          </p:grpSpPr>
          <p:pic>
            <p:nvPicPr>
              <p:cNvPr id="12" name="圖片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555" y="1703080"/>
                <a:ext cx="831903" cy="1149856"/>
              </a:xfrm>
              <a:prstGeom prst="rect">
                <a:avLst/>
              </a:prstGeom>
            </p:spPr>
          </p:pic>
          <p:pic>
            <p:nvPicPr>
              <p:cNvPr id="13" name="圖片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65986">
                <a:off x="6959843" y="1747592"/>
                <a:ext cx="831903" cy="1149856"/>
              </a:xfrm>
              <a:prstGeom prst="rect">
                <a:avLst/>
              </a:prstGeom>
            </p:spPr>
          </p:pic>
          <p:pic>
            <p:nvPicPr>
              <p:cNvPr id="14" name="圖片 1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23688">
                <a:off x="7341499" y="1784916"/>
                <a:ext cx="831903" cy="1149856"/>
              </a:xfrm>
              <a:prstGeom prst="rect">
                <a:avLst/>
              </a:prstGeom>
            </p:spPr>
          </p:pic>
        </p:grpSp>
        <p:sp>
          <p:nvSpPr>
            <p:cNvPr id="15" name="文字方塊 14"/>
            <p:cNvSpPr txBox="1"/>
            <p:nvPr/>
          </p:nvSpPr>
          <p:spPr>
            <a:xfrm>
              <a:off x="6127496" y="2987660"/>
              <a:ext cx="2476952" cy="369332"/>
            </a:xfrm>
            <a:prstGeom prst="rect">
              <a:avLst/>
            </a:prstGeom>
            <a:noFill/>
          </p:spPr>
          <p:txBody>
            <a:bodyPr wrap="square" rtlCol="0">
              <a:spAutoFit/>
            </a:bodyPr>
            <a:lstStyle/>
            <a:p>
              <a:r>
                <a:rPr lang="zh-TW" altLang="en-US" b="1" dirty="0">
                  <a:solidFill>
                    <a:srgbClr val="FF0000"/>
                  </a:solidFill>
                  <a:latin typeface="Microsoft YaHei" pitchFamily="34" charset="-122"/>
                  <a:ea typeface="Microsoft YaHei" pitchFamily="34" charset="-122"/>
                </a:rPr>
                <a:t>協助取得相關證明文件</a:t>
              </a:r>
            </a:p>
          </p:txBody>
        </p:sp>
      </p:grpSp>
      <p:grpSp>
        <p:nvGrpSpPr>
          <p:cNvPr id="28" name="群組 27"/>
          <p:cNvGrpSpPr/>
          <p:nvPr/>
        </p:nvGrpSpPr>
        <p:grpSpPr>
          <a:xfrm>
            <a:off x="-13749" y="4041013"/>
            <a:ext cx="3442612" cy="2194557"/>
            <a:chOff x="-13749" y="4041013"/>
            <a:chExt cx="3442612" cy="2194557"/>
          </a:xfrm>
        </p:grpSpPr>
        <p:pic>
          <p:nvPicPr>
            <p:cNvPr id="16" name="Picture 4" descr="C:\Users\asusnb\AppData\Local\LINE\Cache\tmp\150848842143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119" y="4041013"/>
              <a:ext cx="2107681" cy="1364209"/>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13749" y="5589239"/>
              <a:ext cx="3442612" cy="646331"/>
            </a:xfrm>
            <a:prstGeom prst="rect">
              <a:avLst/>
            </a:prstGeom>
          </p:spPr>
          <p:txBody>
            <a:bodyPr wrap="square">
              <a:spAutoFit/>
            </a:bodyPr>
            <a:lstStyle/>
            <a:p>
              <a:r>
                <a:rPr lang="zh-TW" altLang="en-US" b="1" dirty="0">
                  <a:solidFill>
                    <a:srgbClr val="FF0000"/>
                  </a:solidFill>
                  <a:latin typeface="Microsoft YaHei" pitchFamily="34" charset="-122"/>
                  <a:ea typeface="Microsoft YaHei" pitchFamily="34" charset="-122"/>
                </a:rPr>
                <a:t>引介建築師並完成簽訂委託契約</a:t>
              </a:r>
            </a:p>
            <a:p>
              <a:endParaRPr lang="zh-TW" altLang="en-US" b="1" dirty="0">
                <a:solidFill>
                  <a:srgbClr val="FF0000"/>
                </a:solidFill>
                <a:latin typeface="Microsoft YaHei" pitchFamily="34" charset="-122"/>
                <a:ea typeface="Microsoft YaHei" pitchFamily="34" charset="-122"/>
              </a:endParaRPr>
            </a:p>
          </p:txBody>
        </p:sp>
      </p:grpSp>
      <p:grpSp>
        <p:nvGrpSpPr>
          <p:cNvPr id="20" name="群組 19"/>
          <p:cNvGrpSpPr/>
          <p:nvPr/>
        </p:nvGrpSpPr>
        <p:grpSpPr>
          <a:xfrm>
            <a:off x="6295300" y="3942755"/>
            <a:ext cx="2957220" cy="2023766"/>
            <a:chOff x="6295300" y="3942755"/>
            <a:chExt cx="2957220" cy="2023766"/>
          </a:xfrm>
        </p:grpSpPr>
        <p:pic>
          <p:nvPicPr>
            <p:cNvPr id="18" name="圖片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5300" y="3942755"/>
              <a:ext cx="1960178" cy="1488825"/>
            </a:xfrm>
            <a:prstGeom prst="rect">
              <a:avLst/>
            </a:prstGeom>
          </p:spPr>
        </p:pic>
        <p:sp>
          <p:nvSpPr>
            <p:cNvPr id="21" name="矩形 20"/>
            <p:cNvSpPr/>
            <p:nvPr/>
          </p:nvSpPr>
          <p:spPr>
            <a:xfrm>
              <a:off x="6324945" y="5597189"/>
              <a:ext cx="2927575" cy="369332"/>
            </a:xfrm>
            <a:prstGeom prst="rect">
              <a:avLst/>
            </a:prstGeom>
          </p:spPr>
          <p:txBody>
            <a:bodyPr wrap="square">
              <a:spAutoFit/>
            </a:bodyPr>
            <a:lstStyle/>
            <a:p>
              <a:r>
                <a:rPr lang="zh-TW" altLang="en-US" b="1" dirty="0">
                  <a:solidFill>
                    <a:srgbClr val="FF0000"/>
                  </a:solidFill>
                  <a:latin typeface="Microsoft YaHei" pitchFamily="34" charset="-122"/>
                  <a:ea typeface="Microsoft YaHei" pitchFamily="34" charset="-122"/>
                </a:rPr>
                <a:t>協助檢核申請文件</a:t>
              </a:r>
            </a:p>
          </p:txBody>
        </p:sp>
      </p:grpSp>
      <p:grpSp>
        <p:nvGrpSpPr>
          <p:cNvPr id="27" name="群組 26"/>
          <p:cNvGrpSpPr/>
          <p:nvPr/>
        </p:nvGrpSpPr>
        <p:grpSpPr>
          <a:xfrm>
            <a:off x="3498059" y="4086771"/>
            <a:ext cx="2370085" cy="2148800"/>
            <a:chOff x="3498059" y="4086771"/>
            <a:chExt cx="2370085" cy="2148800"/>
          </a:xfrm>
        </p:grpSpPr>
        <p:sp>
          <p:nvSpPr>
            <p:cNvPr id="19" name="矩形 18"/>
            <p:cNvSpPr/>
            <p:nvPr/>
          </p:nvSpPr>
          <p:spPr>
            <a:xfrm>
              <a:off x="3498059" y="5589240"/>
              <a:ext cx="2370085" cy="646331"/>
            </a:xfrm>
            <a:prstGeom prst="rect">
              <a:avLst/>
            </a:prstGeom>
          </p:spPr>
          <p:txBody>
            <a:bodyPr wrap="square">
              <a:spAutoFit/>
            </a:bodyPr>
            <a:lstStyle/>
            <a:p>
              <a:r>
                <a:rPr lang="zh-TW" altLang="en-US" b="1" dirty="0">
                  <a:solidFill>
                    <a:srgbClr val="FF0000"/>
                  </a:solidFill>
                  <a:latin typeface="Microsoft YaHei" pitchFamily="34" charset="-122"/>
                  <a:ea typeface="Microsoft YaHei" pitchFamily="34" charset="-122"/>
                </a:rPr>
                <a:t>融資及相關提案諮詢</a:t>
              </a:r>
            </a:p>
            <a:p>
              <a:endParaRPr lang="zh-TW" altLang="en-US" b="1" dirty="0">
                <a:solidFill>
                  <a:srgbClr val="FF0000"/>
                </a:solidFill>
                <a:latin typeface="Microsoft YaHei" pitchFamily="34" charset="-122"/>
                <a:ea typeface="Microsoft YaHei" pitchFamily="34" charset="-122"/>
              </a:endParaRPr>
            </a:p>
          </p:txBody>
        </p:sp>
        <p:pic>
          <p:nvPicPr>
            <p:cNvPr id="22" name="圖片 21"/>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439166" y="4086771"/>
              <a:ext cx="989544" cy="1254517"/>
            </a:xfrm>
            <a:prstGeom prst="rect">
              <a:avLst/>
            </a:prstGeom>
          </p:spPr>
        </p:pic>
        <p:pic>
          <p:nvPicPr>
            <p:cNvPr id="24" name="圖片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9912" y="4552199"/>
              <a:ext cx="965033" cy="965033"/>
            </a:xfrm>
            <a:prstGeom prst="rect">
              <a:avLst/>
            </a:prstGeom>
          </p:spPr>
        </p:pic>
        <p:pic>
          <p:nvPicPr>
            <p:cNvPr id="23" name="圖片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3928" y="4131821"/>
              <a:ext cx="654569" cy="600459"/>
            </a:xfrm>
            <a:prstGeom prst="rect">
              <a:avLst/>
            </a:prstGeom>
          </p:spPr>
        </p:pic>
      </p:grpSp>
      <p:cxnSp>
        <p:nvCxnSpPr>
          <p:cNvPr id="25" name="直線接點 24"/>
          <p:cNvCxnSpPr/>
          <p:nvPr/>
        </p:nvCxnSpPr>
        <p:spPr>
          <a:xfrm>
            <a:off x="971600" y="1124744"/>
            <a:ext cx="7200000" cy="0"/>
          </a:xfrm>
          <a:prstGeom prst="line">
            <a:avLst/>
          </a:prstGeom>
          <a:ln w="60325"/>
        </p:spPr>
        <p:style>
          <a:lnRef idx="1">
            <a:schemeClr val="dk1"/>
          </a:lnRef>
          <a:fillRef idx="0">
            <a:schemeClr val="dk1"/>
          </a:fillRef>
          <a:effectRef idx="0">
            <a:schemeClr val="dk1"/>
          </a:effectRef>
          <a:fontRef idx="minor">
            <a:schemeClr val="tx1"/>
          </a:fontRef>
        </p:style>
      </p:cxnSp>
      <p:pic>
        <p:nvPicPr>
          <p:cNvPr id="26" name="圖片 25"/>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2" name="投影片編號版面配置區 1"/>
          <p:cNvSpPr>
            <a:spLocks noGrp="1"/>
          </p:cNvSpPr>
          <p:nvPr>
            <p:ph type="sldNum" sz="quarter" idx="12"/>
          </p:nvPr>
        </p:nvSpPr>
        <p:spPr/>
        <p:txBody>
          <a:bodyPr/>
          <a:lstStyle/>
          <a:p>
            <a:fld id="{69F36ECB-A0D5-4792-908D-9A4B7ACD4E94}" type="slidenum">
              <a:rPr lang="zh-TW" altLang="en-US" smtClean="0"/>
              <a:t>23</a:t>
            </a:fld>
            <a:endParaRPr lang="zh-TW" altLang="en-US"/>
          </a:p>
        </p:txBody>
      </p:sp>
    </p:spTree>
    <p:extLst>
      <p:ext uri="{BB962C8B-B14F-4D97-AF65-F5344CB8AC3E}">
        <p14:creationId xmlns:p14="http://schemas.microsoft.com/office/powerpoint/2010/main" val="35084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par>
                                <p:cTn id="20" presetID="14" presetClass="entr" presetSubtype="10" fill="hold" nodeType="withEffect">
                                  <p:stCondLst>
                                    <p:cond delay="50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圖片 42"/>
          <p:cNvPicPr>
            <a:picLocks noChangeAspect="1"/>
          </p:cNvPicPr>
          <p:nvPr/>
        </p:nvPicPr>
        <p:blipFill rotWithShape="1">
          <a:blip r:embed="rId3"/>
          <a:srcRect l="6657" t="4900" r="15056"/>
          <a:stretch/>
        </p:blipFill>
        <p:spPr>
          <a:xfrm>
            <a:off x="0" y="4653136"/>
            <a:ext cx="2090627" cy="2067694"/>
          </a:xfrm>
          <a:prstGeom prst="rect">
            <a:avLst/>
          </a:prstGeom>
        </p:spPr>
      </p:pic>
      <p:grpSp>
        <p:nvGrpSpPr>
          <p:cNvPr id="4" name="群組 3"/>
          <p:cNvGrpSpPr/>
          <p:nvPr/>
        </p:nvGrpSpPr>
        <p:grpSpPr>
          <a:xfrm>
            <a:off x="539552" y="404664"/>
            <a:ext cx="8496944" cy="4880478"/>
            <a:chOff x="539552" y="404664"/>
            <a:chExt cx="8496944" cy="4880478"/>
          </a:xfrm>
        </p:grpSpPr>
        <p:pic>
          <p:nvPicPr>
            <p:cNvPr id="46" name="圖片 45"/>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0" b="52500" l="16200" r="90000">
                          <a14:foregroundMark x1="70200" y1="41900" x2="70200" y2="41900"/>
                          <a14:foregroundMark x1="64600" y1="44500" x2="64600" y2="44500"/>
                        </a14:backgroundRemoval>
                      </a14:imgEffect>
                      <a14:imgEffect>
                        <a14:saturation sat="300000"/>
                      </a14:imgEffect>
                    </a14:imgLayer>
                  </a14:imgProps>
                </a:ext>
              </a:extLst>
            </a:blip>
            <a:srcRect l="21531" t="2971" r="16324" b="61335"/>
            <a:stretch/>
          </p:blipFill>
          <p:spPr>
            <a:xfrm>
              <a:off x="539552" y="404664"/>
              <a:ext cx="8496944" cy="4880478"/>
            </a:xfrm>
            <a:prstGeom prst="rect">
              <a:avLst/>
            </a:prstGeom>
          </p:spPr>
        </p:pic>
        <p:sp>
          <p:nvSpPr>
            <p:cNvPr id="36" name="標題 1"/>
            <p:cNvSpPr txBox="1">
              <a:spLocks/>
            </p:cNvSpPr>
            <p:nvPr/>
          </p:nvSpPr>
          <p:spPr>
            <a:xfrm>
              <a:off x="971600" y="2204864"/>
              <a:ext cx="7978325" cy="59432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zh-TW" altLang="en-US" sz="5400" b="1" spc="-100" dirty="0">
                  <a:solidFill>
                    <a:srgbClr val="F89006"/>
                  </a:solidFill>
                  <a:latin typeface="Microsoft YaHei" panose="020B0503020204020204" pitchFamily="34" charset="-122"/>
                  <a:ea typeface="Microsoft YaHei" panose="020B0503020204020204" pitchFamily="34" charset="-122"/>
                </a:rPr>
                <a:t>如何取得危老資格文件</a:t>
              </a:r>
              <a:r>
                <a:rPr lang="en-US" altLang="zh-TW" sz="5400" b="1" spc="-100" dirty="0">
                  <a:solidFill>
                    <a:srgbClr val="F89006"/>
                  </a:solidFill>
                  <a:latin typeface="Microsoft YaHei" panose="020B0503020204020204" pitchFamily="34" charset="-122"/>
                  <a:ea typeface="Microsoft YaHei" panose="020B0503020204020204" pitchFamily="34" charset="-122"/>
                </a:rPr>
                <a:t>?</a:t>
              </a:r>
              <a:endParaRPr lang="zh-TW" altLang="en-US" sz="5400" b="1" spc="-100" dirty="0">
                <a:solidFill>
                  <a:srgbClr val="F89006"/>
                </a:solidFill>
                <a:latin typeface="Microsoft YaHei" panose="020B0503020204020204" pitchFamily="34" charset="-122"/>
                <a:ea typeface="Microsoft YaHei" panose="020B0503020204020204" pitchFamily="34" charset="-122"/>
              </a:endParaRPr>
            </a:p>
          </p:txBody>
        </p:sp>
        <p:sp>
          <p:nvSpPr>
            <p:cNvPr id="42" name="標題 1"/>
            <p:cNvSpPr txBox="1">
              <a:spLocks/>
            </p:cNvSpPr>
            <p:nvPr/>
          </p:nvSpPr>
          <p:spPr>
            <a:xfrm>
              <a:off x="2987824" y="3356992"/>
              <a:ext cx="5616624" cy="576064"/>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zh-TW" altLang="en-US" sz="5400" b="1" u="dbl" spc="-100" dirty="0">
                  <a:solidFill>
                    <a:srgbClr val="F89006"/>
                  </a:solidFill>
                  <a:uFill>
                    <a:solidFill>
                      <a:schemeClr val="tx2"/>
                    </a:solidFill>
                  </a:uFill>
                  <a:latin typeface="Microsoft YaHei" panose="020B0503020204020204" pitchFamily="34" charset="-122"/>
                  <a:ea typeface="Microsoft YaHei" panose="020B0503020204020204" pitchFamily="34" charset="-122"/>
                </a:rPr>
                <a:t>我們應該做什麼</a:t>
              </a:r>
              <a:r>
                <a:rPr lang="en-US" altLang="zh-TW" sz="5400" b="1" u="dbl" spc="-100" dirty="0">
                  <a:solidFill>
                    <a:srgbClr val="F89006"/>
                  </a:solidFill>
                  <a:uFill>
                    <a:solidFill>
                      <a:schemeClr val="tx2"/>
                    </a:solidFill>
                  </a:uFill>
                  <a:latin typeface="Microsoft YaHei" panose="020B0503020204020204" pitchFamily="34" charset="-122"/>
                  <a:ea typeface="Microsoft YaHei" panose="020B0503020204020204" pitchFamily="34" charset="-122"/>
                </a:rPr>
                <a:t>?</a:t>
              </a:r>
              <a:endParaRPr lang="zh-TW" altLang="en-US" sz="5400" b="1" u="dbl" spc="-100" dirty="0">
                <a:solidFill>
                  <a:srgbClr val="F89006"/>
                </a:solidFill>
                <a:uFill>
                  <a:solidFill>
                    <a:schemeClr val="tx2"/>
                  </a:solidFill>
                </a:uFill>
                <a:latin typeface="Microsoft YaHei" panose="020B0503020204020204" pitchFamily="34" charset="-122"/>
                <a:ea typeface="Microsoft YaHei" panose="020B0503020204020204" pitchFamily="34" charset="-122"/>
              </a:endParaRPr>
            </a:p>
          </p:txBody>
        </p:sp>
        <p:pic>
          <p:nvPicPr>
            <p:cNvPr id="48" name="圖片 47"/>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5">
                      <a14:imgEffect>
                        <a14:backgroundRemoval t="35400" b="48700" l="55400" r="76600">
                          <a14:foregroundMark x1="69300" y1="40700" x2="69300" y2="40700"/>
                          <a14:foregroundMark x1="64300" y1="44300" x2="64300" y2="44300"/>
                        </a14:backgroundRemoval>
                      </a14:imgEffect>
                    </a14:imgLayer>
                  </a14:imgProps>
                </a:ext>
              </a:extLst>
            </a:blip>
            <a:srcRect l="58005" t="33780" r="23384" b="50268"/>
            <a:stretch/>
          </p:blipFill>
          <p:spPr>
            <a:xfrm>
              <a:off x="1259632" y="4077072"/>
              <a:ext cx="1372863" cy="1176740"/>
            </a:xfrm>
            <a:prstGeom prst="rect">
              <a:avLst/>
            </a:prstGeom>
          </p:spPr>
        </p:pic>
      </p:grpSp>
      <p:sp>
        <p:nvSpPr>
          <p:cNvPr id="2" name="投影片編號版面配置區 1"/>
          <p:cNvSpPr>
            <a:spLocks noGrp="1"/>
          </p:cNvSpPr>
          <p:nvPr>
            <p:ph type="sldNum" sz="quarter" idx="12"/>
          </p:nvPr>
        </p:nvSpPr>
        <p:spPr/>
        <p:txBody>
          <a:bodyPr/>
          <a:lstStyle/>
          <a:p>
            <a:fld id="{69F36ECB-A0D5-4792-908D-9A4B7ACD4E94}" type="slidenum">
              <a:rPr lang="zh-TW" altLang="en-US" smtClean="0"/>
              <a:t>24</a:t>
            </a:fld>
            <a:endParaRPr lang="zh-TW" altLang="en-US"/>
          </a:p>
        </p:txBody>
      </p:sp>
    </p:spTree>
    <p:extLst>
      <p:ext uri="{BB962C8B-B14F-4D97-AF65-F5344CB8AC3E}">
        <p14:creationId xmlns:p14="http://schemas.microsoft.com/office/powerpoint/2010/main" val="390030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形箭號 13"/>
          <p:cNvSpPr/>
          <p:nvPr/>
        </p:nvSpPr>
        <p:spPr>
          <a:xfrm>
            <a:off x="255238" y="548680"/>
            <a:ext cx="4536504" cy="576064"/>
          </a:xfrm>
          <a:prstGeom prst="chevron">
            <a:avLst/>
          </a:prstGeom>
          <a:solidFill>
            <a:schemeClr val="bg2">
              <a:lumMod val="9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6272" tIns="368342" rIns="366272" bIns="368342" numCol="1" spcCol="1270" rtlCol="0" anchor="ctr" anchorCtr="0">
            <a:noAutofit/>
          </a:bodyPr>
          <a:lstStyle/>
          <a:p>
            <a:pPr>
              <a:lnSpc>
                <a:spcPct val="90000"/>
              </a:lnSpc>
              <a:spcBef>
                <a:spcPct val="0"/>
              </a:spcBef>
              <a:spcAft>
                <a:spcPct val="35000"/>
              </a:spcAft>
            </a:pPr>
            <a:r>
              <a:rPr lang="zh-TW" altLang="en-US" sz="2400" b="1" spc="-100" dirty="0">
                <a:ln>
                  <a:solidFill>
                    <a:schemeClr val="tx1">
                      <a:lumMod val="90000"/>
                      <a:lumOff val="10000"/>
                    </a:schemeClr>
                  </a:solidFill>
                </a:ln>
                <a:solidFill>
                  <a:srgbClr val="F84A6B"/>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a:t>
            </a:r>
            <a:r>
              <a:rPr lang="zh-TW" altLang="en-US" sz="32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需要準備的文件</a:t>
            </a:r>
          </a:p>
        </p:txBody>
      </p:sp>
      <p:sp>
        <p:nvSpPr>
          <p:cNvPr id="2" name="圓角矩形 1"/>
          <p:cNvSpPr/>
          <p:nvPr/>
        </p:nvSpPr>
        <p:spPr>
          <a:xfrm>
            <a:off x="364474" y="1547077"/>
            <a:ext cx="5904656" cy="648072"/>
          </a:xfrm>
          <a:prstGeom prst="roundRect">
            <a:avLst/>
          </a:prstGeom>
          <a:noFill/>
          <a:ln>
            <a:solidFill>
              <a:srgbClr val="FBA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6"/>
              </a:buClr>
              <a:buFont typeface="+mj-lt"/>
              <a:buAutoNum type="arabicPeriod"/>
            </a:pPr>
            <a:r>
              <a:rPr lang="zh-TW" altLang="en-US" sz="2600" b="1" dirty="0">
                <a:solidFill>
                  <a:schemeClr val="tx1"/>
                </a:solidFill>
                <a:latin typeface="+mn-ea"/>
              </a:rPr>
              <a:t>土地及建物謄本</a:t>
            </a:r>
            <a:r>
              <a:rPr lang="en-US" altLang="zh-TW" sz="2600" b="1" dirty="0">
                <a:solidFill>
                  <a:schemeClr val="tx1"/>
                </a:solidFill>
                <a:latin typeface="+mn-ea"/>
              </a:rPr>
              <a:t>(</a:t>
            </a:r>
            <a:r>
              <a:rPr lang="zh-TW" altLang="en-US" sz="2600" b="1" dirty="0">
                <a:solidFill>
                  <a:schemeClr val="tx1"/>
                </a:solidFill>
                <a:latin typeface="+mn-ea"/>
              </a:rPr>
              <a:t>第一類</a:t>
            </a:r>
            <a:r>
              <a:rPr lang="en-US" altLang="zh-TW" sz="2600" b="1" dirty="0">
                <a:solidFill>
                  <a:schemeClr val="tx1"/>
                </a:solidFill>
                <a:latin typeface="+mn-ea"/>
              </a:rPr>
              <a:t>)</a:t>
            </a:r>
          </a:p>
        </p:txBody>
      </p:sp>
      <p:sp>
        <p:nvSpPr>
          <p:cNvPr id="16" name="圓角矩形 15"/>
          <p:cNvSpPr/>
          <p:nvPr/>
        </p:nvSpPr>
        <p:spPr>
          <a:xfrm>
            <a:off x="368192" y="2339165"/>
            <a:ext cx="5904656" cy="6480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6"/>
              </a:buClr>
              <a:buFont typeface="+mj-lt"/>
              <a:buAutoNum type="arabicPeriod" startAt="2"/>
            </a:pPr>
            <a:r>
              <a:rPr lang="zh-TW" altLang="en-US" sz="2600" b="1" dirty="0">
                <a:solidFill>
                  <a:schemeClr val="tx1"/>
                </a:solidFill>
                <a:latin typeface="+mn-ea"/>
              </a:rPr>
              <a:t>使用執照影本或合法建築物證明文件</a:t>
            </a:r>
            <a:endParaRPr lang="en-US" altLang="zh-TW" sz="2600" b="1" dirty="0">
              <a:solidFill>
                <a:schemeClr val="tx1"/>
              </a:solidFill>
              <a:latin typeface="+mn-ea"/>
            </a:endParaRPr>
          </a:p>
        </p:txBody>
      </p:sp>
      <p:sp>
        <p:nvSpPr>
          <p:cNvPr id="17" name="圓角矩形 16"/>
          <p:cNvSpPr/>
          <p:nvPr/>
        </p:nvSpPr>
        <p:spPr>
          <a:xfrm>
            <a:off x="368192" y="3131253"/>
            <a:ext cx="5904656" cy="648072"/>
          </a:xfrm>
          <a:prstGeom prst="roundRect">
            <a:avLst/>
          </a:prstGeom>
          <a:noFill/>
          <a:ln>
            <a:solidFill>
              <a:srgbClr val="0055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6"/>
              </a:buClr>
              <a:buFont typeface="+mj-lt"/>
              <a:buAutoNum type="arabicPeriod" startAt="3"/>
            </a:pPr>
            <a:r>
              <a:rPr lang="zh-TW" altLang="en-US" sz="2600" b="1" dirty="0">
                <a:solidFill>
                  <a:schemeClr val="tx1"/>
                </a:solidFill>
                <a:latin typeface="+mn-ea"/>
              </a:rPr>
              <a:t>申請人身份證正反面影本</a:t>
            </a:r>
            <a:endParaRPr lang="en-US" altLang="zh-TW" sz="2600" b="1" dirty="0">
              <a:solidFill>
                <a:schemeClr val="tx1"/>
              </a:solidFill>
              <a:latin typeface="+mn-ea"/>
            </a:endParaRPr>
          </a:p>
        </p:txBody>
      </p:sp>
      <p:sp>
        <p:nvSpPr>
          <p:cNvPr id="20" name="圓角矩形 19"/>
          <p:cNvSpPr/>
          <p:nvPr/>
        </p:nvSpPr>
        <p:spPr>
          <a:xfrm>
            <a:off x="368192" y="3923341"/>
            <a:ext cx="5904656" cy="64807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6"/>
              </a:buClr>
              <a:buFont typeface="+mj-lt"/>
              <a:buAutoNum type="arabicPeriod" startAt="4"/>
            </a:pPr>
            <a:r>
              <a:rPr lang="zh-TW" altLang="en-US" sz="2600" b="1" dirty="0">
                <a:solidFill>
                  <a:schemeClr val="tx1"/>
                </a:solidFill>
                <a:latin typeface="+mn-ea"/>
              </a:rPr>
              <a:t>建物現況照片</a:t>
            </a:r>
            <a:r>
              <a:rPr lang="en-US" altLang="zh-TW" sz="2600" b="1" dirty="0">
                <a:solidFill>
                  <a:schemeClr val="tx1"/>
                </a:solidFill>
                <a:latin typeface="+mn-ea"/>
              </a:rPr>
              <a:t>(</a:t>
            </a:r>
            <a:r>
              <a:rPr lang="zh-TW" altLang="en-US" sz="2600" b="1" dirty="0">
                <a:solidFill>
                  <a:schemeClr val="tx1"/>
                </a:solidFill>
                <a:latin typeface="+mn-ea"/>
              </a:rPr>
              <a:t>用手機拍即可</a:t>
            </a:r>
            <a:r>
              <a:rPr lang="en-US" altLang="zh-TW" sz="2600" b="1" dirty="0">
                <a:solidFill>
                  <a:schemeClr val="tx1"/>
                </a:solidFill>
                <a:latin typeface="+mn-ea"/>
              </a:rPr>
              <a:t>)</a:t>
            </a:r>
          </a:p>
        </p:txBody>
      </p:sp>
      <p:grpSp>
        <p:nvGrpSpPr>
          <p:cNvPr id="28" name="群組 27"/>
          <p:cNvGrpSpPr/>
          <p:nvPr/>
        </p:nvGrpSpPr>
        <p:grpSpPr>
          <a:xfrm>
            <a:off x="6660232" y="992727"/>
            <a:ext cx="2215547" cy="2692875"/>
            <a:chOff x="2699792" y="473769"/>
            <a:chExt cx="2956320" cy="3770275"/>
          </a:xfrm>
        </p:grpSpPr>
        <p:pic>
          <p:nvPicPr>
            <p:cNvPr id="27" name="圖片 26"/>
            <p:cNvPicPr>
              <a:picLocks noChangeAspect="1"/>
            </p:cNvPicPr>
            <p:nvPr/>
          </p:nvPicPr>
          <p:blipFill rotWithShape="1">
            <a:blip r:embed="rId3" cstate="print">
              <a:extLst>
                <a:ext uri="{28A0092B-C50C-407E-A947-70E740481C1C}">
                  <a14:useLocalDpi xmlns:a14="http://schemas.microsoft.com/office/drawing/2010/main" val="0"/>
                </a:ext>
              </a:extLst>
            </a:blip>
            <a:srcRect t="2577" b="7263"/>
            <a:stretch/>
          </p:blipFill>
          <p:spPr>
            <a:xfrm>
              <a:off x="2699792" y="473769"/>
              <a:ext cx="2956320" cy="3770275"/>
            </a:xfrm>
            <a:prstGeom prst="rect">
              <a:avLst/>
            </a:prstGeom>
          </p:spPr>
        </p:pic>
        <p:sp>
          <p:nvSpPr>
            <p:cNvPr id="29" name="矩形 28"/>
            <p:cNvSpPr/>
            <p:nvPr/>
          </p:nvSpPr>
          <p:spPr>
            <a:xfrm>
              <a:off x="5220072" y="1565097"/>
              <a:ext cx="207142" cy="71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5216298" y="3254503"/>
              <a:ext cx="207142" cy="71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3995936" y="1549637"/>
              <a:ext cx="207142" cy="511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4010422" y="2386002"/>
              <a:ext cx="207142" cy="511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6" name="圖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289" y="3917839"/>
            <a:ext cx="1924119" cy="2564046"/>
          </a:xfrm>
          <a:prstGeom prst="rect">
            <a:avLst/>
          </a:prstGeom>
        </p:spPr>
      </p:pic>
      <p:sp>
        <p:nvSpPr>
          <p:cNvPr id="3" name="投影片編號版面配置區 2"/>
          <p:cNvSpPr>
            <a:spLocks noGrp="1"/>
          </p:cNvSpPr>
          <p:nvPr>
            <p:ph type="sldNum" sz="quarter" idx="12"/>
          </p:nvPr>
        </p:nvSpPr>
        <p:spPr/>
        <p:txBody>
          <a:bodyPr/>
          <a:lstStyle/>
          <a:p>
            <a:fld id="{69F36ECB-A0D5-4792-908D-9A4B7ACD4E94}" type="slidenum">
              <a:rPr lang="zh-TW" altLang="en-US" smtClean="0"/>
              <a:t>25</a:t>
            </a:fld>
            <a:endParaRPr lang="zh-TW" altLang="en-US"/>
          </a:p>
        </p:txBody>
      </p:sp>
      <p:sp>
        <p:nvSpPr>
          <p:cNvPr id="30" name="圓角矩形 29"/>
          <p:cNvSpPr/>
          <p:nvPr/>
        </p:nvSpPr>
        <p:spPr>
          <a:xfrm>
            <a:off x="364474" y="4747932"/>
            <a:ext cx="590465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6"/>
              </a:buClr>
            </a:pPr>
            <a:r>
              <a:rPr lang="en-US" altLang="zh-TW" sz="2600" b="1" dirty="0">
                <a:solidFill>
                  <a:schemeClr val="accent6">
                    <a:lumMod val="75000"/>
                  </a:schemeClr>
                </a:solidFill>
                <a:latin typeface="+mn-ea"/>
              </a:rPr>
              <a:t>5.</a:t>
            </a:r>
            <a:r>
              <a:rPr lang="zh-TW" altLang="en-US" sz="2600" b="1" dirty="0">
                <a:solidFill>
                  <a:schemeClr val="tx1"/>
                </a:solidFill>
                <a:latin typeface="+mn-ea"/>
              </a:rPr>
              <a:t>原始竣工圖</a:t>
            </a:r>
            <a:endParaRPr lang="en-US" altLang="zh-TW" sz="2600" b="1" dirty="0">
              <a:solidFill>
                <a:schemeClr val="tx1"/>
              </a:solidFill>
              <a:latin typeface="+mn-ea"/>
            </a:endParaRPr>
          </a:p>
        </p:txBody>
      </p:sp>
    </p:spTree>
    <p:extLst>
      <p:ext uri="{BB962C8B-B14F-4D97-AF65-F5344CB8AC3E}">
        <p14:creationId xmlns:p14="http://schemas.microsoft.com/office/powerpoint/2010/main" val="208710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14" presetClass="entr" presetSubtype="10" fill="hold" nodeType="withEffect">
                                  <p:stCondLst>
                                    <p:cond delay="75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grpId="0" nodeType="withEffect">
                                  <p:stCondLst>
                                    <p:cond delay="25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14" presetClass="entr" presetSubtype="10" fill="hold" nodeType="withEffect">
                                  <p:stCondLst>
                                    <p:cond delay="250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par>
                                <p:cTn id="23" presetID="22" presetClass="entr" presetSubtype="8" fill="hold" grpId="0" nodeType="withEffect">
                                  <p:stCondLst>
                                    <p:cond delay="250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20"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1"/>
          <p:cNvSpPr txBox="1">
            <a:spLocks/>
          </p:cNvSpPr>
          <p:nvPr/>
        </p:nvSpPr>
        <p:spPr>
          <a:xfrm>
            <a:off x="872061" y="530424"/>
            <a:ext cx="8146909" cy="5943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zh-TW" altLang="en-US" b="1" dirty="0"/>
              <a:t>沒有使照或遺失該怎麼辦</a:t>
            </a:r>
            <a:r>
              <a:rPr lang="en-US" altLang="zh-TW" b="1" dirty="0"/>
              <a:t>?</a:t>
            </a:r>
            <a:endParaRPr lang="zh-TW" altLang="en-US" b="1" dirty="0"/>
          </a:p>
        </p:txBody>
      </p:sp>
      <p:cxnSp>
        <p:nvCxnSpPr>
          <p:cNvPr id="25" name="直線接點 24"/>
          <p:cNvCxnSpPr/>
          <p:nvPr/>
        </p:nvCxnSpPr>
        <p:spPr>
          <a:xfrm>
            <a:off x="962458" y="1124744"/>
            <a:ext cx="7200000" cy="0"/>
          </a:xfrm>
          <a:prstGeom prst="line">
            <a:avLst/>
          </a:prstGeom>
          <a:ln w="60325"/>
        </p:spPr>
        <p:style>
          <a:lnRef idx="1">
            <a:schemeClr val="dk1"/>
          </a:lnRef>
          <a:fillRef idx="0">
            <a:schemeClr val="dk1"/>
          </a:fillRef>
          <a:effectRef idx="0">
            <a:schemeClr val="dk1"/>
          </a:effectRef>
          <a:fontRef idx="minor">
            <a:schemeClr val="tx1"/>
          </a:fontRef>
        </p:style>
      </p:cxnSp>
      <p:pic>
        <p:nvPicPr>
          <p:cNvPr id="26" name="圖片 2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504856"/>
            <a:ext cx="846328" cy="691896"/>
          </a:xfrm>
          <a:prstGeom prst="rect">
            <a:avLst/>
          </a:prstGeom>
        </p:spPr>
      </p:pic>
      <p:sp>
        <p:nvSpPr>
          <p:cNvPr id="9" name="文字方塊 8"/>
          <p:cNvSpPr txBox="1"/>
          <p:nvPr/>
        </p:nvSpPr>
        <p:spPr>
          <a:xfrm>
            <a:off x="-2052736" y="2112472"/>
            <a:ext cx="1872208" cy="461665"/>
          </a:xfrm>
          <a:prstGeom prst="rect">
            <a:avLst/>
          </a:prstGeom>
          <a:noFill/>
        </p:spPr>
        <p:txBody>
          <a:bodyPr wrap="square" rtlCol="0">
            <a:spAutoFit/>
          </a:bodyPr>
          <a:lstStyle/>
          <a:p>
            <a:endParaRPr lang="zh-TW" altLang="en-US" sz="2400" b="1" dirty="0">
              <a:ln w="9525">
                <a:solidFill>
                  <a:schemeClr val="tx2">
                    <a:tint val="1000"/>
                  </a:schemeClr>
                </a:solidFill>
                <a:prstDash val="solid"/>
              </a:ln>
              <a:solidFill>
                <a:srgbClr val="0055FE"/>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sp>
        <p:nvSpPr>
          <p:cNvPr id="2" name="矩形 1"/>
          <p:cNvSpPr/>
          <p:nvPr/>
        </p:nvSpPr>
        <p:spPr>
          <a:xfrm>
            <a:off x="152294" y="1306412"/>
            <a:ext cx="1980029" cy="523220"/>
          </a:xfrm>
          <a:prstGeom prst="rect">
            <a:avLst/>
          </a:prstGeom>
        </p:spPr>
        <p:txBody>
          <a:bodyPr wrap="none">
            <a:spAutoFit/>
          </a:bodyPr>
          <a:lstStyle/>
          <a:p>
            <a:r>
              <a:rPr lang="zh-TW" altLang="en-US" sz="2800" b="1" dirty="0">
                <a:solidFill>
                  <a:srgbClr val="0A10F6"/>
                </a:solidFill>
                <a:latin typeface="+mn-ea"/>
              </a:rPr>
              <a:t>沒有使照者</a:t>
            </a:r>
            <a:endParaRPr lang="zh-TW" altLang="en-US" sz="2800" b="1" dirty="0">
              <a:solidFill>
                <a:srgbClr val="0A10F6"/>
              </a:solidFill>
            </a:endParaRPr>
          </a:p>
        </p:txBody>
      </p:sp>
      <p:sp>
        <p:nvSpPr>
          <p:cNvPr id="17" name="矩形 16"/>
          <p:cNvSpPr/>
          <p:nvPr/>
        </p:nvSpPr>
        <p:spPr>
          <a:xfrm>
            <a:off x="5531971" y="1328786"/>
            <a:ext cx="1980029" cy="523220"/>
          </a:xfrm>
          <a:prstGeom prst="rect">
            <a:avLst/>
          </a:prstGeom>
        </p:spPr>
        <p:txBody>
          <a:bodyPr wrap="none">
            <a:spAutoFit/>
          </a:bodyPr>
          <a:lstStyle/>
          <a:p>
            <a:r>
              <a:rPr lang="zh-TW" altLang="en-US" sz="2800" b="1" dirty="0">
                <a:solidFill>
                  <a:srgbClr val="0A10F6"/>
                </a:solidFill>
                <a:latin typeface="+mn-ea"/>
              </a:rPr>
              <a:t>使照遺失者</a:t>
            </a:r>
            <a:endParaRPr lang="zh-TW" altLang="en-US" sz="2800" b="1" dirty="0">
              <a:solidFill>
                <a:srgbClr val="0A10F6"/>
              </a:solidFill>
            </a:endParaRPr>
          </a:p>
        </p:txBody>
      </p:sp>
      <p:sp>
        <p:nvSpPr>
          <p:cNvPr id="31" name="object 23"/>
          <p:cNvSpPr/>
          <p:nvPr/>
        </p:nvSpPr>
        <p:spPr>
          <a:xfrm>
            <a:off x="3347864" y="2972131"/>
            <a:ext cx="2016224" cy="1825021"/>
          </a:xfrm>
          <a:prstGeom prst="rect">
            <a:avLst/>
          </a:prstGeom>
          <a:blipFill>
            <a:blip r:embed="rId4" cstate="print"/>
            <a:stretch>
              <a:fillRect/>
            </a:stretch>
          </a:blipFill>
        </p:spPr>
        <p:txBody>
          <a:bodyPr wrap="square" lIns="0" tIns="0" rIns="0" bIns="0" rtlCol="0">
            <a:noAutofit/>
          </a:bodyPr>
          <a:lstStyle/>
          <a:p>
            <a:endParaRPr/>
          </a:p>
        </p:txBody>
      </p:sp>
      <p:grpSp>
        <p:nvGrpSpPr>
          <p:cNvPr id="6" name="群組 5"/>
          <p:cNvGrpSpPr/>
          <p:nvPr/>
        </p:nvGrpSpPr>
        <p:grpSpPr>
          <a:xfrm>
            <a:off x="5192047" y="1844824"/>
            <a:ext cx="3916457" cy="5040560"/>
            <a:chOff x="5192047" y="1844824"/>
            <a:chExt cx="3916457" cy="5040560"/>
          </a:xfrm>
        </p:grpSpPr>
        <p:sp>
          <p:nvSpPr>
            <p:cNvPr id="14" name="矩形 13"/>
            <p:cNvSpPr/>
            <p:nvPr/>
          </p:nvSpPr>
          <p:spPr>
            <a:xfrm>
              <a:off x="5531971" y="2276873"/>
              <a:ext cx="3144485" cy="18001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Clr>
                  <a:schemeClr val="accent6"/>
                </a:buClr>
                <a:buFont typeface="+mj-lt"/>
                <a:buAutoNum type="arabicParenR"/>
              </a:pPr>
              <a:r>
                <a:rPr lang="zh-TW" altLang="en-US" b="1" dirty="0">
                  <a:solidFill>
                    <a:schemeClr val="tx1"/>
                  </a:solidFill>
                  <a:latin typeface="+mn-ea"/>
                </a:rPr>
                <a:t>建築物權利證明文件</a:t>
              </a:r>
              <a:r>
                <a:rPr lang="zh-TW" altLang="en-US" dirty="0">
                  <a:solidFill>
                    <a:schemeClr val="tx1"/>
                  </a:solidFill>
                  <a:latin typeface="+mn-ea"/>
                </a:rPr>
                <a:t>（建築物第一類謄本或建築物所有權狀影印本）</a:t>
              </a:r>
              <a:endParaRPr lang="en-US" altLang="zh-TW" dirty="0">
                <a:solidFill>
                  <a:schemeClr val="tx1"/>
                </a:solidFill>
                <a:latin typeface="+mn-ea"/>
              </a:endParaRPr>
            </a:p>
            <a:p>
              <a:pPr marL="342900" indent="-342900">
                <a:buClr>
                  <a:schemeClr val="accent6"/>
                </a:buClr>
                <a:buFont typeface="+mj-lt"/>
                <a:buAutoNum type="arabicParenR"/>
              </a:pPr>
              <a:r>
                <a:rPr lang="zh-TW" altLang="en-US" b="1" dirty="0">
                  <a:solidFill>
                    <a:schemeClr val="tx1"/>
                  </a:solidFill>
                  <a:latin typeface="+mn-ea"/>
                </a:rPr>
                <a:t>使照登報作廢證明</a:t>
              </a:r>
              <a:endParaRPr lang="en-US" altLang="zh-TW" dirty="0">
                <a:solidFill>
                  <a:schemeClr val="tx1"/>
                </a:solidFill>
                <a:latin typeface="+mn-ea"/>
              </a:endParaRPr>
            </a:p>
            <a:p>
              <a:pPr marL="342900" indent="-342900">
                <a:buClr>
                  <a:schemeClr val="accent6"/>
                </a:buClr>
                <a:buFont typeface="+mj-lt"/>
                <a:buAutoNum type="arabicParenR"/>
              </a:pPr>
              <a:r>
                <a:rPr lang="zh-TW" altLang="en-US" dirty="0">
                  <a:solidFill>
                    <a:schemeClr val="tx1"/>
                  </a:solidFill>
                  <a:latin typeface="+mn-ea"/>
                </a:rPr>
                <a:t>門牌如有整編者，加附門牌</a:t>
              </a:r>
              <a:r>
                <a:rPr lang="en-US" altLang="zh-TW" dirty="0">
                  <a:solidFill>
                    <a:schemeClr val="tx1"/>
                  </a:solidFill>
                  <a:latin typeface="+mn-ea"/>
                </a:rPr>
                <a:t>(</a:t>
              </a:r>
              <a:r>
                <a:rPr lang="zh-TW" altLang="en-US" dirty="0">
                  <a:solidFill>
                    <a:schemeClr val="tx1"/>
                  </a:solidFill>
                  <a:latin typeface="+mn-ea"/>
                </a:rPr>
                <a:t>初</a:t>
              </a:r>
              <a:r>
                <a:rPr lang="en-US" altLang="zh-TW" dirty="0">
                  <a:solidFill>
                    <a:schemeClr val="tx1"/>
                  </a:solidFill>
                  <a:latin typeface="+mn-ea"/>
                </a:rPr>
                <a:t>)</a:t>
              </a:r>
              <a:r>
                <a:rPr lang="zh-TW" altLang="en-US" dirty="0">
                  <a:solidFill>
                    <a:schemeClr val="tx1"/>
                  </a:solidFill>
                  <a:latin typeface="+mn-ea"/>
                </a:rPr>
                <a:t>整編證明</a:t>
              </a:r>
            </a:p>
          </p:txBody>
        </p:sp>
        <p:sp>
          <p:nvSpPr>
            <p:cNvPr id="32" name="矩形 31"/>
            <p:cNvSpPr/>
            <p:nvPr/>
          </p:nvSpPr>
          <p:spPr>
            <a:xfrm>
              <a:off x="5192047" y="1844824"/>
              <a:ext cx="3916457" cy="400110"/>
            </a:xfrm>
            <a:prstGeom prst="rect">
              <a:avLst/>
            </a:prstGeom>
          </p:spPr>
          <p:txBody>
            <a:bodyPr wrap="none">
              <a:spAutoFit/>
            </a:bodyPr>
            <a:lstStyle/>
            <a:p>
              <a:r>
                <a:rPr lang="zh-TW" altLang="en-US" sz="2000" b="1" cap="all" spc="-60" dirty="0">
                  <a:latin typeface="Microsoft YaHei" pitchFamily="34" charset="-122"/>
                  <a:ea typeface="Microsoft YaHei" pitchFamily="34" charset="-122"/>
                </a:rPr>
                <a:t>檢附下列相關文件，申請</a:t>
              </a:r>
              <a:r>
                <a:rPr lang="zh-TW" altLang="en-US" sz="2000" b="1" cap="all" spc="-60" dirty="0">
                  <a:solidFill>
                    <a:srgbClr val="C00000"/>
                  </a:solidFill>
                  <a:latin typeface="Microsoft YaHei" pitchFamily="34" charset="-122"/>
                  <a:ea typeface="Microsoft YaHei" pitchFamily="34" charset="-122"/>
                </a:rPr>
                <a:t>補發使照</a:t>
              </a:r>
            </a:p>
          </p:txBody>
        </p:sp>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4133153"/>
              <a:ext cx="1946212" cy="2752231"/>
            </a:xfrm>
            <a:prstGeom prst="rect">
              <a:avLst/>
            </a:prstGeom>
          </p:spPr>
        </p:pic>
      </p:grpSp>
      <p:sp>
        <p:nvSpPr>
          <p:cNvPr id="30" name="object 20"/>
          <p:cNvSpPr/>
          <p:nvPr/>
        </p:nvSpPr>
        <p:spPr>
          <a:xfrm>
            <a:off x="3325184" y="4941168"/>
            <a:ext cx="2664296" cy="1728192"/>
          </a:xfrm>
          <a:prstGeom prst="rect">
            <a:avLst/>
          </a:prstGeom>
          <a:blipFill>
            <a:blip r:embed="rId6" cstate="print"/>
            <a:stretch>
              <a:fillRect/>
            </a:stretch>
          </a:blipFill>
        </p:spPr>
        <p:txBody>
          <a:bodyPr wrap="square" lIns="0" tIns="0" rIns="0" bIns="0" rtlCol="0">
            <a:noAutofit/>
          </a:bodyPr>
          <a:lstStyle/>
          <a:p>
            <a:endParaRPr/>
          </a:p>
        </p:txBody>
      </p:sp>
      <p:grpSp>
        <p:nvGrpSpPr>
          <p:cNvPr id="4" name="群組 3"/>
          <p:cNvGrpSpPr/>
          <p:nvPr/>
        </p:nvGrpSpPr>
        <p:grpSpPr>
          <a:xfrm>
            <a:off x="107504" y="1835250"/>
            <a:ext cx="4414029" cy="4546078"/>
            <a:chOff x="107504" y="1835250"/>
            <a:chExt cx="4414029" cy="4546078"/>
          </a:xfrm>
        </p:grpSpPr>
        <p:sp>
          <p:nvSpPr>
            <p:cNvPr id="5" name="矩形 4"/>
            <p:cNvSpPr/>
            <p:nvPr/>
          </p:nvSpPr>
          <p:spPr>
            <a:xfrm>
              <a:off x="107504" y="1835250"/>
              <a:ext cx="4414029" cy="400110"/>
            </a:xfrm>
            <a:prstGeom prst="rect">
              <a:avLst/>
            </a:prstGeom>
          </p:spPr>
          <p:txBody>
            <a:bodyPr wrap="none">
              <a:spAutoFit/>
            </a:bodyPr>
            <a:lstStyle/>
            <a:p>
              <a:r>
                <a:rPr lang="zh-TW" altLang="en-US" sz="2000" b="1" cap="all" spc="-60" dirty="0">
                  <a:latin typeface="Microsoft YaHei" pitchFamily="34" charset="-122"/>
                  <a:ea typeface="Microsoft YaHei" pitchFamily="34" charset="-122"/>
                </a:rPr>
                <a:t>檢附下列相關文件，申請</a:t>
              </a:r>
              <a:r>
                <a:rPr lang="zh-TW" altLang="en-US" sz="2000" b="1" cap="all" spc="-60" dirty="0">
                  <a:solidFill>
                    <a:srgbClr val="C00000"/>
                  </a:solidFill>
                  <a:latin typeface="Microsoft YaHei" pitchFamily="34" charset="-122"/>
                  <a:ea typeface="Microsoft YaHei" pitchFamily="34" charset="-122"/>
                </a:rPr>
                <a:t>合法房屋證明</a:t>
              </a:r>
            </a:p>
          </p:txBody>
        </p:sp>
        <p:sp>
          <p:nvSpPr>
            <p:cNvPr id="13" name="矩形 12"/>
            <p:cNvSpPr/>
            <p:nvPr/>
          </p:nvSpPr>
          <p:spPr>
            <a:xfrm>
              <a:off x="152294" y="2276872"/>
              <a:ext cx="3123562" cy="41044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Clr>
                  <a:schemeClr val="accent6"/>
                </a:buClr>
                <a:buFont typeface="+mj-lt"/>
                <a:buAutoNum type="arabicParenR"/>
              </a:pPr>
              <a:r>
                <a:rPr lang="zh-TW" altLang="en-US" b="1" dirty="0">
                  <a:solidFill>
                    <a:srgbClr val="F84A6B"/>
                  </a:solidFill>
                  <a:latin typeface="+mn-ea"/>
                </a:rPr>
                <a:t>房屋稅籍資料</a:t>
              </a:r>
              <a:endParaRPr lang="en-US" altLang="zh-TW" b="1" dirty="0">
                <a:solidFill>
                  <a:srgbClr val="F84A6B"/>
                </a:solidFill>
                <a:latin typeface="+mn-ea"/>
              </a:endParaRPr>
            </a:p>
            <a:p>
              <a:pPr marL="342900" indent="-342900">
                <a:buClr>
                  <a:schemeClr val="accent6"/>
                </a:buClr>
                <a:buFont typeface="+mj-lt"/>
                <a:buAutoNum type="arabicParenR"/>
              </a:pPr>
              <a:r>
                <a:rPr lang="zh-TW" altLang="en-US" dirty="0">
                  <a:solidFill>
                    <a:schemeClr val="tx1"/>
                  </a:solidFill>
                  <a:latin typeface="+mn-ea"/>
                </a:rPr>
                <a:t>自來水或電費設表證明</a:t>
              </a:r>
              <a:endParaRPr lang="en-US" altLang="zh-TW" dirty="0">
                <a:solidFill>
                  <a:schemeClr val="tx1"/>
                </a:solidFill>
                <a:latin typeface="+mn-ea"/>
              </a:endParaRPr>
            </a:p>
            <a:p>
              <a:pPr marL="342900" indent="-342900">
                <a:buClr>
                  <a:schemeClr val="accent6"/>
                </a:buClr>
                <a:buFont typeface="+mj-lt"/>
                <a:buAutoNum type="arabicParenR"/>
              </a:pPr>
              <a:r>
                <a:rPr lang="zh-TW" altLang="en-US" dirty="0">
                  <a:solidFill>
                    <a:schemeClr val="tx1"/>
                  </a:solidFill>
                  <a:latin typeface="+mn-ea"/>
                </a:rPr>
                <a:t>建物謄本或建物登記證明</a:t>
              </a:r>
              <a:endParaRPr lang="en-US" altLang="zh-TW" dirty="0">
                <a:solidFill>
                  <a:schemeClr val="tx1"/>
                </a:solidFill>
                <a:latin typeface="+mn-ea"/>
              </a:endParaRPr>
            </a:p>
            <a:p>
              <a:pPr marL="342900" indent="-342900">
                <a:buClr>
                  <a:schemeClr val="accent6"/>
                </a:buClr>
                <a:buFont typeface="+mj-lt"/>
                <a:buAutoNum type="arabicParenR"/>
              </a:pPr>
              <a:r>
                <a:rPr lang="zh-TW" altLang="en-US" dirty="0">
                  <a:solidFill>
                    <a:schemeClr val="tx1"/>
                  </a:solidFill>
                  <a:latin typeface="+mn-ea"/>
                </a:rPr>
                <a:t>戶口初次設籍日期證明</a:t>
              </a:r>
              <a:endParaRPr lang="en-US" altLang="zh-TW" dirty="0">
                <a:solidFill>
                  <a:schemeClr val="tx1"/>
                </a:solidFill>
                <a:latin typeface="+mn-ea"/>
              </a:endParaRPr>
            </a:p>
            <a:p>
              <a:pPr marL="342900" indent="-342900">
                <a:buClr>
                  <a:schemeClr val="accent6"/>
                </a:buClr>
                <a:buFont typeface="+mj-lt"/>
                <a:buAutoNum type="arabicParenR"/>
              </a:pPr>
              <a:r>
                <a:rPr lang="zh-TW" altLang="en-US" dirty="0">
                  <a:solidFill>
                    <a:schemeClr val="tx1"/>
                  </a:solidFill>
                  <a:latin typeface="+mn-ea"/>
                </a:rPr>
                <a:t>未實施建築管理地區建築物完工證明書</a:t>
              </a:r>
              <a:endParaRPr lang="en-US" altLang="zh-TW" dirty="0">
                <a:solidFill>
                  <a:schemeClr val="tx1"/>
                </a:solidFill>
                <a:latin typeface="+mn-ea"/>
              </a:endParaRPr>
            </a:p>
            <a:p>
              <a:pPr marL="342900" indent="-342900">
                <a:buClr>
                  <a:schemeClr val="accent6"/>
                </a:buClr>
                <a:buFont typeface="+mj-lt"/>
                <a:buAutoNum type="arabicParenR"/>
              </a:pPr>
              <a:r>
                <a:rPr lang="zh-TW" altLang="en-US" dirty="0">
                  <a:solidFill>
                    <a:schemeClr val="tx1"/>
                  </a:solidFill>
                  <a:latin typeface="+mn-ea"/>
                </a:rPr>
                <a:t>建築執照</a:t>
              </a:r>
              <a:endParaRPr lang="en-US" altLang="zh-TW" dirty="0">
                <a:solidFill>
                  <a:schemeClr val="tx1"/>
                </a:solidFill>
                <a:latin typeface="+mn-ea"/>
              </a:endParaRPr>
            </a:p>
            <a:p>
              <a:pPr marL="342900" indent="-342900">
                <a:buClr>
                  <a:schemeClr val="accent6"/>
                </a:buClr>
                <a:buFont typeface="+mj-lt"/>
                <a:buAutoNum type="arabicParenR"/>
              </a:pPr>
              <a:r>
                <a:rPr lang="zh-TW" altLang="en-US" dirty="0">
                  <a:solidFill>
                    <a:schemeClr val="tx1"/>
                  </a:solidFill>
                  <a:latin typeface="+mn-ea"/>
                </a:rPr>
                <a:t>載有該建築物資料之土地使用現況調查清冊或卡片之謄本</a:t>
              </a:r>
              <a:endParaRPr lang="en-US" altLang="zh-TW" dirty="0">
                <a:solidFill>
                  <a:schemeClr val="tx1"/>
                </a:solidFill>
                <a:latin typeface="+mn-ea"/>
              </a:endParaRPr>
            </a:p>
            <a:p>
              <a:pPr marL="342900" indent="-342900">
                <a:buClr>
                  <a:schemeClr val="accent6"/>
                </a:buClr>
                <a:buFont typeface="+mj-lt"/>
                <a:buAutoNum type="arabicParenR"/>
              </a:pPr>
              <a:r>
                <a:rPr lang="zh-TW" altLang="en-US" dirty="0">
                  <a:solidFill>
                    <a:schemeClr val="tx1"/>
                  </a:solidFill>
                  <a:latin typeface="+mn-ea"/>
                </a:rPr>
                <a:t>地形圖、都市計畫現況圖、都市計畫禁建圖、航照圖或政府機關測繪地圖</a:t>
              </a:r>
              <a:endParaRPr lang="en-US" altLang="zh-TW" dirty="0">
                <a:solidFill>
                  <a:schemeClr val="tx1"/>
                </a:solidFill>
                <a:latin typeface="+mn-ea"/>
              </a:endParaRPr>
            </a:p>
          </p:txBody>
        </p:sp>
        <p:sp>
          <p:nvSpPr>
            <p:cNvPr id="16" name="矩形 15"/>
            <p:cNvSpPr/>
            <p:nvPr/>
          </p:nvSpPr>
          <p:spPr>
            <a:xfrm>
              <a:off x="199273" y="5909210"/>
              <a:ext cx="2492990" cy="400110"/>
            </a:xfrm>
            <a:prstGeom prst="rect">
              <a:avLst/>
            </a:prstGeom>
          </p:spPr>
          <p:txBody>
            <a:bodyPr wrap="none">
              <a:spAutoFit/>
            </a:bodyPr>
            <a:lstStyle/>
            <a:p>
              <a:r>
                <a:rPr lang="zh-TW" altLang="en-US" sz="2000" b="1" dirty="0">
                  <a:solidFill>
                    <a:srgbClr val="FF0000"/>
                  </a:solidFill>
                  <a:effectLst>
                    <a:outerShdw blurRad="38100" dist="38100" dir="2700000" algn="tl">
                      <a:srgbClr val="000000">
                        <a:alpha val="43137"/>
                      </a:srgbClr>
                    </a:outerShdw>
                  </a:effectLst>
                  <a:latin typeface="+mn-ea"/>
                </a:rPr>
                <a:t>以上附一種證明即可</a:t>
              </a:r>
              <a:endParaRPr lang="zh-TW" altLang="en-US" sz="2000" b="1" dirty="0">
                <a:solidFill>
                  <a:srgbClr val="FF0000"/>
                </a:solidFill>
                <a:effectLst>
                  <a:outerShdw blurRad="38100" dist="38100" dir="2700000" algn="tl">
                    <a:srgbClr val="000000">
                      <a:alpha val="43137"/>
                    </a:srgbClr>
                  </a:outerShdw>
                </a:effectLst>
              </a:endParaRPr>
            </a:p>
          </p:txBody>
        </p:sp>
      </p:grpSp>
      <p:sp>
        <p:nvSpPr>
          <p:cNvPr id="3" name="投影片編號版面配置區 2"/>
          <p:cNvSpPr>
            <a:spLocks noGrp="1"/>
          </p:cNvSpPr>
          <p:nvPr>
            <p:ph type="sldNum" sz="quarter" idx="12"/>
          </p:nvPr>
        </p:nvSpPr>
        <p:spPr/>
        <p:txBody>
          <a:bodyPr/>
          <a:lstStyle/>
          <a:p>
            <a:fld id="{69F36ECB-A0D5-4792-908D-9A4B7ACD4E94}" type="slidenum">
              <a:rPr lang="zh-TW" altLang="en-US" smtClean="0"/>
              <a:t>26</a:t>
            </a:fld>
            <a:endParaRPr lang="zh-TW" altLang="en-US"/>
          </a:p>
        </p:txBody>
      </p:sp>
    </p:spTree>
    <p:extLst>
      <p:ext uri="{BB962C8B-B14F-4D97-AF65-F5344CB8AC3E}">
        <p14:creationId xmlns:p14="http://schemas.microsoft.com/office/powerpoint/2010/main" val="368167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75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4" presetClass="entr" presetSubtype="10" fill="hold" grpId="0" nodeType="withEffect">
                                  <p:stCondLst>
                                    <p:cond delay="75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par>
                                <p:cTn id="17" presetID="14" presetClass="entr" presetSubtype="10" fill="hold" grpId="0" nodeType="withEffect">
                                  <p:stCondLst>
                                    <p:cond delay="175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250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1"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圖片 69"/>
          <p:cNvPicPr>
            <a:picLocks noChangeAspect="1"/>
          </p:cNvPicPr>
          <p:nvPr/>
        </p:nvPicPr>
        <p:blipFill rotWithShape="1">
          <a:blip r:embed="rId3" cstate="print">
            <a:extLst>
              <a:ext uri="{28A0092B-C50C-407E-A947-70E740481C1C}">
                <a14:useLocalDpi xmlns:a14="http://schemas.microsoft.com/office/drawing/2010/main" val="0"/>
              </a:ext>
            </a:extLst>
          </a:blip>
          <a:srcRect b="4669"/>
          <a:stretch/>
        </p:blipFill>
        <p:spPr>
          <a:xfrm>
            <a:off x="5004048" y="3746039"/>
            <a:ext cx="2448272" cy="3111961"/>
          </a:xfrm>
          <a:prstGeom prst="rect">
            <a:avLst/>
          </a:prstGeom>
        </p:spPr>
      </p:pic>
      <p:sp>
        <p:nvSpPr>
          <p:cNvPr id="9" name="＞形箭號 8"/>
          <p:cNvSpPr/>
          <p:nvPr/>
        </p:nvSpPr>
        <p:spPr>
          <a:xfrm>
            <a:off x="0" y="620688"/>
            <a:ext cx="9144000" cy="648072"/>
          </a:xfrm>
          <a:prstGeom prst="chevro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標題 1"/>
          <p:cNvSpPr txBox="1">
            <a:spLocks/>
          </p:cNvSpPr>
          <p:nvPr/>
        </p:nvSpPr>
        <p:spPr>
          <a:xfrm>
            <a:off x="260773" y="692696"/>
            <a:ext cx="8579757" cy="59432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zh-TW" altLang="en-US" b="1" dirty="0">
                <a:effectLst>
                  <a:outerShdw blurRad="38100" dist="38100" dir="2700000" algn="tl">
                    <a:srgbClr val="000000">
                      <a:alpha val="43137"/>
                    </a:srgbClr>
                  </a:outerShdw>
                </a:effectLst>
                <a:latin typeface="Microsoft YaHei" pitchFamily="34" charset="-122"/>
                <a:ea typeface="Microsoft YaHei" pitchFamily="34" charset="-122"/>
                <a:cs typeface="+mn-cs"/>
              </a:rPr>
              <a:t>如何取得危老資格</a:t>
            </a:r>
            <a:r>
              <a:rPr lang="en-US" altLang="zh-TW" b="1" dirty="0">
                <a:solidFill>
                  <a:srgbClr val="095BFF"/>
                </a:solidFill>
                <a:effectLst>
                  <a:outerShdw blurRad="38100" dist="38100" dir="2700000" algn="tl">
                    <a:srgbClr val="000000">
                      <a:alpha val="43137"/>
                    </a:srgbClr>
                  </a:outerShdw>
                </a:effectLst>
                <a:latin typeface="Microsoft YaHei" pitchFamily="34" charset="-122"/>
                <a:ea typeface="Microsoft YaHei" pitchFamily="34" charset="-122"/>
                <a:cs typeface="+mn-cs"/>
              </a:rPr>
              <a:t>+</a:t>
            </a:r>
            <a:r>
              <a:rPr lang="zh-TW" altLang="en-US" b="1" dirty="0">
                <a:solidFill>
                  <a:srgbClr val="095BFF"/>
                </a:solidFill>
                <a:effectLst>
                  <a:outerShdw blurRad="38100" dist="38100" dir="2700000" algn="tl">
                    <a:srgbClr val="000000">
                      <a:alpha val="43137"/>
                    </a:srgbClr>
                  </a:outerShdw>
                </a:effectLst>
                <a:latin typeface="Microsoft YaHei" pitchFamily="34" charset="-122"/>
                <a:ea typeface="Microsoft YaHei" pitchFamily="34" charset="-122"/>
                <a:cs typeface="+mn-cs"/>
              </a:rPr>
              <a:t>非歷史文化證明文件</a:t>
            </a:r>
          </a:p>
        </p:txBody>
      </p:sp>
      <p:sp>
        <p:nvSpPr>
          <p:cNvPr id="10" name="等腰三角形 9"/>
          <p:cNvSpPr/>
          <p:nvPr/>
        </p:nvSpPr>
        <p:spPr>
          <a:xfrm>
            <a:off x="395536" y="1052736"/>
            <a:ext cx="144016"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等腰三角形 47"/>
          <p:cNvSpPr/>
          <p:nvPr/>
        </p:nvSpPr>
        <p:spPr>
          <a:xfrm>
            <a:off x="8506126" y="1061701"/>
            <a:ext cx="144016"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等腰三角形 48"/>
          <p:cNvSpPr/>
          <p:nvPr/>
        </p:nvSpPr>
        <p:spPr>
          <a:xfrm>
            <a:off x="8676456" y="1061701"/>
            <a:ext cx="144016"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等腰三角形 49"/>
          <p:cNvSpPr/>
          <p:nvPr/>
        </p:nvSpPr>
        <p:spPr>
          <a:xfrm>
            <a:off x="251520" y="1052736"/>
            <a:ext cx="144016"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p:cNvGrpSpPr/>
          <p:nvPr/>
        </p:nvGrpSpPr>
        <p:grpSpPr>
          <a:xfrm>
            <a:off x="107504" y="3794917"/>
            <a:ext cx="4032448" cy="1362275"/>
            <a:chOff x="107504" y="3794917"/>
            <a:chExt cx="4032448" cy="1362275"/>
          </a:xfrm>
        </p:grpSpPr>
        <p:sp>
          <p:nvSpPr>
            <p:cNvPr id="41" name="書卷 (水平) 40"/>
            <p:cNvSpPr/>
            <p:nvPr/>
          </p:nvSpPr>
          <p:spPr>
            <a:xfrm>
              <a:off x="107504" y="3794917"/>
              <a:ext cx="4032448" cy="122413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42" name="文字方塊 41"/>
            <p:cNvSpPr txBox="1"/>
            <p:nvPr/>
          </p:nvSpPr>
          <p:spPr>
            <a:xfrm>
              <a:off x="323528" y="3956863"/>
              <a:ext cx="3744416" cy="1200329"/>
            </a:xfrm>
            <a:prstGeom prst="rect">
              <a:avLst/>
            </a:prstGeom>
            <a:noFill/>
          </p:spPr>
          <p:txBody>
            <a:bodyPr wrap="square" rtlCol="0">
              <a:spAutoFit/>
            </a:bodyPr>
            <a:lstStyle/>
            <a:p>
              <a:r>
                <a:rPr lang="zh-TW" altLang="en-US" b="1" cap="all" spc="-60" dirty="0">
                  <a:solidFill>
                    <a:schemeClr val="accent2">
                      <a:lumMod val="50000"/>
                    </a:schemeClr>
                  </a:solidFill>
                  <a:latin typeface="Microsoft YaHei" pitchFamily="34" charset="-122"/>
                  <a:ea typeface="Microsoft YaHei" pitchFamily="34" charset="-122"/>
                </a:rPr>
                <a:t>欲申請</a:t>
              </a:r>
              <a:r>
                <a:rPr lang="zh-TW" altLang="en-US" b="1" cap="all" spc="-60" dirty="0">
                  <a:solidFill>
                    <a:schemeClr val="tx2"/>
                  </a:solidFill>
                  <a:latin typeface="Microsoft YaHei" pitchFamily="34" charset="-122"/>
                  <a:ea typeface="Microsoft YaHei" pitchFamily="34" charset="-122"/>
                </a:rPr>
                <a:t>結構安全性能評估</a:t>
              </a:r>
              <a:r>
                <a:rPr lang="zh-TW" altLang="en-US" b="1" cap="all" spc="-60" dirty="0">
                  <a:solidFill>
                    <a:schemeClr val="accent2">
                      <a:lumMod val="50000"/>
                    </a:schemeClr>
                  </a:solidFill>
                  <a:latin typeface="Microsoft YaHei" pitchFamily="34" charset="-122"/>
                  <a:ea typeface="Microsoft YaHei" pitchFamily="34" charset="-122"/>
                </a:rPr>
                <a:t>，請洽危老評估機構</a:t>
              </a:r>
              <a:endParaRPr lang="en-US" altLang="zh-TW" b="1" cap="all" spc="-60" dirty="0">
                <a:solidFill>
                  <a:schemeClr val="accent2">
                    <a:lumMod val="50000"/>
                  </a:schemeClr>
                </a:solidFill>
                <a:latin typeface="Microsoft YaHei" pitchFamily="34" charset="-122"/>
                <a:ea typeface="Microsoft YaHei" pitchFamily="34" charset="-122"/>
              </a:endParaRPr>
            </a:p>
            <a:p>
              <a:r>
                <a:rPr lang="en-US" altLang="zh-TW" b="1" cap="all" spc="-60" dirty="0">
                  <a:solidFill>
                    <a:schemeClr val="accent2">
                      <a:lumMod val="50000"/>
                    </a:schemeClr>
                  </a:solidFill>
                  <a:latin typeface="Microsoft YaHei" pitchFamily="34" charset="-122"/>
                  <a:ea typeface="Microsoft YaHei" pitchFamily="34" charset="-122"/>
                </a:rPr>
                <a:t>(</a:t>
              </a:r>
              <a:r>
                <a:rPr lang="zh-TW" altLang="en-US" b="1" cap="all" spc="-60" dirty="0">
                  <a:solidFill>
                    <a:schemeClr val="tx2"/>
                  </a:solidFill>
                  <a:latin typeface="Microsoft YaHei" pitchFamily="34" charset="-122"/>
                  <a:ea typeface="Microsoft YaHei" pitchFamily="34" charset="-122"/>
                </a:rPr>
                <a:t>建築師、土木、結構公會</a:t>
              </a:r>
              <a:r>
                <a:rPr lang="en-US" altLang="zh-TW" b="1" cap="all" spc="-60" dirty="0">
                  <a:solidFill>
                    <a:schemeClr val="accent2">
                      <a:lumMod val="50000"/>
                    </a:schemeClr>
                  </a:solidFill>
                  <a:latin typeface="Microsoft YaHei" pitchFamily="34" charset="-122"/>
                  <a:ea typeface="Microsoft YaHei" pitchFamily="34" charset="-122"/>
                </a:rPr>
                <a:t>)</a:t>
              </a:r>
            </a:p>
            <a:p>
              <a:endParaRPr lang="zh-TW" altLang="en-US" dirty="0"/>
            </a:p>
          </p:txBody>
        </p:sp>
      </p:grpSp>
      <p:grpSp>
        <p:nvGrpSpPr>
          <p:cNvPr id="4" name="群組 3"/>
          <p:cNvGrpSpPr/>
          <p:nvPr/>
        </p:nvGrpSpPr>
        <p:grpSpPr>
          <a:xfrm>
            <a:off x="107504" y="2642789"/>
            <a:ext cx="4392488" cy="1224136"/>
            <a:chOff x="107504" y="2642789"/>
            <a:chExt cx="4392488" cy="1224136"/>
          </a:xfrm>
        </p:grpSpPr>
        <p:sp>
          <p:nvSpPr>
            <p:cNvPr id="59" name="書卷 (水平) 58"/>
            <p:cNvSpPr/>
            <p:nvPr/>
          </p:nvSpPr>
          <p:spPr>
            <a:xfrm>
              <a:off x="107504" y="2642789"/>
              <a:ext cx="4320480" cy="122413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8" name="文字方塊 17"/>
            <p:cNvSpPr txBox="1"/>
            <p:nvPr/>
          </p:nvSpPr>
          <p:spPr>
            <a:xfrm>
              <a:off x="251520" y="2932563"/>
              <a:ext cx="4248472" cy="738664"/>
            </a:xfrm>
            <a:prstGeom prst="rect">
              <a:avLst/>
            </a:prstGeom>
            <a:noFill/>
          </p:spPr>
          <p:txBody>
            <a:bodyPr wrap="square" rtlCol="0">
              <a:spAutoFit/>
            </a:bodyPr>
            <a:lstStyle/>
            <a:p>
              <a:r>
                <a:rPr lang="zh-TW" altLang="en-US" b="1" cap="all" spc="-60" dirty="0">
                  <a:solidFill>
                    <a:schemeClr val="accent2">
                      <a:lumMod val="50000"/>
                    </a:schemeClr>
                  </a:solidFill>
                  <a:latin typeface="Microsoft YaHei" pitchFamily="34" charset="-122"/>
                  <a:ea typeface="Microsoft YaHei" pitchFamily="34" charset="-122"/>
                </a:rPr>
                <a:t>已有</a:t>
              </a:r>
              <a:r>
                <a:rPr lang="zh-TW" altLang="en-US" b="1" cap="all" spc="-60" dirty="0">
                  <a:solidFill>
                    <a:schemeClr val="tx2"/>
                  </a:solidFill>
                  <a:latin typeface="Microsoft YaHei" pitchFamily="34" charset="-122"/>
                  <a:ea typeface="Microsoft YaHei" pitchFamily="34" charset="-122"/>
                </a:rPr>
                <a:t>限期拆除</a:t>
              </a:r>
              <a:r>
                <a:rPr lang="zh-TW" altLang="en-US" b="1" cap="all" spc="-60" dirty="0">
                  <a:solidFill>
                    <a:schemeClr val="accent2">
                      <a:lumMod val="50000"/>
                    </a:schemeClr>
                  </a:solidFill>
                  <a:latin typeface="Microsoft YaHei" pitchFamily="34" charset="-122"/>
                  <a:ea typeface="Microsoft YaHei" pitchFamily="34" charset="-122"/>
                </a:rPr>
                <a:t>或危險之虞應</a:t>
              </a:r>
              <a:r>
                <a:rPr lang="zh-TW" altLang="en-US" b="1" cap="all" spc="-60" dirty="0">
                  <a:solidFill>
                    <a:schemeClr val="tx2"/>
                  </a:solidFill>
                  <a:latin typeface="Microsoft YaHei" pitchFamily="34" charset="-122"/>
                  <a:ea typeface="Microsoft YaHei" pitchFamily="34" charset="-122"/>
                </a:rPr>
                <a:t>補強或拆除</a:t>
              </a:r>
              <a:r>
                <a:rPr lang="zh-TW" altLang="en-US" b="1" cap="all" spc="-60" dirty="0">
                  <a:solidFill>
                    <a:schemeClr val="accent2">
                      <a:lumMod val="50000"/>
                    </a:schemeClr>
                  </a:solidFill>
                  <a:latin typeface="Microsoft YaHei" pitchFamily="34" charset="-122"/>
                  <a:ea typeface="Microsoft YaHei" pitchFamily="34" charset="-122"/>
                </a:rPr>
                <a:t>之</a:t>
              </a:r>
              <a:r>
                <a:rPr lang="zh-TW" altLang="en-US" b="1" cap="all" spc="-60" dirty="0">
                  <a:solidFill>
                    <a:schemeClr val="tx2"/>
                  </a:solidFill>
                  <a:latin typeface="Microsoft YaHei" pitchFamily="34" charset="-122"/>
                  <a:ea typeface="Microsoft YaHei" pitchFamily="34" charset="-122"/>
                </a:rPr>
                <a:t>證明</a:t>
              </a:r>
              <a:r>
                <a:rPr lang="zh-TW" altLang="en-US" b="1" cap="all" spc="-60" dirty="0">
                  <a:solidFill>
                    <a:schemeClr val="accent2">
                      <a:lumMod val="50000"/>
                    </a:schemeClr>
                  </a:solidFill>
                  <a:latin typeface="Microsoft YaHei" pitchFamily="34" charset="-122"/>
                  <a:ea typeface="Microsoft YaHei" pitchFamily="34" charset="-122"/>
                </a:rPr>
                <a:t>文件者，</a:t>
              </a:r>
              <a:r>
                <a:rPr lang="zh-TW" altLang="en-US" sz="2400" b="1" cap="all" spc="-60" dirty="0">
                  <a:solidFill>
                    <a:srgbClr val="FF0000"/>
                  </a:solidFill>
                  <a:latin typeface="Microsoft YaHei" pitchFamily="34" charset="-122"/>
                  <a:ea typeface="Microsoft YaHei" pitchFamily="34" charset="-122"/>
                </a:rPr>
                <a:t>免</a:t>
              </a:r>
              <a:r>
                <a:rPr lang="zh-TW" altLang="en-US" b="1" cap="all" spc="-60" dirty="0">
                  <a:solidFill>
                    <a:schemeClr val="accent2">
                      <a:lumMod val="50000"/>
                    </a:schemeClr>
                  </a:solidFill>
                  <a:latin typeface="Microsoft YaHei" pitchFamily="34" charset="-122"/>
                  <a:ea typeface="Microsoft YaHei" pitchFamily="34" charset="-122"/>
                </a:rPr>
                <a:t>進行</a:t>
              </a:r>
              <a:r>
                <a:rPr lang="zh-TW" altLang="en-US" b="1" cap="all" spc="-60" dirty="0">
                  <a:solidFill>
                    <a:schemeClr val="accent2">
                      <a:lumMod val="50000"/>
                    </a:schemeClr>
                  </a:solidFill>
                  <a:uFill>
                    <a:solidFill>
                      <a:schemeClr val="tx2"/>
                    </a:solidFill>
                  </a:uFill>
                  <a:latin typeface="Microsoft YaHei" pitchFamily="34" charset="-122"/>
                  <a:ea typeface="Microsoft YaHei" pitchFamily="34" charset="-122"/>
                </a:rPr>
                <a:t>結構安全性能評估</a:t>
              </a:r>
            </a:p>
          </p:txBody>
        </p:sp>
      </p:grpSp>
      <p:grpSp>
        <p:nvGrpSpPr>
          <p:cNvPr id="6" name="群組 5"/>
          <p:cNvGrpSpPr/>
          <p:nvPr/>
        </p:nvGrpSpPr>
        <p:grpSpPr>
          <a:xfrm>
            <a:off x="4464496" y="1340768"/>
            <a:ext cx="4427984" cy="1296144"/>
            <a:chOff x="4464496" y="1340768"/>
            <a:chExt cx="4427984" cy="1296144"/>
          </a:xfrm>
        </p:grpSpPr>
        <p:sp>
          <p:nvSpPr>
            <p:cNvPr id="60" name="矩形 59"/>
            <p:cNvSpPr/>
            <p:nvPr/>
          </p:nvSpPr>
          <p:spPr>
            <a:xfrm>
              <a:off x="4823520" y="1628800"/>
              <a:ext cx="4068960" cy="1008112"/>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cap="all" spc="-60" dirty="0">
                  <a:solidFill>
                    <a:srgbClr val="43671B"/>
                  </a:solidFill>
                  <a:latin typeface="Microsoft YaHei" pitchFamily="34" charset="-122"/>
                  <a:ea typeface="Microsoft YaHei" pitchFamily="34" charset="-122"/>
                </a:rPr>
                <a:t>確認非屬具有歷史、文化、藝術及紀念價值之合法建築物</a:t>
              </a:r>
              <a:endParaRPr lang="en-US" altLang="zh-TW" sz="2000" b="1" cap="all" spc="-60" dirty="0">
                <a:solidFill>
                  <a:srgbClr val="43671B"/>
                </a:solidFill>
                <a:latin typeface="Microsoft YaHei" pitchFamily="34" charset="-122"/>
                <a:ea typeface="Microsoft YaHei" pitchFamily="34" charset="-122"/>
              </a:endParaRPr>
            </a:p>
            <a:p>
              <a:pPr algn="ctr"/>
              <a:r>
                <a:rPr lang="en-US" altLang="zh-TW" sz="2000" b="1" cap="all" spc="-60" dirty="0">
                  <a:solidFill>
                    <a:srgbClr val="43671B"/>
                  </a:solidFill>
                  <a:latin typeface="Microsoft YaHei" pitchFamily="34" charset="-122"/>
                  <a:ea typeface="Microsoft YaHei" pitchFamily="34" charset="-122"/>
                </a:rPr>
                <a:t>(</a:t>
              </a:r>
              <a:r>
                <a:rPr lang="zh-TW" altLang="en-US" sz="2000" b="1" cap="all" spc="-60" dirty="0">
                  <a:solidFill>
                    <a:srgbClr val="43671B"/>
                  </a:solidFill>
                  <a:latin typeface="Microsoft YaHei" pitchFamily="34" charset="-122"/>
                  <a:ea typeface="Microsoft YaHei" pitchFamily="34" charset="-122"/>
                </a:rPr>
                <a:t>向文化資產管理處確認</a:t>
              </a:r>
              <a:r>
                <a:rPr lang="en-US" altLang="zh-TW" sz="2000" b="1" cap="all" spc="-60" dirty="0">
                  <a:solidFill>
                    <a:srgbClr val="43671B"/>
                  </a:solidFill>
                  <a:latin typeface="Microsoft YaHei" pitchFamily="34" charset="-122"/>
                  <a:ea typeface="Microsoft YaHei" pitchFamily="34" charset="-122"/>
                </a:rPr>
                <a:t>)</a:t>
              </a:r>
              <a:endParaRPr lang="zh-TW" altLang="en-US" sz="2000" b="1" cap="all" spc="-60" dirty="0">
                <a:solidFill>
                  <a:srgbClr val="43671B"/>
                </a:solidFill>
                <a:latin typeface="Microsoft YaHei" pitchFamily="34" charset="-122"/>
                <a:ea typeface="Microsoft YaHei" pitchFamily="34" charset="-122"/>
              </a:endParaRPr>
            </a:p>
          </p:txBody>
        </p:sp>
        <p:sp>
          <p:nvSpPr>
            <p:cNvPr id="82" name="流程圖: 接點 81"/>
            <p:cNvSpPr/>
            <p:nvPr/>
          </p:nvSpPr>
          <p:spPr>
            <a:xfrm>
              <a:off x="4464496" y="1340768"/>
              <a:ext cx="467544" cy="432048"/>
            </a:xfrm>
            <a:prstGeom prst="flowChartConnector">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2</a:t>
              </a:r>
              <a:endParaRPr lang="zh-TW" altLang="en-US" sz="3200" b="1" dirty="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nvGrpSpPr>
          <p:cNvPr id="3" name="群組 2"/>
          <p:cNvGrpSpPr/>
          <p:nvPr/>
        </p:nvGrpSpPr>
        <p:grpSpPr>
          <a:xfrm>
            <a:off x="0" y="1340768"/>
            <a:ext cx="4427984" cy="1224136"/>
            <a:chOff x="0" y="1340768"/>
            <a:chExt cx="4427984" cy="1224136"/>
          </a:xfrm>
        </p:grpSpPr>
        <p:sp>
          <p:nvSpPr>
            <p:cNvPr id="11" name="矩形 10"/>
            <p:cNvSpPr/>
            <p:nvPr/>
          </p:nvSpPr>
          <p:spPr>
            <a:xfrm>
              <a:off x="107504" y="1700808"/>
              <a:ext cx="4320480" cy="864096"/>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cap="all" spc="-60" dirty="0">
                  <a:solidFill>
                    <a:srgbClr val="43671B"/>
                  </a:solidFill>
                  <a:latin typeface="Microsoft YaHei" pitchFamily="34" charset="-122"/>
                  <a:ea typeface="Microsoft YaHei" pitchFamily="34" charset="-122"/>
                </a:rPr>
                <a:t>進行結構安全性能評估，以評估結果證明符合危老資格</a:t>
              </a:r>
            </a:p>
          </p:txBody>
        </p:sp>
        <p:sp>
          <p:nvSpPr>
            <p:cNvPr id="61" name="流程圖: 接點 60"/>
            <p:cNvSpPr/>
            <p:nvPr/>
          </p:nvSpPr>
          <p:spPr>
            <a:xfrm>
              <a:off x="0" y="1340768"/>
              <a:ext cx="467544" cy="432048"/>
            </a:xfrm>
            <a:prstGeom prst="flowChartConnector">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1</a:t>
              </a:r>
              <a:endParaRPr lang="zh-TW" altLang="en-US" sz="3200" b="1" dirty="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nvGrpSpPr>
          <p:cNvPr id="46" name="群組 45"/>
          <p:cNvGrpSpPr/>
          <p:nvPr/>
        </p:nvGrpSpPr>
        <p:grpSpPr>
          <a:xfrm>
            <a:off x="5292080" y="2683519"/>
            <a:ext cx="2642757" cy="1224136"/>
            <a:chOff x="6444208" y="2979022"/>
            <a:chExt cx="2642757" cy="1224136"/>
          </a:xfrm>
        </p:grpSpPr>
        <p:sp>
          <p:nvSpPr>
            <p:cNvPr id="63" name="書卷 (水平) 62"/>
            <p:cNvSpPr/>
            <p:nvPr/>
          </p:nvSpPr>
          <p:spPr>
            <a:xfrm>
              <a:off x="6444208" y="2979022"/>
              <a:ext cx="2520280" cy="122413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64" name="文字方塊 63"/>
            <p:cNvSpPr txBox="1"/>
            <p:nvPr/>
          </p:nvSpPr>
          <p:spPr>
            <a:xfrm>
              <a:off x="6710701" y="3123038"/>
              <a:ext cx="2376264" cy="923330"/>
            </a:xfrm>
            <a:prstGeom prst="rect">
              <a:avLst/>
            </a:prstGeom>
            <a:noFill/>
          </p:spPr>
          <p:txBody>
            <a:bodyPr wrap="square" rtlCol="0">
              <a:spAutoFit/>
            </a:bodyPr>
            <a:lstStyle/>
            <a:p>
              <a:r>
                <a:rPr lang="zh-TW" altLang="en-US" b="1" cap="all" spc="-60" dirty="0">
                  <a:solidFill>
                    <a:schemeClr val="tx2"/>
                  </a:solidFill>
                  <a:latin typeface="Microsoft YaHei" pitchFamily="34" charset="-122"/>
                  <a:ea typeface="Microsoft YaHei" pitchFamily="34" charset="-122"/>
                </a:rPr>
                <a:t>準備文件 </a:t>
              </a:r>
              <a:r>
                <a:rPr lang="en-US" altLang="zh-TW" b="1" cap="all" spc="-60" dirty="0">
                  <a:solidFill>
                    <a:schemeClr val="tx2"/>
                  </a:solidFill>
                  <a:latin typeface="Microsoft YaHei" pitchFamily="34" charset="-122"/>
                  <a:ea typeface="Microsoft YaHei" pitchFamily="34" charset="-122"/>
                </a:rPr>
                <a:t>:</a:t>
              </a:r>
            </a:p>
            <a:p>
              <a:r>
                <a:rPr lang="zh-TW" altLang="en-US" b="1" cap="all" spc="-60" dirty="0">
                  <a:solidFill>
                    <a:schemeClr val="accent2">
                      <a:lumMod val="50000"/>
                    </a:schemeClr>
                  </a:solidFill>
                  <a:latin typeface="Microsoft YaHei" pitchFamily="34" charset="-122"/>
                  <a:ea typeface="Microsoft YaHei" pitchFamily="34" charset="-122"/>
                </a:rPr>
                <a:t>土地及建物登記謄本</a:t>
              </a:r>
              <a:endParaRPr lang="en-US" altLang="zh-TW" b="1" cap="all" spc="-60" dirty="0">
                <a:solidFill>
                  <a:schemeClr val="accent2">
                    <a:lumMod val="50000"/>
                  </a:schemeClr>
                </a:solidFill>
                <a:latin typeface="Microsoft YaHei" pitchFamily="34" charset="-122"/>
                <a:ea typeface="Microsoft YaHei" pitchFamily="34" charset="-122"/>
              </a:endParaRPr>
            </a:p>
            <a:p>
              <a:r>
                <a:rPr lang="zh-TW" altLang="en-US" b="1" cap="all" spc="-60" dirty="0">
                  <a:solidFill>
                    <a:schemeClr val="accent2">
                      <a:lumMod val="50000"/>
                    </a:schemeClr>
                  </a:solidFill>
                  <a:latin typeface="Microsoft YaHei" pitchFamily="34" charset="-122"/>
                  <a:ea typeface="Microsoft YaHei" pitchFamily="34" charset="-122"/>
                </a:rPr>
                <a:t>現況照片</a:t>
              </a:r>
            </a:p>
          </p:txBody>
        </p:sp>
        <p:sp>
          <p:nvSpPr>
            <p:cNvPr id="68" name="流程圖: 接點 67"/>
            <p:cNvSpPr/>
            <p:nvPr/>
          </p:nvSpPr>
          <p:spPr>
            <a:xfrm>
              <a:off x="6668853" y="3546619"/>
              <a:ext cx="72008" cy="72008"/>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9" name="流程圖: 接點 68"/>
            <p:cNvSpPr/>
            <p:nvPr/>
          </p:nvSpPr>
          <p:spPr>
            <a:xfrm>
              <a:off x="6668699" y="3809250"/>
              <a:ext cx="72008" cy="72008"/>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pic>
        <p:nvPicPr>
          <p:cNvPr id="72" name="Picture 2" descr="C:\Users\user\AppData\Local\LINE\Cache\tmp\1548038863163.jpg"/>
          <p:cNvPicPr>
            <a:picLocks noChangeAspect="1" noChangeArrowheads="1"/>
          </p:cNvPicPr>
          <p:nvPr/>
        </p:nvPicPr>
        <p:blipFill>
          <a:blip r:embed="rId4" cstate="print">
            <a:clrChange>
              <a:clrFrom>
                <a:srgbClr val="EBF5F7"/>
              </a:clrFrom>
              <a:clrTo>
                <a:srgbClr val="EBF5F7">
                  <a:alpha val="0"/>
                </a:srgbClr>
              </a:clrTo>
            </a:clrChange>
            <a:extLst>
              <a:ext uri="{28A0092B-C50C-407E-A947-70E740481C1C}">
                <a14:useLocalDpi xmlns:a14="http://schemas.microsoft.com/office/drawing/2010/main" val="0"/>
              </a:ext>
            </a:extLst>
          </a:blip>
          <a:srcRect/>
          <a:stretch>
            <a:fillRect/>
          </a:stretch>
        </p:blipFill>
        <p:spPr bwMode="auto">
          <a:xfrm>
            <a:off x="971600" y="5085184"/>
            <a:ext cx="2448272" cy="163218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群組 6"/>
          <p:cNvGrpSpPr/>
          <p:nvPr/>
        </p:nvGrpSpPr>
        <p:grpSpPr>
          <a:xfrm>
            <a:off x="7489714" y="5159886"/>
            <a:ext cx="1654286" cy="1582189"/>
            <a:chOff x="7489714" y="5159886"/>
            <a:chExt cx="1654286" cy="1582189"/>
          </a:xfrm>
        </p:grpSpPr>
        <p:pic>
          <p:nvPicPr>
            <p:cNvPr id="1026" name="Picture 2" descr="D:\珮瑜\屏東老建築保存再生\老屋海報\李晏設計\S__22298628.jpg"/>
            <p:cNvPicPr>
              <a:picLocks noChangeAspect="1" noChangeArrowheads="1"/>
            </p:cNvPicPr>
            <p:nvPr/>
          </p:nvPicPr>
          <p:blipFill rotWithShape="1">
            <a:blip r:embed="rId5">
              <a:clrChange>
                <a:clrFrom>
                  <a:srgbClr val="F9F1DC"/>
                </a:clrFrom>
                <a:clrTo>
                  <a:srgbClr val="F9F1DC">
                    <a:alpha val="0"/>
                  </a:srgbClr>
                </a:clrTo>
              </a:clrChange>
              <a:extLst>
                <a:ext uri="{BEBA8EAE-BF5A-486C-A8C5-ECC9F3942E4B}">
                  <a14:imgProps xmlns:a14="http://schemas.microsoft.com/office/drawing/2010/main">
                    <a14:imgLayer r:embed="rId6">
                      <a14:imgEffect>
                        <a14:backgroundRemoval t="60920" b="97270" l="56897" r="97845">
                          <a14:foregroundMark x1="78592" y1="84339" x2="78592" y2="84339"/>
                          <a14:foregroundMark x1="76293" y1="94109" x2="83908" y2="95546"/>
                          <a14:foregroundMark x1="60489" y1="94971" x2="69109" y2="93247"/>
                          <a14:foregroundMark x1="67960" y1="95115" x2="74713" y2="95833"/>
                          <a14:foregroundMark x1="71839" y1="93678" x2="76868" y2="95115"/>
                          <a14:foregroundMark x1="70115" y1="92098" x2="70115" y2="92098"/>
                          <a14:foregroundMark x1="63649" y1="91523" x2="79023" y2="90230"/>
                          <a14:foregroundMark x1="62931" y1="82615" x2="81897" y2="83190"/>
                          <a14:foregroundMark x1="74282" y1="82471" x2="81034" y2="83046"/>
                          <a14:foregroundMark x1="91667" y1="68822" x2="91667" y2="86925"/>
                          <a14:foregroundMark x1="58908" y1="90661" x2="63649" y2="92960"/>
                          <a14:foregroundMark x1="69397" y1="93966" x2="73276" y2="92529"/>
                          <a14:foregroundMark x1="81466" y1="90661" x2="81466" y2="90661"/>
                          <a14:foregroundMark x1="69684" y1="93247" x2="69684" y2="93247"/>
                        </a14:backgroundRemoval>
                      </a14:imgEffect>
                    </a14:imgLayer>
                  </a14:imgProps>
                </a:ext>
                <a:ext uri="{28A0092B-C50C-407E-A947-70E740481C1C}">
                  <a14:useLocalDpi xmlns:a14="http://schemas.microsoft.com/office/drawing/2010/main" val="0"/>
                </a:ext>
              </a:extLst>
            </a:blip>
            <a:srcRect l="56888" t="61623" b="2745"/>
            <a:stretch/>
          </p:blipFill>
          <p:spPr bwMode="auto">
            <a:xfrm>
              <a:off x="7668344" y="5522425"/>
              <a:ext cx="1475656" cy="121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ãååå¡éåãçåçæå°çµæ"/>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702612">
              <a:off x="7489714" y="5159886"/>
              <a:ext cx="702282" cy="93997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投影片編號版面配置區 1"/>
          <p:cNvSpPr>
            <a:spLocks noGrp="1"/>
          </p:cNvSpPr>
          <p:nvPr>
            <p:ph type="sldNum" sz="quarter" idx="12"/>
          </p:nvPr>
        </p:nvSpPr>
        <p:spPr/>
        <p:txBody>
          <a:bodyPr/>
          <a:lstStyle/>
          <a:p>
            <a:fld id="{69F36ECB-A0D5-4792-908D-9A4B7ACD4E94}" type="slidenum">
              <a:rPr lang="zh-TW" altLang="en-US" smtClean="0"/>
              <a:t>27</a:t>
            </a:fld>
            <a:endParaRPr lang="zh-TW" altLang="en-US"/>
          </a:p>
        </p:txBody>
      </p:sp>
    </p:spTree>
    <p:extLst>
      <p:ext uri="{BB962C8B-B14F-4D97-AF65-F5344CB8AC3E}">
        <p14:creationId xmlns:p14="http://schemas.microsoft.com/office/powerpoint/2010/main" val="38536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randombar(horizontal)">
                                      <p:cBhvr>
                                        <p:cTn id="10" dur="500"/>
                                        <p:tgtEl>
                                          <p:spTgt spid="72"/>
                                        </p:tgtEl>
                                      </p:cBhvr>
                                    </p:animEffect>
                                  </p:childTnLst>
                                </p:cTn>
                              </p:par>
                              <p:par>
                                <p:cTn id="11" presetID="16" presetClass="entr" presetSubtype="37" fill="hold" nodeType="with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par>
                                <p:cTn id="14" presetID="16" presetClass="entr" presetSubtype="37" fill="hold" nodeType="with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4" presetClass="entr" presetSubtype="10" fill="hold" nodeType="withEffect">
                                  <p:stCondLst>
                                    <p:cond delay="250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6" presetClass="entr" presetSubtype="37" fill="hold" nodeType="withEffect">
                                  <p:stCondLst>
                                    <p:cond delay="3250"/>
                                  </p:stCondLst>
                                  <p:childTnLst>
                                    <p:set>
                                      <p:cBhvr>
                                        <p:cTn id="21" dur="1" fill="hold">
                                          <p:stCondLst>
                                            <p:cond delay="0"/>
                                          </p:stCondLst>
                                        </p:cTn>
                                        <p:tgtEl>
                                          <p:spTgt spid="46"/>
                                        </p:tgtEl>
                                        <p:attrNameLst>
                                          <p:attrName>style.visibility</p:attrName>
                                        </p:attrNameLst>
                                      </p:cBhvr>
                                      <p:to>
                                        <p:strVal val="visible"/>
                                      </p:to>
                                    </p:set>
                                    <p:animEffect transition="in" filter="barn(outVertical)">
                                      <p:cBhvr>
                                        <p:cTn id="22" dur="500"/>
                                        <p:tgtEl>
                                          <p:spTgt spid="46"/>
                                        </p:tgtEl>
                                      </p:cBhvr>
                                    </p:animEffect>
                                  </p:childTnLst>
                                </p:cTn>
                              </p:par>
                              <p:par>
                                <p:cTn id="23" presetID="14" presetClass="entr" presetSubtype="10" fill="hold" nodeType="withEffect">
                                  <p:stCondLst>
                                    <p:cond delay="3500"/>
                                  </p:stCondLst>
                                  <p:childTnLst>
                                    <p:set>
                                      <p:cBhvr>
                                        <p:cTn id="24" dur="1" fill="hold">
                                          <p:stCondLst>
                                            <p:cond delay="0"/>
                                          </p:stCondLst>
                                        </p:cTn>
                                        <p:tgtEl>
                                          <p:spTgt spid="70"/>
                                        </p:tgtEl>
                                        <p:attrNameLst>
                                          <p:attrName>style.visibility</p:attrName>
                                        </p:attrNameLst>
                                      </p:cBhvr>
                                      <p:to>
                                        <p:strVal val="visible"/>
                                      </p:to>
                                    </p:set>
                                    <p:animEffect transition="in" filter="randombar(horizontal)">
                                      <p:cBhvr>
                                        <p:cTn id="25" dur="500"/>
                                        <p:tgtEl>
                                          <p:spTgt spid="70"/>
                                        </p:tgtEl>
                                      </p:cBhvr>
                                    </p:animEffect>
                                  </p:childTnLst>
                                </p:cTn>
                              </p:par>
                              <p:par>
                                <p:cTn id="26" presetID="14" presetClass="entr" presetSubtype="10" fill="hold" nodeType="withEffect">
                                  <p:stCondLst>
                                    <p:cond delay="325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468984" y="1844824"/>
            <a:ext cx="3886992" cy="3913080"/>
            <a:chOff x="36936" y="1844824"/>
            <a:chExt cx="3886992" cy="3913080"/>
          </a:xfrm>
        </p:grpSpPr>
        <p:pic>
          <p:nvPicPr>
            <p:cNvPr id="6" name="Picture 2" descr="「團結」的圖片搜尋結果"/>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00" b="98000" l="0" r="94855">
                          <a14:foregroundMark x1="54139" y1="2000" x2="54139" y2="2000"/>
                          <a14:foregroundMark x1="21253" y1="20667" x2="21253" y2="20667"/>
                          <a14:foregroundMark x1="51007" y1="8889" x2="51007" y2="8889"/>
                          <a14:foregroundMark x1="56376" y1="5333" x2="43848" y2="10222"/>
                          <a14:foregroundMark x1="25951" y1="14222" x2="21253" y2="23778"/>
                          <a14:foregroundMark x1="0" y1="45333" x2="16779" y2="45333"/>
                          <a14:foregroundMark x1="10962" y1="79333" x2="23490" y2="68889"/>
                          <a14:foregroundMark x1="44295" y1="82444" x2="42506" y2="98000"/>
                          <a14:foregroundMark x1="69575" y1="75778" x2="74273" y2="86889"/>
                          <a14:foregroundMark x1="81208" y1="53333" x2="94855" y2="51556"/>
                          <a14:foregroundMark x1="72483" y1="28889" x2="85011" y2="18667"/>
                          <a14:foregroundMark x1="61074" y1="24667" x2="61074" y2="24667"/>
                          <a14:foregroundMark x1="45638" y1="18667" x2="45638" y2="18667"/>
                          <a14:foregroundMark x1="38926" y1="21556" x2="38926" y2="21556"/>
                          <a14:foregroundMark x1="79642" y1="17778" x2="79642" y2="17778"/>
                          <a14:foregroundMark x1="84116" y1="22444" x2="84116" y2="22444"/>
                          <a14:foregroundMark x1="81432" y1="24889" x2="81432" y2="24889"/>
                          <a14:foregroundMark x1="74049" y1="19556" x2="74049" y2="19556"/>
                          <a14:foregroundMark x1="81655" y1="28000" x2="81655" y2="28000"/>
                          <a14:foregroundMark x1="81208" y1="30444" x2="81208" y2="30444"/>
                          <a14:foregroundMark x1="57047" y1="21556" x2="57047" y2="21556"/>
                          <a14:foregroundMark x1="75168" y1="40444" x2="75168" y2="40444"/>
                          <a14:foregroundMark x1="74049" y1="36889" x2="74049" y2="36889"/>
                          <a14:foregroundMark x1="10738" y1="38667" x2="10738" y2="38667"/>
                          <a14:foregroundMark x1="8949" y1="51556" x2="8949" y2="51556"/>
                          <a14:foregroundMark x1="13870" y1="68000" x2="13870" y2="68000"/>
                          <a14:foregroundMark x1="34452" y1="73333" x2="34452" y2="73333"/>
                          <a14:foregroundMark x1="43624" y1="37556" x2="43624" y2="37556"/>
                          <a14:backgroundMark x1="37584" y1="24444" x2="43400" y2="23111"/>
                          <a14:backgroundMark x1="57942" y1="24889" x2="61521" y2="27556"/>
                          <a14:backgroundMark x1="31544" y1="70000" x2="36689" y2="72000"/>
                        </a14:backgroundRemoval>
                      </a14:imgEffect>
                    </a14:imgLayer>
                  </a14:imgProps>
                </a:ext>
                <a:ext uri="{28A0092B-C50C-407E-A947-70E740481C1C}">
                  <a14:useLocalDpi xmlns:a14="http://schemas.microsoft.com/office/drawing/2010/main" val="0"/>
                </a:ext>
              </a:extLst>
            </a:blip>
            <a:srcRect/>
            <a:stretch>
              <a:fillRect/>
            </a:stretch>
          </p:blipFill>
          <p:spPr bwMode="auto">
            <a:xfrm>
              <a:off x="36936" y="1844824"/>
              <a:ext cx="3886992" cy="3913080"/>
            </a:xfrm>
            <a:prstGeom prst="rect">
              <a:avLst/>
            </a:prstGeom>
            <a:noFill/>
            <a:extLst>
              <a:ext uri="{909E8E84-426E-40DD-AFC4-6F175D3DCCD1}">
                <a14:hiddenFill xmlns:a14="http://schemas.microsoft.com/office/drawing/2010/main">
                  <a:solidFill>
                    <a:srgbClr val="FFFFFF"/>
                  </a:solidFill>
                </a14:hiddenFill>
              </a:ext>
            </a:extLst>
          </p:spPr>
        </p:pic>
        <p:sp>
          <p:nvSpPr>
            <p:cNvPr id="7" name="圓角矩形 6"/>
            <p:cNvSpPr/>
            <p:nvPr/>
          </p:nvSpPr>
          <p:spPr>
            <a:xfrm>
              <a:off x="899592" y="3284984"/>
              <a:ext cx="1872208" cy="1008112"/>
            </a:xfrm>
            <a:prstGeom prst="roundRect">
              <a:avLst/>
            </a:prstGeom>
            <a:solidFill>
              <a:srgbClr val="FFF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字方塊 7"/>
            <p:cNvSpPr txBox="1"/>
            <p:nvPr/>
          </p:nvSpPr>
          <p:spPr>
            <a:xfrm>
              <a:off x="899592" y="3356992"/>
              <a:ext cx="1944216" cy="861774"/>
            </a:xfrm>
            <a:prstGeom prst="rect">
              <a:avLst/>
            </a:prstGeom>
            <a:noFill/>
          </p:spPr>
          <p:txBody>
            <a:bodyPr wrap="square" rtlCol="0">
              <a:spAutoFit/>
            </a:bodyPr>
            <a:lstStyle/>
            <a:p>
              <a:r>
                <a:rPr lang="zh-TW" altLang="en-US" sz="22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要</a:t>
              </a:r>
              <a:r>
                <a:rPr lang="en-US" altLang="zh-TW" sz="2800" b="1" cap="all" dirty="0">
                  <a:solidFill>
                    <a:srgbClr val="FF0000"/>
                  </a:solidFill>
                  <a:latin typeface="Arial" panose="020B0604020202020204" pitchFamily="34" charset="0"/>
                  <a:ea typeface="微软雅黑" panose="020B0503020204020204" pitchFamily="34" charset="-122"/>
                  <a:cs typeface="Arial" panose="020B0604020202020204" pitchFamily="34" charset="0"/>
                </a:rPr>
                <a:t>100%</a:t>
              </a:r>
              <a:r>
                <a:rPr lang="zh-TW" altLang="en-US" sz="22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同意才能送件哦</a:t>
              </a:r>
              <a:r>
                <a:rPr lang="en-US" altLang="zh-TW" sz="22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endParaRPr lang="zh-TW" altLang="en-US" sz="22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pic>
        <p:nvPicPr>
          <p:cNvPr id="10" name="圖片 9"/>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53660" t="8378" r="9982" b="22043"/>
          <a:stretch/>
        </p:blipFill>
        <p:spPr>
          <a:xfrm rot="6113647" flipH="1">
            <a:off x="3957280" y="24371"/>
            <a:ext cx="604928" cy="1159446"/>
          </a:xfrm>
          <a:prstGeom prst="rect">
            <a:avLst/>
          </a:prstGeom>
        </p:spPr>
      </p:pic>
      <p:sp>
        <p:nvSpPr>
          <p:cNvPr id="11" name="＞形箭號 10"/>
          <p:cNvSpPr/>
          <p:nvPr/>
        </p:nvSpPr>
        <p:spPr>
          <a:xfrm>
            <a:off x="35496" y="229746"/>
            <a:ext cx="3888432" cy="606966"/>
          </a:xfrm>
          <a:prstGeom prst="chevron">
            <a:avLst/>
          </a:prstGeom>
          <a:solidFill>
            <a:schemeClr val="bg2">
              <a:lumMod val="9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6272" tIns="368342" rIns="366272" bIns="368342" numCol="1" spcCol="1270" rtlCol="0" anchor="ctr" anchorCtr="0">
            <a:noAutofit/>
          </a:bodyPr>
          <a:lstStyle/>
          <a:p>
            <a:pPr algn="ctr" defTabSz="833438">
              <a:lnSpc>
                <a:spcPct val="90000"/>
              </a:lnSpc>
              <a:spcBef>
                <a:spcPct val="0"/>
              </a:spcBef>
              <a:spcAft>
                <a:spcPct val="35000"/>
              </a:spcAft>
            </a:pPr>
            <a:endParaRPr lang="zh-TW" altLang="en-US" sz="1875" dirty="0">
              <a:solidFill>
                <a:schemeClr val="tx1"/>
              </a:solidFill>
            </a:endParaRPr>
          </a:p>
        </p:txBody>
      </p:sp>
      <p:sp>
        <p:nvSpPr>
          <p:cNvPr id="12" name="矩形 11"/>
          <p:cNvSpPr/>
          <p:nvPr/>
        </p:nvSpPr>
        <p:spPr>
          <a:xfrm>
            <a:off x="414732" y="188640"/>
            <a:ext cx="3120406" cy="646331"/>
          </a:xfrm>
          <a:prstGeom prst="rect">
            <a:avLst/>
          </a:prstGeom>
        </p:spPr>
        <p:txBody>
          <a:bodyPr wrap="none">
            <a:spAutoFit/>
          </a:bodyPr>
          <a:lstStyle/>
          <a:p>
            <a:r>
              <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我們該做什麼</a:t>
            </a:r>
            <a:r>
              <a:rPr lang="en-US" altLang="zh-TW"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a:t>
            </a:r>
            <a:endPar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endParaRPr>
          </a:p>
        </p:txBody>
      </p:sp>
      <p:grpSp>
        <p:nvGrpSpPr>
          <p:cNvPr id="4" name="群組 3"/>
          <p:cNvGrpSpPr/>
          <p:nvPr/>
        </p:nvGrpSpPr>
        <p:grpSpPr>
          <a:xfrm>
            <a:off x="4338046" y="1081142"/>
            <a:ext cx="4632056" cy="543932"/>
            <a:chOff x="4338046" y="1081142"/>
            <a:chExt cx="4632056" cy="543932"/>
          </a:xfrm>
        </p:grpSpPr>
        <p:sp>
          <p:nvSpPr>
            <p:cNvPr id="19" name="文字方塊 18"/>
            <p:cNvSpPr txBox="1"/>
            <p:nvPr/>
          </p:nvSpPr>
          <p:spPr>
            <a:xfrm>
              <a:off x="4932040" y="1124744"/>
              <a:ext cx="4038062" cy="500330"/>
            </a:xfrm>
            <a:prstGeom prst="rect">
              <a:avLst/>
            </a:prstGeom>
            <a:noFill/>
          </p:spPr>
          <p:txBody>
            <a:bodyPr wrap="square" rtlCol="0">
              <a:spAutoFit/>
            </a:bodyPr>
            <a:lstStyle/>
            <a:p>
              <a:pPr>
                <a:lnSpc>
                  <a:spcPts val="3100"/>
                </a:lnSpc>
              </a:pPr>
              <a:r>
                <a:rPr lang="zh-TW" altLang="en-US" sz="3600" b="1" cap="all" spc="-60" dirty="0">
                  <a:solidFill>
                    <a:srgbClr val="FBA905"/>
                  </a:solidFill>
                  <a:latin typeface="Microsoft YaHei" pitchFamily="34" charset="-122"/>
                  <a:ea typeface="Microsoft YaHei" pitchFamily="34" charset="-122"/>
                </a:rPr>
                <a:t>整合鄰居重建意願</a:t>
              </a:r>
            </a:p>
          </p:txBody>
        </p:sp>
        <p:pic>
          <p:nvPicPr>
            <p:cNvPr id="20" name="圖片 19"/>
            <p:cNvPicPr>
              <a:picLocks noChangeAspect="1"/>
            </p:cNvPicPr>
            <p:nvPr/>
          </p:nvPicPr>
          <p:blipFill rotWithShape="1">
            <a:blip r:embed="rId6"/>
            <a:srcRect t="10099" b="8897"/>
            <a:stretch/>
          </p:blipFill>
          <p:spPr>
            <a:xfrm>
              <a:off x="4338046" y="1081142"/>
              <a:ext cx="519365" cy="467156"/>
            </a:xfrm>
            <a:prstGeom prst="rect">
              <a:avLst/>
            </a:prstGeom>
          </p:spPr>
        </p:pic>
      </p:grpSp>
      <p:grpSp>
        <p:nvGrpSpPr>
          <p:cNvPr id="5" name="群組 4"/>
          <p:cNvGrpSpPr/>
          <p:nvPr/>
        </p:nvGrpSpPr>
        <p:grpSpPr>
          <a:xfrm>
            <a:off x="4338046" y="1826894"/>
            <a:ext cx="3834066" cy="522949"/>
            <a:chOff x="4338046" y="1826894"/>
            <a:chExt cx="3834066" cy="522949"/>
          </a:xfrm>
        </p:grpSpPr>
        <p:sp>
          <p:nvSpPr>
            <p:cNvPr id="17" name="文字方塊 16"/>
            <p:cNvSpPr txBox="1"/>
            <p:nvPr/>
          </p:nvSpPr>
          <p:spPr>
            <a:xfrm>
              <a:off x="4902160" y="1849513"/>
              <a:ext cx="3269952" cy="500330"/>
            </a:xfrm>
            <a:prstGeom prst="rect">
              <a:avLst/>
            </a:prstGeom>
            <a:noFill/>
          </p:spPr>
          <p:txBody>
            <a:bodyPr wrap="square" rtlCol="0">
              <a:spAutoFit/>
            </a:bodyPr>
            <a:lstStyle/>
            <a:p>
              <a:pPr>
                <a:lnSpc>
                  <a:spcPts val="3100"/>
                </a:lnSpc>
              </a:pPr>
              <a:r>
                <a:rPr lang="zh-TW" altLang="en-US" sz="3600" b="1" cap="all" spc="-60" dirty="0">
                  <a:solidFill>
                    <a:srgbClr val="FBA905"/>
                  </a:solidFill>
                  <a:latin typeface="Microsoft YaHei" pitchFamily="34" charset="-122"/>
                  <a:ea typeface="Microsoft YaHei" pitchFamily="34" charset="-122"/>
                </a:rPr>
                <a:t>簽署同意書</a:t>
              </a:r>
            </a:p>
          </p:txBody>
        </p:sp>
        <p:pic>
          <p:nvPicPr>
            <p:cNvPr id="21" name="圖片 20"/>
            <p:cNvPicPr>
              <a:picLocks noChangeAspect="1"/>
            </p:cNvPicPr>
            <p:nvPr/>
          </p:nvPicPr>
          <p:blipFill rotWithShape="1">
            <a:blip r:embed="rId6"/>
            <a:srcRect t="10099" b="8897"/>
            <a:stretch/>
          </p:blipFill>
          <p:spPr>
            <a:xfrm>
              <a:off x="4338046" y="1826894"/>
              <a:ext cx="494573" cy="444856"/>
            </a:xfrm>
            <a:prstGeom prst="rect">
              <a:avLst/>
            </a:prstGeom>
          </p:spPr>
        </p:pic>
      </p:grpSp>
      <p:grpSp>
        <p:nvGrpSpPr>
          <p:cNvPr id="9" name="群組 8"/>
          <p:cNvGrpSpPr/>
          <p:nvPr/>
        </p:nvGrpSpPr>
        <p:grpSpPr>
          <a:xfrm>
            <a:off x="4932040" y="2389892"/>
            <a:ext cx="3312368" cy="4464497"/>
            <a:chOff x="4932040" y="2389892"/>
            <a:chExt cx="3312368" cy="4464497"/>
          </a:xfrm>
        </p:grpSpPr>
        <p:pic>
          <p:nvPicPr>
            <p:cNvPr id="2052" name="Picture 4" descr="C:\Users\user\Desktop\危老同意書\重建計畫範本--申請書及附件_頁面_05.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294" t="4535" r="8061" b="11923"/>
            <a:stretch/>
          </p:blipFill>
          <p:spPr bwMode="auto">
            <a:xfrm>
              <a:off x="4932040" y="2389892"/>
              <a:ext cx="3312368" cy="4464497"/>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7668344" y="2852936"/>
              <a:ext cx="520664" cy="276999"/>
            </a:xfrm>
            <a:prstGeom prst="rect">
              <a:avLst/>
            </a:prstGeom>
            <a:solidFill>
              <a:schemeClr val="bg1"/>
            </a:solidFill>
            <a:ln>
              <a:solidFill>
                <a:schemeClr val="tx1"/>
              </a:solidFill>
            </a:ln>
          </p:spPr>
          <p:txBody>
            <a:bodyPr wrap="square" rtlCol="0">
              <a:spAutoFit/>
            </a:bodyPr>
            <a:lstStyle/>
            <a:p>
              <a:r>
                <a:rPr lang="zh-TW" altLang="en-US" sz="12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範本</a:t>
              </a:r>
            </a:p>
          </p:txBody>
        </p:sp>
      </p:grpSp>
      <p:sp>
        <p:nvSpPr>
          <p:cNvPr id="2" name="投影片編號版面配置區 1"/>
          <p:cNvSpPr>
            <a:spLocks noGrp="1"/>
          </p:cNvSpPr>
          <p:nvPr>
            <p:ph type="sldNum" sz="quarter" idx="12"/>
          </p:nvPr>
        </p:nvSpPr>
        <p:spPr/>
        <p:txBody>
          <a:bodyPr/>
          <a:lstStyle/>
          <a:p>
            <a:fld id="{69F36ECB-A0D5-4792-908D-9A4B7ACD4E94}" type="slidenum">
              <a:rPr lang="zh-TW" altLang="en-US" smtClean="0"/>
              <a:t>28</a:t>
            </a:fld>
            <a:endParaRPr lang="zh-TW" altLang="en-US"/>
          </a:p>
        </p:txBody>
      </p:sp>
    </p:spTree>
    <p:extLst>
      <p:ext uri="{BB962C8B-B14F-4D97-AF65-F5344CB8AC3E}">
        <p14:creationId xmlns:p14="http://schemas.microsoft.com/office/powerpoint/2010/main" val="57827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225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4" presetClass="entr" presetSubtype="10" fill="hold" nodeType="withEffect">
                                  <p:stCondLst>
                                    <p:cond delay="250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35496" y="188640"/>
            <a:ext cx="4891434" cy="910432"/>
            <a:chOff x="35496" y="188640"/>
            <a:chExt cx="4891434" cy="910432"/>
          </a:xfrm>
        </p:grpSpPr>
        <p:pic>
          <p:nvPicPr>
            <p:cNvPr id="10" name="圖片 9"/>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53660" t="8378" r="9982" b="22043"/>
            <a:stretch/>
          </p:blipFill>
          <p:spPr>
            <a:xfrm rot="6113647" flipH="1">
              <a:off x="3985148" y="157289"/>
              <a:ext cx="645794" cy="1237771"/>
            </a:xfrm>
            <a:prstGeom prst="rect">
              <a:avLst/>
            </a:prstGeom>
          </p:spPr>
        </p:pic>
        <p:sp>
          <p:nvSpPr>
            <p:cNvPr id="11" name="＞形箭號 10"/>
            <p:cNvSpPr/>
            <p:nvPr/>
          </p:nvSpPr>
          <p:spPr>
            <a:xfrm>
              <a:off x="35496" y="229746"/>
              <a:ext cx="3888432" cy="606966"/>
            </a:xfrm>
            <a:prstGeom prst="chevron">
              <a:avLst/>
            </a:prstGeom>
            <a:solidFill>
              <a:schemeClr val="bg2">
                <a:lumMod val="9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6272" tIns="368342" rIns="366272" bIns="368342" numCol="1" spcCol="1270" rtlCol="0" anchor="ctr" anchorCtr="0">
              <a:noAutofit/>
            </a:bodyPr>
            <a:lstStyle/>
            <a:p>
              <a:pPr algn="ctr" defTabSz="833438">
                <a:lnSpc>
                  <a:spcPct val="90000"/>
                </a:lnSpc>
                <a:spcBef>
                  <a:spcPct val="0"/>
                </a:spcBef>
                <a:spcAft>
                  <a:spcPct val="35000"/>
                </a:spcAft>
              </a:pPr>
              <a:endParaRPr lang="zh-TW" altLang="en-US" sz="1875" dirty="0">
                <a:solidFill>
                  <a:schemeClr val="tx1"/>
                </a:solidFill>
              </a:endParaRPr>
            </a:p>
          </p:txBody>
        </p:sp>
        <p:sp>
          <p:nvSpPr>
            <p:cNvPr id="12" name="矩形 11"/>
            <p:cNvSpPr/>
            <p:nvPr/>
          </p:nvSpPr>
          <p:spPr>
            <a:xfrm>
              <a:off x="414732" y="188640"/>
              <a:ext cx="3120406" cy="646331"/>
            </a:xfrm>
            <a:prstGeom prst="rect">
              <a:avLst/>
            </a:prstGeom>
          </p:spPr>
          <p:txBody>
            <a:bodyPr wrap="none">
              <a:spAutoFit/>
            </a:bodyPr>
            <a:lstStyle/>
            <a:p>
              <a:r>
                <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我們該做什麼</a:t>
              </a:r>
              <a:r>
                <a:rPr lang="en-US" altLang="zh-TW"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rPr>
                <a:t>?</a:t>
              </a:r>
              <a:endParaRPr lang="zh-TW" altLang="en-US" sz="3600" b="1" cap="all" spc="-60" dirty="0">
                <a:solidFill>
                  <a:schemeClr val="tx2"/>
                </a:solidFill>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nvGrpSpPr>
          <p:cNvPr id="16" name="群組 15"/>
          <p:cNvGrpSpPr/>
          <p:nvPr/>
        </p:nvGrpSpPr>
        <p:grpSpPr>
          <a:xfrm>
            <a:off x="467544" y="1506859"/>
            <a:ext cx="8784976" cy="526937"/>
            <a:chOff x="467544" y="1506859"/>
            <a:chExt cx="8784976" cy="526937"/>
          </a:xfrm>
        </p:grpSpPr>
        <p:sp>
          <p:nvSpPr>
            <p:cNvPr id="19" name="文字方塊 18"/>
            <p:cNvSpPr txBox="1"/>
            <p:nvPr/>
          </p:nvSpPr>
          <p:spPr>
            <a:xfrm>
              <a:off x="1043608" y="1533466"/>
              <a:ext cx="8208912" cy="500330"/>
            </a:xfrm>
            <a:prstGeom prst="rect">
              <a:avLst/>
            </a:prstGeom>
            <a:noFill/>
          </p:spPr>
          <p:txBody>
            <a:bodyPr wrap="square" rtlCol="0">
              <a:spAutoFit/>
            </a:bodyPr>
            <a:lstStyle/>
            <a:p>
              <a:pPr>
                <a:lnSpc>
                  <a:spcPts val="3100"/>
                </a:lnSpc>
              </a:pPr>
              <a:r>
                <a:rPr lang="zh-TW" altLang="en-US" sz="3600" b="1" cap="all" spc="-60" dirty="0">
                  <a:solidFill>
                    <a:srgbClr val="FBA905"/>
                  </a:solidFill>
                  <a:latin typeface="Microsoft YaHei" pitchFamily="34" charset="-122"/>
                  <a:ea typeface="Microsoft YaHei" pitchFamily="34" charset="-122"/>
                </a:rPr>
                <a:t>委託建築師或規劃設計單位</a:t>
              </a:r>
              <a:endParaRPr lang="en-US" altLang="zh-TW" sz="3200" b="1" cap="all" spc="-60" dirty="0">
                <a:solidFill>
                  <a:srgbClr val="FBA905"/>
                </a:solidFill>
                <a:latin typeface="Microsoft YaHei" pitchFamily="34" charset="-122"/>
                <a:ea typeface="Microsoft YaHei" pitchFamily="34" charset="-122"/>
              </a:endParaRPr>
            </a:p>
          </p:txBody>
        </p:sp>
        <p:pic>
          <p:nvPicPr>
            <p:cNvPr id="20" name="圖片 19"/>
            <p:cNvPicPr>
              <a:picLocks noChangeAspect="1"/>
            </p:cNvPicPr>
            <p:nvPr/>
          </p:nvPicPr>
          <p:blipFill rotWithShape="1">
            <a:blip r:embed="rId4"/>
            <a:srcRect t="10099" b="8897"/>
            <a:stretch/>
          </p:blipFill>
          <p:spPr>
            <a:xfrm>
              <a:off x="467544" y="1506859"/>
              <a:ext cx="519365" cy="467156"/>
            </a:xfrm>
            <a:prstGeom prst="rect">
              <a:avLst/>
            </a:prstGeom>
          </p:spPr>
        </p:pic>
      </p:grpSp>
      <p:pic>
        <p:nvPicPr>
          <p:cNvPr id="13" name="Picture 2" descr="相關圖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4362884"/>
            <a:ext cx="2232248" cy="248718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群組 23"/>
          <p:cNvGrpSpPr/>
          <p:nvPr/>
        </p:nvGrpSpPr>
        <p:grpSpPr>
          <a:xfrm>
            <a:off x="5436096" y="3284984"/>
            <a:ext cx="2952328" cy="936104"/>
            <a:chOff x="5436096" y="3284984"/>
            <a:chExt cx="2952328" cy="936104"/>
          </a:xfrm>
        </p:grpSpPr>
        <p:sp>
          <p:nvSpPr>
            <p:cNvPr id="28" name="直線圖說文字 2 27"/>
            <p:cNvSpPr/>
            <p:nvPr/>
          </p:nvSpPr>
          <p:spPr>
            <a:xfrm>
              <a:off x="5436096" y="3284984"/>
              <a:ext cx="2880320" cy="936104"/>
            </a:xfrm>
            <a:prstGeom prst="borderCallout2">
              <a:avLst>
                <a:gd name="adj1" fmla="val 43208"/>
                <a:gd name="adj2" fmla="val -6161"/>
                <a:gd name="adj3" fmla="val 62982"/>
                <a:gd name="adj4" fmla="val -39192"/>
                <a:gd name="adj5" fmla="val 129833"/>
                <a:gd name="adj6" fmla="val -761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508104" y="3379639"/>
              <a:ext cx="2880320" cy="769441"/>
            </a:xfrm>
            <a:prstGeom prst="rect">
              <a:avLst/>
            </a:prstGeom>
            <a:noFill/>
          </p:spPr>
          <p:txBody>
            <a:bodyPr wrap="square" rtlCol="0">
              <a:spAutoFit/>
            </a:bodyPr>
            <a:lstStyle/>
            <a:p>
              <a:r>
                <a:rPr lang="zh-TW" altLang="en-US" sz="2400" b="1" cap="all" dirty="0">
                  <a:solidFill>
                    <a:schemeClr val="tx2"/>
                  </a:solidFill>
                  <a:latin typeface="Arial" panose="020B0604020202020204" pitchFamily="34" charset="0"/>
                  <a:ea typeface="微软雅黑" panose="020B0503020204020204" pitchFamily="34" charset="-122"/>
                  <a:cs typeface="Arial" panose="020B0604020202020204" pitchFamily="34" charset="0"/>
                </a:rPr>
                <a:t>輔導團隊</a:t>
              </a:r>
              <a:r>
                <a:rPr lang="zh-TW" altLang="en-US" sz="2000" b="1" cap="all" dirty="0">
                  <a:solidFill>
                    <a:schemeClr val="tx2"/>
                  </a:solidFill>
                  <a:latin typeface="Arial" panose="020B0604020202020204" pitchFamily="34" charset="0"/>
                  <a:ea typeface="微软雅黑" panose="020B0503020204020204" pitchFamily="34" charset="-122"/>
                  <a:cs typeface="Arial" panose="020B0604020202020204" pitchFamily="34" charset="0"/>
                </a:rPr>
                <a:t>協助檢核計畫書及相關文件哦 </a:t>
              </a:r>
              <a:r>
                <a:rPr lang="en-US" altLang="zh-TW" sz="2000" b="1" cap="all" dirty="0">
                  <a:solidFill>
                    <a:schemeClr val="tx2"/>
                  </a:solidFill>
                  <a:latin typeface="Arial" panose="020B0604020202020204" pitchFamily="34" charset="0"/>
                  <a:ea typeface="微软雅黑" panose="020B0503020204020204" pitchFamily="34" charset="-122"/>
                  <a:cs typeface="Arial" panose="020B0604020202020204" pitchFamily="34" charset="0"/>
                </a:rPr>
                <a:t>!</a:t>
              </a:r>
              <a:endParaRPr lang="zh-TW" altLang="en-US" sz="2000" b="1" cap="all"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群組 25"/>
          <p:cNvGrpSpPr/>
          <p:nvPr/>
        </p:nvGrpSpPr>
        <p:grpSpPr>
          <a:xfrm>
            <a:off x="611560" y="3212976"/>
            <a:ext cx="4752528" cy="3240360"/>
            <a:chOff x="611560" y="3212976"/>
            <a:chExt cx="4752528" cy="3240360"/>
          </a:xfrm>
        </p:grpSpPr>
        <p:grpSp>
          <p:nvGrpSpPr>
            <p:cNvPr id="22" name="群組 21"/>
            <p:cNvGrpSpPr/>
            <p:nvPr/>
          </p:nvGrpSpPr>
          <p:grpSpPr>
            <a:xfrm>
              <a:off x="611560" y="3212976"/>
              <a:ext cx="4752528" cy="3240360"/>
              <a:chOff x="611560" y="3212976"/>
              <a:chExt cx="4752528" cy="3240360"/>
            </a:xfrm>
          </p:grpSpPr>
          <p:grpSp>
            <p:nvGrpSpPr>
              <p:cNvPr id="2" name="群組 1"/>
              <p:cNvGrpSpPr/>
              <p:nvPr/>
            </p:nvGrpSpPr>
            <p:grpSpPr>
              <a:xfrm>
                <a:off x="899592" y="3861048"/>
                <a:ext cx="4464496" cy="2592288"/>
                <a:chOff x="467544" y="3068960"/>
                <a:chExt cx="4464496" cy="2592288"/>
              </a:xfrm>
            </p:grpSpPr>
            <p:pic>
              <p:nvPicPr>
                <p:cNvPr id="14" name="圖片 13"/>
                <p:cNvPicPr>
                  <a:picLocks noChangeAspect="1"/>
                </p:cNvPicPr>
                <p:nvPr/>
              </p:nvPicPr>
              <p:blipFill>
                <a:blip r:embed="rId6">
                  <a:extLst>
                    <a:ext uri="{BEBA8EAE-BF5A-486C-A8C5-ECC9F3942E4B}">
                      <a14:imgProps xmlns:a14="http://schemas.microsoft.com/office/drawing/2010/main">
                        <a14:imgLayer r:embed="rId7">
                          <a14:imgEffect>
                            <a14:backgroundRemoval t="309" b="99383" l="0" r="97531"/>
                          </a14:imgEffect>
                        </a14:imgLayer>
                      </a14:imgProps>
                    </a:ext>
                  </a:extLst>
                </a:blip>
                <a:stretch>
                  <a:fillRect/>
                </a:stretch>
              </p:blipFill>
              <p:spPr>
                <a:xfrm>
                  <a:off x="467544" y="3068961"/>
                  <a:ext cx="432047" cy="432047"/>
                </a:xfrm>
                <a:prstGeom prst="rect">
                  <a:avLst/>
                </a:prstGeom>
              </p:spPr>
            </p:pic>
            <p:sp>
              <p:nvSpPr>
                <p:cNvPr id="15" name="文字方塊 14"/>
                <p:cNvSpPr txBox="1"/>
                <p:nvPr/>
              </p:nvSpPr>
              <p:spPr>
                <a:xfrm>
                  <a:off x="827584" y="3068960"/>
                  <a:ext cx="2520280" cy="463075"/>
                </a:xfrm>
                <a:prstGeom prst="rect">
                  <a:avLst/>
                </a:prstGeom>
                <a:noFill/>
              </p:spPr>
              <p:txBody>
                <a:bodyPr wrap="square" rtlCol="0">
                  <a:spAutoFit/>
                </a:bodyPr>
                <a:lstStyle/>
                <a:p>
                  <a:pPr>
                    <a:lnSpc>
                      <a:spcPts val="3100"/>
                    </a:lnSpc>
                  </a:pPr>
                  <a:r>
                    <a:rPr lang="zh-TW" altLang="en-US" sz="24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進行規劃設計</a:t>
                  </a:r>
                </a:p>
              </p:txBody>
            </p:sp>
            <p:sp>
              <p:nvSpPr>
                <p:cNvPr id="18" name="文字方塊 17"/>
                <p:cNvSpPr txBox="1"/>
                <p:nvPr/>
              </p:nvSpPr>
              <p:spPr>
                <a:xfrm>
                  <a:off x="827584" y="3659202"/>
                  <a:ext cx="3960440" cy="463075"/>
                </a:xfrm>
                <a:prstGeom prst="rect">
                  <a:avLst/>
                </a:prstGeom>
                <a:noFill/>
              </p:spPr>
              <p:txBody>
                <a:bodyPr wrap="square" rtlCol="0">
                  <a:spAutoFit/>
                </a:bodyPr>
                <a:lstStyle/>
                <a:p>
                  <a:pPr>
                    <a:lnSpc>
                      <a:spcPts val="3100"/>
                    </a:lnSpc>
                  </a:pPr>
                  <a:r>
                    <a:rPr lang="zh-TW" altLang="en-US" sz="24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撰擬重建計畫書及送審</a:t>
                  </a:r>
                </a:p>
              </p:txBody>
            </p:sp>
            <p:sp>
              <p:nvSpPr>
                <p:cNvPr id="23" name="文字方塊 22"/>
                <p:cNvSpPr txBox="1"/>
                <p:nvPr/>
              </p:nvSpPr>
              <p:spPr>
                <a:xfrm>
                  <a:off x="827584" y="4149080"/>
                  <a:ext cx="3960440" cy="489878"/>
                </a:xfrm>
                <a:prstGeom prst="rect">
                  <a:avLst/>
                </a:prstGeom>
                <a:noFill/>
              </p:spPr>
              <p:txBody>
                <a:bodyPr wrap="square" rtlCol="0">
                  <a:spAutoFit/>
                </a:bodyPr>
                <a:lstStyle/>
                <a:p>
                  <a:pPr>
                    <a:lnSpc>
                      <a:spcPts val="3100"/>
                    </a:lnSpc>
                  </a:pPr>
                  <a:r>
                    <a:rPr lang="zh-TW" altLang="en-US" sz="24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核定後申請建照及使照</a:t>
                  </a:r>
                </a:p>
              </p:txBody>
            </p:sp>
            <p:sp>
              <p:nvSpPr>
                <p:cNvPr id="25" name="文字方塊 24"/>
                <p:cNvSpPr txBox="1"/>
                <p:nvPr/>
              </p:nvSpPr>
              <p:spPr>
                <a:xfrm>
                  <a:off x="827584" y="4653136"/>
                  <a:ext cx="4104456" cy="463075"/>
                </a:xfrm>
                <a:prstGeom prst="rect">
                  <a:avLst/>
                </a:prstGeom>
                <a:noFill/>
              </p:spPr>
              <p:txBody>
                <a:bodyPr wrap="square" rtlCol="0">
                  <a:spAutoFit/>
                </a:bodyPr>
                <a:lstStyle/>
                <a:p>
                  <a:pPr>
                    <a:lnSpc>
                      <a:spcPts val="3100"/>
                    </a:lnSpc>
                  </a:pPr>
                  <a:r>
                    <a:rPr lang="zh-TW" altLang="en-US" sz="24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協助發包作業找尋營造廠</a:t>
                  </a:r>
                </a:p>
              </p:txBody>
            </p:sp>
            <p:sp>
              <p:nvSpPr>
                <p:cNvPr id="27" name="文字方塊 26"/>
                <p:cNvSpPr txBox="1"/>
                <p:nvPr/>
              </p:nvSpPr>
              <p:spPr>
                <a:xfrm>
                  <a:off x="827584" y="5198173"/>
                  <a:ext cx="1080120" cy="463075"/>
                </a:xfrm>
                <a:prstGeom prst="rect">
                  <a:avLst/>
                </a:prstGeom>
                <a:noFill/>
              </p:spPr>
              <p:txBody>
                <a:bodyPr wrap="square" rtlCol="0">
                  <a:spAutoFit/>
                </a:bodyPr>
                <a:lstStyle/>
                <a:p>
                  <a:pPr>
                    <a:lnSpc>
                      <a:spcPts val="3100"/>
                    </a:lnSpc>
                  </a:pPr>
                  <a:r>
                    <a:rPr lang="zh-TW" altLang="en-US" sz="24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監造</a:t>
                  </a:r>
                </a:p>
              </p:txBody>
            </p:sp>
            <p:cxnSp>
              <p:nvCxnSpPr>
                <p:cNvPr id="3" name="直線接點 2"/>
                <p:cNvCxnSpPr/>
                <p:nvPr/>
              </p:nvCxnSpPr>
              <p:spPr>
                <a:xfrm flipV="1">
                  <a:off x="1403648" y="4112932"/>
                  <a:ext cx="1800200" cy="1"/>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1" name="圖片 20"/>
                <p:cNvPicPr>
                  <a:picLocks noChangeAspect="1"/>
                </p:cNvPicPr>
                <p:nvPr/>
              </p:nvPicPr>
              <p:blipFill>
                <a:blip r:embed="rId6">
                  <a:extLst>
                    <a:ext uri="{BEBA8EAE-BF5A-486C-A8C5-ECC9F3942E4B}">
                      <a14:imgProps xmlns:a14="http://schemas.microsoft.com/office/drawing/2010/main">
                        <a14:imgLayer r:embed="rId7">
                          <a14:imgEffect>
                            <a14:backgroundRemoval t="309" b="99383" l="0" r="97531"/>
                          </a14:imgEffect>
                        </a14:imgLayer>
                      </a14:imgProps>
                    </a:ext>
                  </a:extLst>
                </a:blip>
                <a:stretch>
                  <a:fillRect/>
                </a:stretch>
              </p:blipFill>
              <p:spPr>
                <a:xfrm>
                  <a:off x="467544" y="3645024"/>
                  <a:ext cx="432047" cy="432047"/>
                </a:xfrm>
                <a:prstGeom prst="rect">
                  <a:avLst/>
                </a:prstGeom>
              </p:spPr>
            </p:pic>
            <p:pic>
              <p:nvPicPr>
                <p:cNvPr id="29" name="圖片 28"/>
                <p:cNvPicPr>
                  <a:picLocks noChangeAspect="1"/>
                </p:cNvPicPr>
                <p:nvPr/>
              </p:nvPicPr>
              <p:blipFill>
                <a:blip r:embed="rId6">
                  <a:extLst>
                    <a:ext uri="{BEBA8EAE-BF5A-486C-A8C5-ECC9F3942E4B}">
                      <a14:imgProps xmlns:a14="http://schemas.microsoft.com/office/drawing/2010/main">
                        <a14:imgLayer r:embed="rId7">
                          <a14:imgEffect>
                            <a14:backgroundRemoval t="309" b="99383" l="0" r="97531"/>
                          </a14:imgEffect>
                        </a14:imgLayer>
                      </a14:imgProps>
                    </a:ext>
                  </a:extLst>
                </a:blip>
                <a:stretch>
                  <a:fillRect/>
                </a:stretch>
              </p:blipFill>
              <p:spPr>
                <a:xfrm>
                  <a:off x="467544" y="4149080"/>
                  <a:ext cx="432047" cy="432047"/>
                </a:xfrm>
                <a:prstGeom prst="rect">
                  <a:avLst/>
                </a:prstGeom>
              </p:spPr>
            </p:pic>
            <p:pic>
              <p:nvPicPr>
                <p:cNvPr id="30" name="圖片 29"/>
                <p:cNvPicPr>
                  <a:picLocks noChangeAspect="1"/>
                </p:cNvPicPr>
                <p:nvPr/>
              </p:nvPicPr>
              <p:blipFill>
                <a:blip r:embed="rId6">
                  <a:extLst>
                    <a:ext uri="{BEBA8EAE-BF5A-486C-A8C5-ECC9F3942E4B}">
                      <a14:imgProps xmlns:a14="http://schemas.microsoft.com/office/drawing/2010/main">
                        <a14:imgLayer r:embed="rId7">
                          <a14:imgEffect>
                            <a14:backgroundRemoval t="309" b="99383" l="0" r="97531"/>
                          </a14:imgEffect>
                        </a14:imgLayer>
                      </a14:imgProps>
                    </a:ext>
                  </a:extLst>
                </a:blip>
                <a:stretch>
                  <a:fillRect/>
                </a:stretch>
              </p:blipFill>
              <p:spPr>
                <a:xfrm>
                  <a:off x="467544" y="4653136"/>
                  <a:ext cx="432047" cy="432047"/>
                </a:xfrm>
                <a:prstGeom prst="rect">
                  <a:avLst/>
                </a:prstGeom>
              </p:spPr>
            </p:pic>
            <p:pic>
              <p:nvPicPr>
                <p:cNvPr id="31" name="圖片 30"/>
                <p:cNvPicPr>
                  <a:picLocks noChangeAspect="1"/>
                </p:cNvPicPr>
                <p:nvPr/>
              </p:nvPicPr>
              <p:blipFill>
                <a:blip r:embed="rId6">
                  <a:extLst>
                    <a:ext uri="{BEBA8EAE-BF5A-486C-A8C5-ECC9F3942E4B}">
                      <a14:imgProps xmlns:a14="http://schemas.microsoft.com/office/drawing/2010/main">
                        <a14:imgLayer r:embed="rId7">
                          <a14:imgEffect>
                            <a14:backgroundRemoval t="309" b="99383" l="0" r="97531"/>
                          </a14:imgEffect>
                        </a14:imgLayer>
                      </a14:imgProps>
                    </a:ext>
                  </a:extLst>
                </a:blip>
                <a:stretch>
                  <a:fillRect/>
                </a:stretch>
              </p:blipFill>
              <p:spPr>
                <a:xfrm>
                  <a:off x="467544" y="5157192"/>
                  <a:ext cx="432047" cy="432047"/>
                </a:xfrm>
                <a:prstGeom prst="rect">
                  <a:avLst/>
                </a:prstGeom>
              </p:spPr>
            </p:pic>
          </p:grpSp>
          <p:sp>
            <p:nvSpPr>
              <p:cNvPr id="4" name="矩形 3"/>
              <p:cNvSpPr/>
              <p:nvPr/>
            </p:nvSpPr>
            <p:spPr>
              <a:xfrm>
                <a:off x="611560" y="3573016"/>
                <a:ext cx="4248472" cy="288032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5" name="圓角矩形 4"/>
              <p:cNvSpPr/>
              <p:nvPr/>
            </p:nvSpPr>
            <p:spPr>
              <a:xfrm>
                <a:off x="1115616" y="3212976"/>
                <a:ext cx="2880320"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文字方塊 5"/>
            <p:cNvSpPr txBox="1"/>
            <p:nvPr/>
          </p:nvSpPr>
          <p:spPr>
            <a:xfrm>
              <a:off x="1259632" y="3284984"/>
              <a:ext cx="2592288" cy="461665"/>
            </a:xfrm>
            <a:prstGeom prst="rect">
              <a:avLst/>
            </a:prstGeom>
            <a:noFill/>
          </p:spPr>
          <p:txBody>
            <a:bodyPr wrap="square" rtlCol="0">
              <a:spAutoFit/>
            </a:bodyPr>
            <a:lstStyle/>
            <a:p>
              <a:pPr algn="ctr"/>
              <a:r>
                <a:rPr lang="zh-TW" altLang="en-US" sz="2400" b="1" cap="all" dirty="0">
                  <a:solidFill>
                    <a:schemeClr val="tx2"/>
                  </a:solidFill>
                  <a:latin typeface="Arial" panose="020B0604020202020204" pitchFamily="34" charset="0"/>
                  <a:ea typeface="微软雅黑" panose="020B0503020204020204" pitchFamily="34" charset="-122"/>
                  <a:cs typeface="Arial" panose="020B0604020202020204" pitchFamily="34" charset="0"/>
                </a:rPr>
                <a:t>建築師協助您</a:t>
              </a:r>
              <a:r>
                <a:rPr lang="en-US" altLang="zh-TW" sz="2400" b="1" cap="all" dirty="0">
                  <a:solidFill>
                    <a:schemeClr val="tx2"/>
                  </a:solidFill>
                  <a:latin typeface="Arial" panose="020B0604020202020204" pitchFamily="34" charset="0"/>
                  <a:ea typeface="微软雅黑" panose="020B0503020204020204" pitchFamily="34" charset="-122"/>
                  <a:cs typeface="Arial" panose="020B0604020202020204" pitchFamily="34" charset="0"/>
                </a:rPr>
                <a:t>…</a:t>
              </a:r>
              <a:endParaRPr lang="zh-TW" altLang="en-US" sz="2400" b="1" cap="all"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 name="矩形 7"/>
          <p:cNvSpPr/>
          <p:nvPr/>
        </p:nvSpPr>
        <p:spPr>
          <a:xfrm>
            <a:off x="1064082" y="2147034"/>
            <a:ext cx="5452134" cy="489878"/>
          </a:xfrm>
          <a:prstGeom prst="rect">
            <a:avLst/>
          </a:prstGeom>
        </p:spPr>
        <p:txBody>
          <a:bodyPr wrap="none">
            <a:spAutoFit/>
          </a:bodyPr>
          <a:lstStyle/>
          <a:p>
            <a:pPr>
              <a:lnSpc>
                <a:spcPts val="3100"/>
              </a:lnSpc>
            </a:pPr>
            <a:r>
              <a:rPr lang="en-US" altLang="zh-TW" sz="28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zh-TW" altLang="en-US" sz="28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若沒有人選，輔導團會協助引介</a:t>
            </a:r>
            <a:r>
              <a:rPr lang="en-US" altLang="zh-TW" sz="28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endParaRPr lang="zh-TW" altLang="en-US" sz="2800" b="1" cap="all"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投影片編號版面配置區 16"/>
          <p:cNvSpPr>
            <a:spLocks noGrp="1"/>
          </p:cNvSpPr>
          <p:nvPr>
            <p:ph type="sldNum" sz="quarter" idx="12"/>
          </p:nvPr>
        </p:nvSpPr>
        <p:spPr/>
        <p:txBody>
          <a:bodyPr/>
          <a:lstStyle/>
          <a:p>
            <a:fld id="{69F36ECB-A0D5-4792-908D-9A4B7ACD4E94}" type="slidenum">
              <a:rPr lang="zh-TW" altLang="en-US" smtClean="0"/>
              <a:t>29</a:t>
            </a:fld>
            <a:endParaRPr lang="zh-TW" altLang="en-US"/>
          </a:p>
        </p:txBody>
      </p:sp>
    </p:spTree>
    <p:extLst>
      <p:ext uri="{BB962C8B-B14F-4D97-AF65-F5344CB8AC3E}">
        <p14:creationId xmlns:p14="http://schemas.microsoft.com/office/powerpoint/2010/main" val="5689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4" presetClass="entr" presetSubtype="10"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125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22" presetClass="entr" presetSubtype="8" fill="hold" nodeType="withEffect">
                                  <p:stCondLst>
                                    <p:cond delay="200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14" presetClass="entr" presetSubtype="10" fill="hold"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683568" y="1268760"/>
            <a:ext cx="7848872" cy="0"/>
          </a:xfrm>
          <a:prstGeom prst="line">
            <a:avLst/>
          </a:prstGeom>
          <a:ln w="60325"/>
        </p:spPr>
        <p:style>
          <a:lnRef idx="1">
            <a:schemeClr val="dk1"/>
          </a:lnRef>
          <a:fillRef idx="0">
            <a:schemeClr val="dk1"/>
          </a:fillRef>
          <a:effectRef idx="0">
            <a:schemeClr val="dk1"/>
          </a:effectRef>
          <a:fontRef idx="minor">
            <a:schemeClr val="tx1"/>
          </a:fontRef>
        </p:style>
      </p:cxnSp>
      <p:grpSp>
        <p:nvGrpSpPr>
          <p:cNvPr id="9" name="群組 8"/>
          <p:cNvGrpSpPr/>
          <p:nvPr/>
        </p:nvGrpSpPr>
        <p:grpSpPr>
          <a:xfrm>
            <a:off x="3923928" y="3645024"/>
            <a:ext cx="2428870" cy="3141350"/>
            <a:chOff x="3923928" y="3645024"/>
            <a:chExt cx="2428870" cy="3141350"/>
          </a:xfrm>
        </p:grpSpPr>
        <p:pic>
          <p:nvPicPr>
            <p:cNvPr id="16" name="圖片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3883103" y="3959463"/>
              <a:ext cx="2515503" cy="1886626"/>
            </a:xfrm>
            <a:prstGeom prst="rect">
              <a:avLst/>
            </a:prstGeom>
            <a:ln>
              <a:noFill/>
            </a:ln>
            <a:effectLst>
              <a:outerShdw blurRad="292100" dist="139700" dir="2700000" algn="tl" rotWithShape="0">
                <a:srgbClr val="333333">
                  <a:alpha val="65000"/>
                </a:srgbClr>
              </a:outerShdw>
            </a:effectLst>
          </p:spPr>
        </p:pic>
        <p:sp>
          <p:nvSpPr>
            <p:cNvPr id="17" name="文字方塊 16"/>
            <p:cNvSpPr txBox="1"/>
            <p:nvPr/>
          </p:nvSpPr>
          <p:spPr>
            <a:xfrm>
              <a:off x="3923928" y="6309320"/>
              <a:ext cx="2428870" cy="477054"/>
            </a:xfrm>
            <a:prstGeom prst="rect">
              <a:avLst/>
            </a:prstGeom>
            <a:noFill/>
          </p:spPr>
          <p:txBody>
            <a:bodyPr wrap="none" rtlCol="0">
              <a:spAutoFit/>
            </a:bodyPr>
            <a:lstStyle>
              <a:defPPr>
                <a:defRPr lang="zh-TW"/>
              </a:defPPr>
              <a:lvl1pPr>
                <a:defRPr sz="2500" b="1" i="1">
                  <a:latin typeface="Microsoft YaHei" pitchFamily="34" charset="-122"/>
                  <a:ea typeface="Microsoft YaHei" pitchFamily="34" charset="-122"/>
                </a:defRPr>
              </a:lvl1pPr>
            </a:lstStyle>
            <a:p>
              <a:r>
                <a:rPr lang="zh-TW" altLang="en-US" dirty="0"/>
                <a:t>老舊公寓無電梯</a:t>
              </a:r>
              <a:endParaRPr lang="en-US" altLang="zh-TW" dirty="0"/>
            </a:p>
          </p:txBody>
        </p:sp>
      </p:grpSp>
      <p:grpSp>
        <p:nvGrpSpPr>
          <p:cNvPr id="10" name="群組 9"/>
          <p:cNvGrpSpPr/>
          <p:nvPr/>
        </p:nvGrpSpPr>
        <p:grpSpPr>
          <a:xfrm>
            <a:off x="6510226" y="3645024"/>
            <a:ext cx="2428870" cy="3141350"/>
            <a:chOff x="6510226" y="3645024"/>
            <a:chExt cx="2428870" cy="3141350"/>
          </a:xfrm>
        </p:grpSpPr>
        <p:pic>
          <p:nvPicPr>
            <p:cNvPr id="18" name="圖片 1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729328" y="3645024"/>
              <a:ext cx="1902746" cy="2536180"/>
            </a:xfrm>
            <a:prstGeom prst="rect">
              <a:avLst/>
            </a:prstGeom>
            <a:ln>
              <a:noFill/>
            </a:ln>
            <a:effectLst>
              <a:outerShdw blurRad="292100" dist="139700" dir="2700000" algn="tl" rotWithShape="0">
                <a:srgbClr val="333333">
                  <a:alpha val="65000"/>
                </a:srgbClr>
              </a:outerShdw>
            </a:effectLst>
          </p:spPr>
        </p:pic>
        <p:sp>
          <p:nvSpPr>
            <p:cNvPr id="19" name="文字方塊 18"/>
            <p:cNvSpPr txBox="1"/>
            <p:nvPr/>
          </p:nvSpPr>
          <p:spPr>
            <a:xfrm>
              <a:off x="6510226" y="6309320"/>
              <a:ext cx="2428870" cy="477054"/>
            </a:xfrm>
            <a:prstGeom prst="rect">
              <a:avLst/>
            </a:prstGeom>
            <a:noFill/>
          </p:spPr>
          <p:txBody>
            <a:bodyPr wrap="none" rtlCol="0">
              <a:spAutoFit/>
            </a:bodyPr>
            <a:lstStyle/>
            <a:p>
              <a:r>
                <a:rPr lang="zh-TW" altLang="en-US" sz="2500" b="1" i="1" dirty="0">
                  <a:latin typeface="Microsoft YaHei" pitchFamily="34" charset="-122"/>
                  <a:ea typeface="Microsoft YaHei" pitchFamily="34" charset="-122"/>
                </a:rPr>
                <a:t>紅黃單危險建築</a:t>
              </a:r>
            </a:p>
          </p:txBody>
        </p:sp>
      </p:grpSp>
      <p:pic>
        <p:nvPicPr>
          <p:cNvPr id="20" name="圖片 1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275" y="4632482"/>
            <a:ext cx="1176791" cy="2161453"/>
          </a:xfrm>
          <a:prstGeom prst="rect">
            <a:avLst/>
          </a:prstGeom>
        </p:spPr>
      </p:pic>
      <p:grpSp>
        <p:nvGrpSpPr>
          <p:cNvPr id="5" name="群組 4"/>
          <p:cNvGrpSpPr/>
          <p:nvPr/>
        </p:nvGrpSpPr>
        <p:grpSpPr>
          <a:xfrm>
            <a:off x="92175" y="1457782"/>
            <a:ext cx="2428870" cy="2538069"/>
            <a:chOff x="92175" y="1457782"/>
            <a:chExt cx="2428870" cy="2538069"/>
          </a:xfrm>
        </p:grpSpPr>
        <p:pic>
          <p:nvPicPr>
            <p:cNvPr id="21" name="圖片 20"/>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6698" y="1457782"/>
              <a:ext cx="1985640" cy="1489230"/>
            </a:xfrm>
            <a:prstGeom prst="rect">
              <a:avLst/>
            </a:prstGeom>
            <a:ln>
              <a:noFill/>
            </a:ln>
            <a:effectLst>
              <a:outerShdw blurRad="292100" dist="139700" dir="2700000" algn="tl" rotWithShape="0">
                <a:srgbClr val="333333">
                  <a:alpha val="65000"/>
                </a:srgbClr>
              </a:outerShdw>
            </a:effectLst>
          </p:spPr>
        </p:pic>
        <p:sp>
          <p:nvSpPr>
            <p:cNvPr id="22" name="文字方塊 21"/>
            <p:cNvSpPr txBox="1"/>
            <p:nvPr/>
          </p:nvSpPr>
          <p:spPr>
            <a:xfrm>
              <a:off x="92175" y="3134077"/>
              <a:ext cx="2428870" cy="861774"/>
            </a:xfrm>
            <a:prstGeom prst="rect">
              <a:avLst/>
            </a:prstGeom>
            <a:noFill/>
          </p:spPr>
          <p:txBody>
            <a:bodyPr wrap="none" rtlCol="0">
              <a:spAutoFit/>
            </a:bodyPr>
            <a:lstStyle/>
            <a:p>
              <a:r>
                <a:rPr lang="zh-TW" altLang="en-US" sz="2500" b="1" i="1" dirty="0">
                  <a:latin typeface="Microsoft YaHei" pitchFamily="34" charset="-122"/>
                  <a:ea typeface="Microsoft YaHei" pitchFamily="34" charset="-122"/>
                </a:rPr>
                <a:t>天花板水泥掉落</a:t>
              </a:r>
              <a:endParaRPr lang="en-US" altLang="zh-TW" sz="2500" b="1" i="1" dirty="0">
                <a:latin typeface="Microsoft YaHei" pitchFamily="34" charset="-122"/>
                <a:ea typeface="Microsoft YaHei" pitchFamily="34" charset="-122"/>
              </a:endParaRPr>
            </a:p>
            <a:p>
              <a:pPr algn="ctr"/>
              <a:r>
                <a:rPr lang="zh-TW" altLang="en-US" sz="2500" b="1" i="1" dirty="0">
                  <a:latin typeface="Microsoft YaHei" pitchFamily="34" charset="-122"/>
                  <a:ea typeface="Microsoft YaHei" pitchFamily="34" charset="-122"/>
                </a:rPr>
                <a:t>鋼筋外露</a:t>
              </a:r>
            </a:p>
          </p:txBody>
        </p:sp>
      </p:grpSp>
      <p:grpSp>
        <p:nvGrpSpPr>
          <p:cNvPr id="6" name="群組 5"/>
          <p:cNvGrpSpPr/>
          <p:nvPr/>
        </p:nvGrpSpPr>
        <p:grpSpPr>
          <a:xfrm>
            <a:off x="3230756" y="1457782"/>
            <a:ext cx="2242210" cy="2153349"/>
            <a:chOff x="3230756" y="1457782"/>
            <a:chExt cx="2242210" cy="2153349"/>
          </a:xfrm>
        </p:grpSpPr>
        <p:pic>
          <p:nvPicPr>
            <p:cNvPr id="24" name="圖片 23"/>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30756" y="1457782"/>
              <a:ext cx="2242210" cy="1489230"/>
            </a:xfrm>
            <a:prstGeom prst="rect">
              <a:avLst/>
            </a:prstGeom>
            <a:ln>
              <a:noFill/>
            </a:ln>
            <a:effectLst>
              <a:outerShdw blurRad="292100" dist="139700" dir="2700000" algn="tl" rotWithShape="0">
                <a:srgbClr val="333333">
                  <a:alpha val="65000"/>
                </a:srgbClr>
              </a:outerShdw>
            </a:effectLst>
          </p:spPr>
        </p:pic>
        <p:sp>
          <p:nvSpPr>
            <p:cNvPr id="25" name="文字方塊 24"/>
            <p:cNvSpPr txBox="1"/>
            <p:nvPr/>
          </p:nvSpPr>
          <p:spPr>
            <a:xfrm>
              <a:off x="3662804" y="3134077"/>
              <a:ext cx="1467068" cy="477054"/>
            </a:xfrm>
            <a:prstGeom prst="rect">
              <a:avLst/>
            </a:prstGeom>
            <a:noFill/>
          </p:spPr>
          <p:txBody>
            <a:bodyPr wrap="none" rtlCol="0">
              <a:spAutoFit/>
            </a:bodyPr>
            <a:lstStyle/>
            <a:p>
              <a:r>
                <a:rPr lang="zh-TW" altLang="en-US" sz="2500" b="1" i="1" dirty="0">
                  <a:latin typeface="Microsoft YaHei" pitchFamily="34" charset="-122"/>
                  <a:ea typeface="Microsoft YaHei" pitchFamily="34" charset="-122"/>
                </a:rPr>
                <a:t>樑柱爆裂</a:t>
              </a:r>
            </a:p>
          </p:txBody>
        </p:sp>
      </p:grpSp>
      <p:grpSp>
        <p:nvGrpSpPr>
          <p:cNvPr id="8" name="群組 7"/>
          <p:cNvGrpSpPr/>
          <p:nvPr/>
        </p:nvGrpSpPr>
        <p:grpSpPr>
          <a:xfrm>
            <a:off x="1430556" y="4266094"/>
            <a:ext cx="2144057" cy="2016224"/>
            <a:chOff x="1430556" y="4266094"/>
            <a:chExt cx="2144057" cy="2016224"/>
          </a:xfrm>
        </p:grpSpPr>
        <p:sp>
          <p:nvSpPr>
            <p:cNvPr id="33" name="文字方塊 32"/>
            <p:cNvSpPr txBox="1"/>
            <p:nvPr/>
          </p:nvSpPr>
          <p:spPr>
            <a:xfrm>
              <a:off x="1430556" y="5805264"/>
              <a:ext cx="2108269" cy="477054"/>
            </a:xfrm>
            <a:prstGeom prst="rect">
              <a:avLst/>
            </a:prstGeom>
            <a:noFill/>
          </p:spPr>
          <p:txBody>
            <a:bodyPr wrap="none" rtlCol="0">
              <a:spAutoFit/>
            </a:bodyPr>
            <a:lstStyle/>
            <a:p>
              <a:r>
                <a:rPr lang="zh-TW" altLang="en-US" sz="2500" b="1" i="1" dirty="0">
                  <a:latin typeface="Microsoft YaHei" pitchFamily="34" charset="-122"/>
                  <a:ea typeface="Microsoft YaHei" pitchFamily="34" charset="-122"/>
                </a:rPr>
                <a:t>結構安全疑慮</a:t>
              </a:r>
            </a:p>
          </p:txBody>
        </p:sp>
        <p:pic>
          <p:nvPicPr>
            <p:cNvPr id="34" name="圖片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0556" y="4266094"/>
              <a:ext cx="2144057" cy="1452914"/>
            </a:xfrm>
            <a:prstGeom prst="rect">
              <a:avLst/>
            </a:prstGeom>
            <a:ln>
              <a:noFill/>
            </a:ln>
            <a:effectLst>
              <a:outerShdw blurRad="292100" dist="139700" dir="2700000" algn="tl" rotWithShape="0">
                <a:srgbClr val="333333">
                  <a:alpha val="65000"/>
                </a:srgbClr>
              </a:outerShdw>
            </a:effectLst>
          </p:spPr>
        </p:pic>
      </p:grpSp>
      <p:grpSp>
        <p:nvGrpSpPr>
          <p:cNvPr id="7" name="群組 6"/>
          <p:cNvGrpSpPr/>
          <p:nvPr/>
        </p:nvGrpSpPr>
        <p:grpSpPr>
          <a:xfrm>
            <a:off x="6347320" y="1418941"/>
            <a:ext cx="2068012" cy="2082067"/>
            <a:chOff x="6347320" y="1418941"/>
            <a:chExt cx="2068012" cy="2082067"/>
          </a:xfrm>
        </p:grpSpPr>
        <p:pic>
          <p:nvPicPr>
            <p:cNvPr id="26" name="Picture 6" descr="D:\001-結案\03_102嘉義自主更新\輔導團\金財神\1030521金財神工程勘驗&amp;管委會說明\IMG_2735.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347320" y="1418941"/>
              <a:ext cx="2068012" cy="1551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5" name="文字方塊 34"/>
            <p:cNvSpPr txBox="1"/>
            <p:nvPr/>
          </p:nvSpPr>
          <p:spPr>
            <a:xfrm>
              <a:off x="6647792" y="3023954"/>
              <a:ext cx="1467068" cy="477054"/>
            </a:xfrm>
            <a:prstGeom prst="rect">
              <a:avLst/>
            </a:prstGeom>
            <a:noFill/>
          </p:spPr>
          <p:txBody>
            <a:bodyPr wrap="none" rtlCol="0">
              <a:spAutoFit/>
            </a:bodyPr>
            <a:lstStyle/>
            <a:p>
              <a:r>
                <a:rPr lang="zh-TW" altLang="en-US" sz="2500" b="1" i="1" dirty="0">
                  <a:latin typeface="Microsoft YaHei" pitchFamily="34" charset="-122"/>
                  <a:ea typeface="Microsoft YaHei" pitchFamily="34" charset="-122"/>
                </a:rPr>
                <a:t>耐震疑慮</a:t>
              </a:r>
            </a:p>
          </p:txBody>
        </p:sp>
      </p:grpSp>
      <p:sp>
        <p:nvSpPr>
          <p:cNvPr id="2" name="矩形 1"/>
          <p:cNvSpPr/>
          <p:nvPr/>
        </p:nvSpPr>
        <p:spPr>
          <a:xfrm>
            <a:off x="976326" y="548680"/>
            <a:ext cx="7124066" cy="646331"/>
          </a:xfrm>
          <a:prstGeom prst="rect">
            <a:avLst/>
          </a:prstGeom>
        </p:spPr>
        <p:txBody>
          <a:bodyPr vert="horz" lIns="91440" tIns="45720" rIns="91440" bIns="45720" rtlCol="0" anchor="ctr">
            <a:noAutofit/>
          </a:bodyPr>
          <a:lstStyle/>
          <a:p>
            <a:pPr>
              <a:spcBef>
                <a:spcPct val="0"/>
              </a:spcBef>
            </a:pPr>
            <a:r>
              <a:rPr lang="zh-TW" altLang="en-US" sz="3600" b="1" spc="-100" dirty="0">
                <a:solidFill>
                  <a:schemeClr val="tx2"/>
                </a:solidFill>
                <a:latin typeface="Microsoft YaHei" pitchFamily="34" charset="-122"/>
                <a:ea typeface="Microsoft YaHei" pitchFamily="34" charset="-122"/>
                <a:cs typeface="+mj-cs"/>
              </a:rPr>
              <a:t>還在忍受危老屋，不知道怎麼辦嗎</a:t>
            </a:r>
            <a:r>
              <a:rPr lang="en-US" altLang="zh-TW" sz="3600" b="1" spc="-100" dirty="0">
                <a:solidFill>
                  <a:schemeClr val="tx2"/>
                </a:solidFill>
                <a:latin typeface="Microsoft YaHei" pitchFamily="34" charset="-122"/>
                <a:ea typeface="Microsoft YaHei" pitchFamily="34" charset="-122"/>
                <a:cs typeface="+mj-cs"/>
              </a:rPr>
              <a:t>?</a:t>
            </a:r>
            <a:endParaRPr lang="zh-TW" altLang="en-US" sz="3600" b="1" spc="-100" dirty="0">
              <a:solidFill>
                <a:schemeClr val="tx2"/>
              </a:solidFill>
              <a:latin typeface="Microsoft YaHei" pitchFamily="34" charset="-122"/>
              <a:ea typeface="Microsoft YaHei" pitchFamily="34" charset="-122"/>
              <a:cs typeface="+mj-cs"/>
            </a:endParaRPr>
          </a:p>
        </p:txBody>
      </p:sp>
      <p:pic>
        <p:nvPicPr>
          <p:cNvPr id="23" name="圖片 22"/>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3" name="投影片編號版面配置區 2"/>
          <p:cNvSpPr>
            <a:spLocks noGrp="1"/>
          </p:cNvSpPr>
          <p:nvPr>
            <p:ph type="sldNum" sz="quarter" idx="12"/>
          </p:nvPr>
        </p:nvSpPr>
        <p:spPr/>
        <p:txBody>
          <a:bodyPr/>
          <a:lstStyle/>
          <a:p>
            <a:fld id="{69F36ECB-A0D5-4792-908D-9A4B7ACD4E94}" type="slidenum">
              <a:rPr lang="zh-TW" altLang="en-US" smtClean="0"/>
              <a:t>3</a:t>
            </a:fld>
            <a:endParaRPr lang="zh-TW" altLang="en-US"/>
          </a:p>
        </p:txBody>
      </p:sp>
    </p:spTree>
    <p:extLst>
      <p:ext uri="{BB962C8B-B14F-4D97-AF65-F5344CB8AC3E}">
        <p14:creationId xmlns:p14="http://schemas.microsoft.com/office/powerpoint/2010/main" val="61481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10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22" presetClass="entr" presetSubtype="1" fill="hold"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1" fill="hold" nodeType="with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07504" y="1700808"/>
            <a:ext cx="8928992" cy="4999133"/>
            <a:chOff x="921340" y="1386840"/>
            <a:chExt cx="11047140" cy="5278120"/>
          </a:xfrm>
        </p:grpSpPr>
        <p:sp>
          <p:nvSpPr>
            <p:cNvPr id="7" name="矩形 6"/>
            <p:cNvSpPr/>
            <p:nvPr/>
          </p:nvSpPr>
          <p:spPr>
            <a:xfrm>
              <a:off x="921340" y="1386840"/>
              <a:ext cx="11047140" cy="5278120"/>
            </a:xfrm>
            <a:prstGeom prst="rect">
              <a:avLst/>
            </a:prstGeom>
            <a:solidFill>
              <a:schemeClr val="bg1"/>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454959" y="1790670"/>
              <a:ext cx="6770828" cy="1852230"/>
            </a:xfrm>
            <a:prstGeom prst="rect">
              <a:avLst/>
            </a:prstGeom>
            <a:noFill/>
          </p:spPr>
          <p:txBody>
            <a:bodyPr wrap="square" rtlCol="0">
              <a:spAutoFit/>
            </a:bodyPr>
            <a:lstStyle/>
            <a:p>
              <a:pPr marL="114300">
                <a:lnSpc>
                  <a:spcPct val="150000"/>
                </a:lnSpc>
              </a:pPr>
              <a:r>
                <a:rPr lang="zh-TW" altLang="en-US" sz="2000" b="1"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長榮大學土地與環境發展研究中心</a:t>
              </a:r>
              <a:endParaRPr lang="en-US" altLang="zh-TW" sz="2000" b="1"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ct val="150000"/>
                </a:lnSpc>
              </a:pP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地址：</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71101</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台南市歸仁區長大路</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1</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號</a:t>
              </a:r>
              <a:endParaRPr lang="en-US" altLang="zh-TW" sz="2000" dirty="0">
                <a:solidFill>
                  <a:schemeClr val="tx2">
                    <a:lumMod val="50000"/>
                  </a:schemeClr>
                </a:solidFill>
                <a:latin typeface="微軟正黑體" panose="020B0604030504040204" pitchFamily="34" charset="-120"/>
                <a:ea typeface="微軟正黑體" panose="020B0604030504040204" pitchFamily="34" charset="-120"/>
              </a:endParaRPr>
            </a:p>
            <a:p>
              <a:pPr>
                <a:lnSpc>
                  <a:spcPct val="150000"/>
                </a:lnSpc>
              </a:pP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電話：</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06-2785239</a:t>
              </a:r>
            </a:p>
            <a:p>
              <a:endParaRPr lang="zh-TW" altLang="en-US" dirty="0"/>
            </a:p>
          </p:txBody>
        </p:sp>
      </p:grpSp>
      <p:sp>
        <p:nvSpPr>
          <p:cNvPr id="16" name="標題 1"/>
          <p:cNvSpPr txBox="1">
            <a:spLocks/>
          </p:cNvSpPr>
          <p:nvPr/>
        </p:nvSpPr>
        <p:spPr>
          <a:xfrm>
            <a:off x="960795" y="458416"/>
            <a:ext cx="7978325" cy="59432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zh-TW" altLang="en-US" dirty="0"/>
              <a:t>有危險及老舊建築重建問題，請洽</a:t>
            </a:r>
            <a:r>
              <a:rPr lang="en-US" altLang="zh-TW" dirty="0"/>
              <a:t>…</a:t>
            </a:r>
            <a:endParaRPr lang="zh-TW" altLang="en-US" dirty="0"/>
          </a:p>
        </p:txBody>
      </p:sp>
      <p:cxnSp>
        <p:nvCxnSpPr>
          <p:cNvPr id="11" name="直線接點 10"/>
          <p:cNvCxnSpPr/>
          <p:nvPr/>
        </p:nvCxnSpPr>
        <p:spPr>
          <a:xfrm>
            <a:off x="971600" y="1124744"/>
            <a:ext cx="7200000" cy="0"/>
          </a:xfrm>
          <a:prstGeom prst="line">
            <a:avLst/>
          </a:prstGeom>
          <a:ln w="60325"/>
        </p:spPr>
        <p:style>
          <a:lnRef idx="1">
            <a:schemeClr val="dk1"/>
          </a:lnRef>
          <a:fillRef idx="0">
            <a:schemeClr val="dk1"/>
          </a:fillRef>
          <a:effectRef idx="0">
            <a:schemeClr val="dk1"/>
          </a:effectRef>
          <a:fontRef idx="minor">
            <a:schemeClr val="tx1"/>
          </a:fontRef>
        </p:style>
      </p:cxnSp>
      <p:pic>
        <p:nvPicPr>
          <p:cNvPr id="17" name="圖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2" name="投影片編號版面配置區 1"/>
          <p:cNvSpPr>
            <a:spLocks noGrp="1"/>
          </p:cNvSpPr>
          <p:nvPr>
            <p:ph type="sldNum" sz="quarter" idx="12"/>
          </p:nvPr>
        </p:nvSpPr>
        <p:spPr/>
        <p:txBody>
          <a:bodyPr/>
          <a:lstStyle/>
          <a:p>
            <a:fld id="{69F36ECB-A0D5-4792-908D-9A4B7ACD4E94}" type="slidenum">
              <a:rPr lang="zh-TW" altLang="en-US" smtClean="0"/>
              <a:t>30</a:t>
            </a:fld>
            <a:endParaRPr lang="zh-TW" altLang="en-US"/>
          </a:p>
        </p:txBody>
      </p:sp>
      <p:sp>
        <p:nvSpPr>
          <p:cNvPr id="14" name="文字方塊 13"/>
          <p:cNvSpPr txBox="1"/>
          <p:nvPr/>
        </p:nvSpPr>
        <p:spPr>
          <a:xfrm>
            <a:off x="539552" y="3852404"/>
            <a:ext cx="7285378" cy="2985433"/>
          </a:xfrm>
          <a:prstGeom prst="rect">
            <a:avLst/>
          </a:prstGeom>
          <a:noFill/>
        </p:spPr>
        <p:txBody>
          <a:bodyPr wrap="square" rtlCol="0">
            <a:spAutoFit/>
          </a:bodyPr>
          <a:lstStyle/>
          <a:p>
            <a:pPr marL="114300">
              <a:lnSpc>
                <a:spcPct val="150000"/>
              </a:lnSpc>
            </a:pPr>
            <a:r>
              <a:rPr lang="zh-TW" altLang="en-US" sz="2000" b="1"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臺</a:t>
            </a:r>
            <a:r>
              <a:rPr lang="zh-TW" altLang="en-US" sz="2000" b="1"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南市社團法人建築師</a:t>
            </a:r>
            <a:r>
              <a:rPr lang="zh-TW" altLang="en-US" sz="2000" b="1"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公會</a:t>
            </a:r>
            <a:endParaRPr lang="en-US" altLang="zh-TW" sz="2000" b="1" dirty="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地址</a:t>
            </a:r>
            <a:r>
              <a:rPr lang="zh-TW" altLang="en-US" sz="2000" dirty="0" smtClean="0">
                <a:solidFill>
                  <a:schemeClr val="tx2">
                    <a:lumMod val="50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tx2">
                  <a:lumMod val="50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1.</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永</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華辦公室臺南市安平區永華路 </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2 </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段 </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248 </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號 </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10 </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樓之 </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6</a:t>
            </a:r>
          </a:p>
          <a:p>
            <a:pPr>
              <a:lnSpc>
                <a:spcPct val="150000"/>
              </a:lnSpc>
            </a:pP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   電話</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000" dirty="0" smtClean="0">
                <a:solidFill>
                  <a:schemeClr val="tx2">
                    <a:lumMod val="50000"/>
                  </a:schemeClr>
                </a:solidFill>
                <a:latin typeface="微軟正黑體" panose="020B0604030504040204" pitchFamily="34" charset="-120"/>
                <a:ea typeface="微軟正黑體" panose="020B0604030504040204" pitchFamily="34" charset="-120"/>
              </a:rPr>
              <a:t>06-2955770</a:t>
            </a:r>
          </a:p>
          <a:p>
            <a:pPr>
              <a:lnSpc>
                <a:spcPct val="150000"/>
              </a:lnSpc>
            </a:pPr>
            <a:r>
              <a:rPr lang="en-US" altLang="zh-TW" sz="2000" dirty="0" smtClean="0">
                <a:solidFill>
                  <a:schemeClr val="tx2">
                    <a:lumMod val="50000"/>
                  </a:schemeClr>
                </a:solidFill>
                <a:latin typeface="微軟正黑體" panose="020B0604030504040204" pitchFamily="34" charset="-120"/>
                <a:ea typeface="微軟正黑體" panose="020B0604030504040204" pitchFamily="34" charset="-120"/>
              </a:rPr>
              <a:t>2</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民治</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辦公室臺南市新營區綠川北街 </a:t>
            </a:r>
            <a:r>
              <a:rPr lang="en-US" altLang="zh-TW" sz="2000" dirty="0">
                <a:solidFill>
                  <a:schemeClr val="tx2">
                    <a:lumMod val="50000"/>
                  </a:schemeClr>
                </a:solidFill>
                <a:latin typeface="微軟正黑體" panose="020B0604030504040204" pitchFamily="34" charset="-120"/>
                <a:ea typeface="微軟正黑體" panose="020B0604030504040204" pitchFamily="34" charset="-120"/>
              </a:rPr>
              <a:t>127 </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號</a:t>
            </a:r>
          </a:p>
          <a:p>
            <a:pPr>
              <a:lnSpc>
                <a:spcPct val="150000"/>
              </a:lnSpc>
            </a:pP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   電話</a:t>
            </a:r>
            <a:r>
              <a:rPr lang="zh-TW" altLang="en-US" sz="20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000" dirty="0" smtClean="0">
                <a:solidFill>
                  <a:schemeClr val="tx2">
                    <a:lumMod val="50000"/>
                  </a:schemeClr>
                </a:solidFill>
                <a:latin typeface="微軟正黑體" panose="020B0604030504040204" pitchFamily="34" charset="-120"/>
                <a:ea typeface="微軟正黑體" panose="020B0604030504040204" pitchFamily="34" charset="-120"/>
              </a:rPr>
              <a:t>06-6325969</a:t>
            </a:r>
            <a:endParaRPr lang="zh-TW" altLang="en-US" sz="2000" dirty="0">
              <a:solidFill>
                <a:schemeClr val="tx2">
                  <a:lumMod val="50000"/>
                </a:schemeClr>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8498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內容版面配置區 2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21001" y="2780928"/>
            <a:ext cx="3514183" cy="3422154"/>
          </a:xfrm>
        </p:spPr>
      </p:pic>
      <p:cxnSp>
        <p:nvCxnSpPr>
          <p:cNvPr id="4" name="直線接點 3"/>
          <p:cNvCxnSpPr/>
          <p:nvPr/>
        </p:nvCxnSpPr>
        <p:spPr>
          <a:xfrm>
            <a:off x="971600" y="1124744"/>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5" name="標題 1"/>
          <p:cNvSpPr txBox="1">
            <a:spLocks/>
          </p:cNvSpPr>
          <p:nvPr/>
        </p:nvSpPr>
        <p:spPr>
          <a:xfrm>
            <a:off x="971600" y="553644"/>
            <a:ext cx="7210805" cy="5943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zh-TW" altLang="en-US" sz="3600" b="1" dirty="0">
                <a:latin typeface="Microsoft YaHei" pitchFamily="34" charset="-122"/>
                <a:ea typeface="Microsoft YaHei" pitchFamily="34" charset="-122"/>
              </a:rPr>
              <a:t>危老政策來幫忙，助您重建住新厝</a:t>
            </a:r>
          </a:p>
        </p:txBody>
      </p:sp>
      <p:pic>
        <p:nvPicPr>
          <p:cNvPr id="6" name="圖片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grpSp>
        <p:nvGrpSpPr>
          <p:cNvPr id="3" name="群組 2"/>
          <p:cNvGrpSpPr/>
          <p:nvPr/>
        </p:nvGrpSpPr>
        <p:grpSpPr>
          <a:xfrm>
            <a:off x="251520" y="1916832"/>
            <a:ext cx="5498012" cy="720080"/>
            <a:chOff x="251520" y="1916832"/>
            <a:chExt cx="5498012" cy="720080"/>
          </a:xfrm>
        </p:grpSpPr>
        <p:sp>
          <p:nvSpPr>
            <p:cNvPr id="27" name="圓角矩形 26"/>
            <p:cNvSpPr/>
            <p:nvPr/>
          </p:nvSpPr>
          <p:spPr>
            <a:xfrm>
              <a:off x="251520" y="1916832"/>
              <a:ext cx="1496318" cy="7200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Microsoft YaHei" panose="020B0503020204020204" pitchFamily="34" charset="-122"/>
                  <a:ea typeface="Microsoft YaHei" panose="020B0503020204020204" pitchFamily="34" charset="-122"/>
                </a:rPr>
                <a:t>簡單</a:t>
              </a:r>
            </a:p>
          </p:txBody>
        </p:sp>
        <p:sp>
          <p:nvSpPr>
            <p:cNvPr id="30" name="文字方塊 29"/>
            <p:cNvSpPr txBox="1"/>
            <p:nvPr/>
          </p:nvSpPr>
          <p:spPr>
            <a:xfrm>
              <a:off x="1891987" y="2015262"/>
              <a:ext cx="3857545" cy="523220"/>
            </a:xfrm>
            <a:prstGeom prst="rect">
              <a:avLst/>
            </a:prstGeom>
            <a:noFill/>
          </p:spPr>
          <p:txBody>
            <a:bodyPr wrap="square" rtlCol="0">
              <a:spAutoFit/>
            </a:bodyPr>
            <a:lstStyle/>
            <a:p>
              <a:pPr lvl="0"/>
              <a:r>
                <a:rPr lang="zh-TW" altLang="en-US" sz="2800" b="1" dirty="0">
                  <a:latin typeface="Microsoft YaHei" panose="020B0503020204020204" pitchFamily="34" charset="-122"/>
                  <a:ea typeface="Microsoft YaHei" panose="020B0503020204020204" pitchFamily="34" charset="-122"/>
                </a:rPr>
                <a:t>小基地就可以進行重建</a:t>
              </a:r>
            </a:p>
          </p:txBody>
        </p:sp>
      </p:grpSp>
      <p:grpSp>
        <p:nvGrpSpPr>
          <p:cNvPr id="7" name="群組 6"/>
          <p:cNvGrpSpPr/>
          <p:nvPr/>
        </p:nvGrpSpPr>
        <p:grpSpPr>
          <a:xfrm>
            <a:off x="251520" y="3356992"/>
            <a:ext cx="5400600" cy="720080"/>
            <a:chOff x="251520" y="3356992"/>
            <a:chExt cx="5400600" cy="720080"/>
          </a:xfrm>
        </p:grpSpPr>
        <p:sp>
          <p:nvSpPr>
            <p:cNvPr id="29" name="圓角矩形 28"/>
            <p:cNvSpPr/>
            <p:nvPr/>
          </p:nvSpPr>
          <p:spPr>
            <a:xfrm>
              <a:off x="251520" y="3356992"/>
              <a:ext cx="1496319" cy="7200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Microsoft YaHei" panose="020B0503020204020204" pitchFamily="34" charset="-122"/>
                  <a:ea typeface="Microsoft YaHei" panose="020B0503020204020204" pitchFamily="34" charset="-122"/>
                </a:rPr>
                <a:t>快速</a:t>
              </a:r>
            </a:p>
          </p:txBody>
        </p:sp>
        <p:sp>
          <p:nvSpPr>
            <p:cNvPr id="31" name="矩形 30"/>
            <p:cNvSpPr/>
            <p:nvPr/>
          </p:nvSpPr>
          <p:spPr>
            <a:xfrm>
              <a:off x="1876727" y="3481844"/>
              <a:ext cx="3775393" cy="523220"/>
            </a:xfrm>
            <a:prstGeom prst="rect">
              <a:avLst/>
            </a:prstGeom>
          </p:spPr>
          <p:txBody>
            <a:bodyPr wrap="none">
              <a:spAutoFit/>
            </a:bodyPr>
            <a:lstStyle/>
            <a:p>
              <a:pPr lvl="0"/>
              <a:r>
                <a:rPr lang="zh-TW" altLang="en-US" sz="2800" b="1" dirty="0">
                  <a:latin typeface="Microsoft YaHei" panose="020B0503020204020204" pitchFamily="34" charset="-122"/>
                  <a:ea typeface="Microsoft YaHei" panose="020B0503020204020204" pitchFamily="34" charset="-122"/>
                </a:rPr>
                <a:t>免冗長的都更審查程序</a:t>
              </a:r>
            </a:p>
          </p:txBody>
        </p:sp>
      </p:grpSp>
      <p:grpSp>
        <p:nvGrpSpPr>
          <p:cNvPr id="8" name="群組 7"/>
          <p:cNvGrpSpPr/>
          <p:nvPr/>
        </p:nvGrpSpPr>
        <p:grpSpPr>
          <a:xfrm>
            <a:off x="251520" y="4797152"/>
            <a:ext cx="5440105" cy="720080"/>
            <a:chOff x="251520" y="4797152"/>
            <a:chExt cx="5440105" cy="720080"/>
          </a:xfrm>
        </p:grpSpPr>
        <p:sp>
          <p:nvSpPr>
            <p:cNvPr id="28" name="圓角矩形 27"/>
            <p:cNvSpPr/>
            <p:nvPr/>
          </p:nvSpPr>
          <p:spPr>
            <a:xfrm>
              <a:off x="251520" y="4797152"/>
              <a:ext cx="1496320" cy="7200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Microsoft YaHei" panose="020B0503020204020204" pitchFamily="34" charset="-122"/>
                  <a:ea typeface="Microsoft YaHei" panose="020B0503020204020204" pitchFamily="34" charset="-122"/>
                </a:rPr>
                <a:t>有獎勵</a:t>
              </a:r>
            </a:p>
          </p:txBody>
        </p:sp>
        <p:sp>
          <p:nvSpPr>
            <p:cNvPr id="32" name="矩形 31"/>
            <p:cNvSpPr/>
            <p:nvPr/>
          </p:nvSpPr>
          <p:spPr>
            <a:xfrm>
              <a:off x="1916232" y="4922004"/>
              <a:ext cx="3775393" cy="523220"/>
            </a:xfrm>
            <a:prstGeom prst="rect">
              <a:avLst/>
            </a:prstGeom>
          </p:spPr>
          <p:txBody>
            <a:bodyPr wrap="none">
              <a:spAutoFit/>
            </a:bodyPr>
            <a:lstStyle/>
            <a:p>
              <a:r>
                <a:rPr lang="zh-TW" altLang="en-US" sz="2800" b="1" dirty="0">
                  <a:latin typeface="Microsoft YaHei" panose="020B0503020204020204" pitchFamily="34" charset="-122"/>
                  <a:ea typeface="Microsoft YaHei" panose="020B0503020204020204" pitchFamily="34" charset="-122"/>
                </a:rPr>
                <a:t>明訂申請容積獎勵標準</a:t>
              </a:r>
            </a:p>
          </p:txBody>
        </p:sp>
      </p:grpSp>
      <p:sp>
        <p:nvSpPr>
          <p:cNvPr id="2" name="投影片編號版面配置區 1"/>
          <p:cNvSpPr>
            <a:spLocks noGrp="1"/>
          </p:cNvSpPr>
          <p:nvPr>
            <p:ph type="sldNum" sz="quarter" idx="12"/>
          </p:nvPr>
        </p:nvSpPr>
        <p:spPr/>
        <p:txBody>
          <a:bodyPr/>
          <a:lstStyle/>
          <a:p>
            <a:fld id="{69F36ECB-A0D5-4792-908D-9A4B7ACD4E94}" type="slidenum">
              <a:rPr lang="zh-TW" altLang="en-US" smtClean="0"/>
              <a:t>4</a:t>
            </a:fld>
            <a:endParaRPr lang="zh-TW" altLang="en-US"/>
          </a:p>
        </p:txBody>
      </p:sp>
    </p:spTree>
    <p:extLst>
      <p:ext uri="{BB962C8B-B14F-4D97-AF65-F5344CB8AC3E}">
        <p14:creationId xmlns:p14="http://schemas.microsoft.com/office/powerpoint/2010/main" val="55895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971600" y="1124744"/>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9" name="標題 1"/>
          <p:cNvSpPr>
            <a:spLocks noGrp="1"/>
          </p:cNvSpPr>
          <p:nvPr>
            <p:ph type="title"/>
          </p:nvPr>
        </p:nvSpPr>
        <p:spPr>
          <a:xfrm>
            <a:off x="960795" y="530424"/>
            <a:ext cx="7210805" cy="594320"/>
          </a:xfrm>
        </p:spPr>
        <p:txBody>
          <a:bodyPr vert="horz" lIns="91440" tIns="45720" rIns="91440" bIns="45720" rtlCol="0" anchor="ctr">
            <a:noAutofit/>
          </a:bodyPr>
          <a:lstStyle/>
          <a:p>
            <a:r>
              <a:rPr lang="zh-TW" altLang="en-US" sz="3600" b="1" dirty="0">
                <a:latin typeface="Microsoft YaHei" pitchFamily="34" charset="-122"/>
                <a:ea typeface="Microsoft YaHei" pitchFamily="34" charset="-122"/>
              </a:rPr>
              <a:t>補助政策大利多</a:t>
            </a:r>
          </a:p>
        </p:txBody>
      </p: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grpSp>
        <p:nvGrpSpPr>
          <p:cNvPr id="30" name="群組 29"/>
          <p:cNvGrpSpPr/>
          <p:nvPr/>
        </p:nvGrpSpPr>
        <p:grpSpPr>
          <a:xfrm>
            <a:off x="4792298" y="5147008"/>
            <a:ext cx="4316206" cy="1561599"/>
            <a:chOff x="4788024" y="5445224"/>
            <a:chExt cx="4316206" cy="1276214"/>
          </a:xfrm>
        </p:grpSpPr>
        <p:sp>
          <p:nvSpPr>
            <p:cNvPr id="33" name="圓角矩形 32"/>
            <p:cNvSpPr/>
            <p:nvPr/>
          </p:nvSpPr>
          <p:spPr>
            <a:xfrm>
              <a:off x="4788024" y="5445224"/>
              <a:ext cx="4301221" cy="1276214"/>
            </a:xfrm>
            <a:prstGeom prst="roundRect">
              <a:avLst/>
            </a:prstGeom>
            <a:solidFill>
              <a:schemeClr val="bg2">
                <a:lumMod val="90000"/>
              </a:schemeClr>
            </a:solidFill>
            <a:ln w="28575">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4" name="矩形 33"/>
            <p:cNvSpPr/>
            <p:nvPr/>
          </p:nvSpPr>
          <p:spPr>
            <a:xfrm>
              <a:off x="4930878" y="5485218"/>
              <a:ext cx="1872208" cy="523220"/>
            </a:xfrm>
            <a:prstGeom prst="rect">
              <a:avLst/>
            </a:prstGeom>
          </p:spPr>
          <p:txBody>
            <a:bodyPr wrap="square">
              <a:spAutoFit/>
            </a:bodyPr>
            <a:lstStyle/>
            <a:p>
              <a:pPr>
                <a:defRPr/>
              </a:pPr>
              <a:r>
                <a:rPr lang="zh-TW" altLang="en-US"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rPr>
                <a:t>融資放寬</a:t>
              </a:r>
              <a:endParaRPr lang="en-US"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sp>
          <p:nvSpPr>
            <p:cNvPr id="35" name="文字方塊 34"/>
            <p:cNvSpPr txBox="1"/>
            <p:nvPr/>
          </p:nvSpPr>
          <p:spPr>
            <a:xfrm>
              <a:off x="4879368" y="5803354"/>
              <a:ext cx="4224862" cy="918084"/>
            </a:xfrm>
            <a:prstGeom prst="rect">
              <a:avLst/>
            </a:prstGeom>
            <a:noFill/>
          </p:spPr>
          <p:txBody>
            <a:bodyPr wrap="square" rtlCol="0">
              <a:spAutoFit/>
            </a:bodyPr>
            <a:lstStyle/>
            <a:p>
              <a:r>
                <a:rPr lang="zh-TW" altLang="en-US" sz="2200" b="1" dirty="0">
                  <a:latin typeface="Microsoft YaHei" pitchFamily="34" charset="-122"/>
                  <a:ea typeface="Microsoft YaHei" pitchFamily="34" charset="-122"/>
                </a:rPr>
                <a:t>信用保證貸款最高</a:t>
              </a:r>
              <a:r>
                <a:rPr lang="en-US" altLang="zh-TW" sz="2800" b="1" dirty="0">
                  <a:solidFill>
                    <a:schemeClr val="tx2"/>
                  </a:solidFill>
                  <a:latin typeface="Microsoft YaHei" pitchFamily="34" charset="-122"/>
                  <a:ea typeface="Microsoft YaHei" pitchFamily="34" charset="-122"/>
                </a:rPr>
                <a:t>300</a:t>
              </a:r>
              <a:r>
                <a:rPr lang="zh-TW" altLang="en-US" sz="2200" b="1" dirty="0">
                  <a:latin typeface="Microsoft YaHei" pitchFamily="34" charset="-122"/>
                  <a:ea typeface="Microsoft YaHei" pitchFamily="34" charset="-122"/>
                </a:rPr>
                <a:t>萬</a:t>
              </a:r>
              <a:endParaRPr lang="en-US" altLang="zh-TW" sz="2200" b="1" dirty="0">
                <a:latin typeface="Microsoft YaHei" pitchFamily="34" charset="-122"/>
                <a:ea typeface="Microsoft YaHei" pitchFamily="34" charset="-122"/>
              </a:endParaRPr>
            </a:p>
            <a:p>
              <a:r>
                <a:rPr lang="zh-TW" altLang="en-US" sz="2200" b="1" dirty="0">
                  <a:latin typeface="Microsoft YaHei" pitchFamily="34" charset="-122"/>
                  <a:ea typeface="Microsoft YaHei" pitchFamily="34" charset="-122"/>
                </a:rPr>
                <a:t>貨款低利補助最高</a:t>
              </a:r>
              <a:r>
                <a:rPr lang="en-US" altLang="zh-TW" sz="2800" b="1" dirty="0">
                  <a:solidFill>
                    <a:schemeClr val="tx2"/>
                  </a:solidFill>
                  <a:latin typeface="Microsoft YaHei" pitchFamily="34" charset="-122"/>
                  <a:ea typeface="Microsoft YaHei" pitchFamily="34" charset="-122"/>
                </a:rPr>
                <a:t>350</a:t>
              </a:r>
              <a:r>
                <a:rPr lang="zh-TW" altLang="en-US" sz="2800" b="1" dirty="0">
                  <a:solidFill>
                    <a:schemeClr val="tx2"/>
                  </a:solidFill>
                  <a:latin typeface="Microsoft YaHei" pitchFamily="34" charset="-122"/>
                  <a:ea typeface="Microsoft YaHei" pitchFamily="34" charset="-122"/>
                </a:rPr>
                <a:t>萬</a:t>
              </a:r>
              <a:endParaRPr lang="en-US" altLang="zh-TW" sz="2800" b="1" dirty="0">
                <a:solidFill>
                  <a:schemeClr val="tx2"/>
                </a:solidFill>
                <a:latin typeface="Microsoft YaHei" pitchFamily="34" charset="-122"/>
                <a:ea typeface="Microsoft YaHei" pitchFamily="34" charset="-122"/>
              </a:endParaRPr>
            </a:p>
            <a:p>
              <a:r>
                <a:rPr lang="en-US" altLang="zh-TW" sz="1100" b="1" dirty="0">
                  <a:solidFill>
                    <a:schemeClr val="tx2"/>
                  </a:solidFill>
                  <a:latin typeface="Microsoft YaHei" pitchFamily="34" charset="-122"/>
                  <a:ea typeface="Microsoft YaHei" pitchFamily="34" charset="-122"/>
                </a:rPr>
                <a:t>(</a:t>
              </a:r>
              <a:r>
                <a:rPr lang="zh-TW" altLang="en-US" sz="1100" b="1" dirty="0">
                  <a:solidFill>
                    <a:schemeClr val="tx2"/>
                  </a:solidFill>
                  <a:latin typeface="Microsoft YaHei" pitchFamily="34" charset="-122"/>
                  <a:ea typeface="Microsoft YaHei" pitchFamily="34" charset="-122"/>
                </a:rPr>
                <a:t>有所得及資格限制</a:t>
              </a:r>
              <a:r>
                <a:rPr lang="en-US" altLang="zh-TW" sz="1100" b="1" dirty="0">
                  <a:solidFill>
                    <a:schemeClr val="tx2"/>
                  </a:solidFill>
                  <a:latin typeface="Microsoft YaHei" pitchFamily="34" charset="-122"/>
                  <a:ea typeface="Microsoft YaHei" pitchFamily="34" charset="-122"/>
                </a:rPr>
                <a:t>)</a:t>
              </a:r>
              <a:endParaRPr lang="zh-TW" altLang="en-US" sz="2200" b="1" dirty="0">
                <a:latin typeface="Microsoft YaHei" pitchFamily="34" charset="-122"/>
                <a:ea typeface="Microsoft YaHei" pitchFamily="34" charset="-122"/>
              </a:endParaRPr>
            </a:p>
          </p:txBody>
        </p:sp>
        <p:pic>
          <p:nvPicPr>
            <p:cNvPr id="40" name="圖片 3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2400" y="5589240"/>
              <a:ext cx="792088" cy="792088"/>
            </a:xfrm>
            <a:prstGeom prst="rect">
              <a:avLst/>
            </a:prstGeom>
          </p:spPr>
        </p:pic>
      </p:grpSp>
      <p:sp>
        <p:nvSpPr>
          <p:cNvPr id="32" name="圓角矩形 31"/>
          <p:cNvSpPr/>
          <p:nvPr/>
        </p:nvSpPr>
        <p:spPr>
          <a:xfrm>
            <a:off x="4788024" y="1340769"/>
            <a:ext cx="4320480" cy="2395428"/>
          </a:xfrm>
          <a:prstGeom prst="roundRect">
            <a:avLst/>
          </a:prstGeom>
          <a:solidFill>
            <a:srgbClr val="BAE18F"/>
          </a:solidFill>
          <a:ln w="28575">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28" name="矩形 27"/>
          <p:cNvSpPr/>
          <p:nvPr/>
        </p:nvSpPr>
        <p:spPr>
          <a:xfrm>
            <a:off x="4860032" y="1655330"/>
            <a:ext cx="1794752" cy="523220"/>
          </a:xfrm>
          <a:prstGeom prst="rect">
            <a:avLst/>
          </a:prstGeom>
        </p:spPr>
        <p:txBody>
          <a:bodyPr wrap="square">
            <a:spAutoFit/>
          </a:bodyPr>
          <a:lstStyle/>
          <a:p>
            <a:pPr>
              <a:defRPr/>
            </a:pPr>
            <a:r>
              <a:rPr lang="zh-TW"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rPr>
              <a:t>容積獎勵</a:t>
            </a:r>
          </a:p>
        </p:txBody>
      </p:sp>
      <p:sp>
        <p:nvSpPr>
          <p:cNvPr id="36" name="文字方塊 35"/>
          <p:cNvSpPr txBox="1"/>
          <p:nvPr/>
        </p:nvSpPr>
        <p:spPr>
          <a:xfrm>
            <a:off x="5004048" y="2276872"/>
            <a:ext cx="4392488" cy="1138773"/>
          </a:xfrm>
          <a:prstGeom prst="rect">
            <a:avLst/>
          </a:prstGeom>
          <a:noFill/>
        </p:spPr>
        <p:txBody>
          <a:bodyPr wrap="square" rtlCol="0">
            <a:spAutoFit/>
          </a:bodyPr>
          <a:lstStyle/>
          <a:p>
            <a:r>
              <a:rPr lang="zh-TW" altLang="zh-TW" sz="2000" b="1" dirty="0">
                <a:latin typeface="Microsoft YaHei" pitchFamily="34" charset="-122"/>
                <a:ea typeface="Microsoft YaHei" pitchFamily="34" charset="-122"/>
              </a:rPr>
              <a:t>可達建築基地</a:t>
            </a:r>
            <a:r>
              <a:rPr lang="en-US" altLang="zh-TW" sz="2400" b="1" dirty="0">
                <a:solidFill>
                  <a:schemeClr val="tx2"/>
                </a:solidFill>
                <a:latin typeface="Microsoft YaHei" pitchFamily="34" charset="-122"/>
                <a:ea typeface="Microsoft YaHei" pitchFamily="34" charset="-122"/>
              </a:rPr>
              <a:t>1.3</a:t>
            </a:r>
            <a:r>
              <a:rPr lang="zh-TW" altLang="zh-TW" sz="2400" b="1" dirty="0">
                <a:solidFill>
                  <a:schemeClr val="tx2"/>
                </a:solidFill>
                <a:latin typeface="Microsoft YaHei" pitchFamily="34" charset="-122"/>
                <a:ea typeface="Microsoft YaHei" pitchFamily="34" charset="-122"/>
              </a:rPr>
              <a:t>倍</a:t>
            </a:r>
            <a:r>
              <a:rPr lang="zh-TW" altLang="zh-TW" sz="2000" b="1" dirty="0">
                <a:latin typeface="Microsoft YaHei" pitchFamily="34" charset="-122"/>
                <a:ea typeface="Microsoft YaHei" pitchFamily="34" charset="-122"/>
              </a:rPr>
              <a:t>基準容積</a:t>
            </a:r>
            <a:endParaRPr lang="en-US" altLang="zh-TW" sz="2000" b="1" dirty="0">
              <a:latin typeface="Microsoft YaHei" pitchFamily="34" charset="-122"/>
              <a:ea typeface="Microsoft YaHei" pitchFamily="34" charset="-122"/>
            </a:endParaRPr>
          </a:p>
          <a:p>
            <a:r>
              <a:rPr lang="zh-TW" altLang="zh-TW" sz="2000" b="1" dirty="0">
                <a:latin typeface="Microsoft YaHei" pitchFamily="34" charset="-122"/>
                <a:ea typeface="Microsoft YaHei" pitchFamily="34" charset="-122"/>
              </a:rPr>
              <a:t>或</a:t>
            </a:r>
            <a:r>
              <a:rPr lang="en-US" altLang="zh-TW" sz="2400" b="1" dirty="0">
                <a:solidFill>
                  <a:schemeClr val="tx2"/>
                </a:solidFill>
                <a:latin typeface="Microsoft YaHei" pitchFamily="34" charset="-122"/>
                <a:ea typeface="Microsoft YaHei" pitchFamily="34" charset="-122"/>
              </a:rPr>
              <a:t>1.15</a:t>
            </a:r>
            <a:r>
              <a:rPr lang="zh-TW" altLang="zh-TW" sz="2400" b="1" dirty="0">
                <a:solidFill>
                  <a:schemeClr val="tx2"/>
                </a:solidFill>
                <a:latin typeface="Microsoft YaHei" pitchFamily="34" charset="-122"/>
                <a:ea typeface="Microsoft YaHei" pitchFamily="34" charset="-122"/>
              </a:rPr>
              <a:t>倍</a:t>
            </a:r>
            <a:r>
              <a:rPr lang="zh-TW" altLang="zh-TW" sz="2000" b="1" dirty="0">
                <a:latin typeface="Microsoft YaHei" pitchFamily="34" charset="-122"/>
                <a:ea typeface="Microsoft YaHei" pitchFamily="34" charset="-122"/>
              </a:rPr>
              <a:t>原建築容積</a:t>
            </a:r>
          </a:p>
          <a:p>
            <a:pPr algn="ctr"/>
            <a:endParaRPr lang="zh-TW" altLang="en-US" sz="2000" b="1" dirty="0">
              <a:latin typeface="Microsoft YaHei" pitchFamily="34" charset="-122"/>
              <a:ea typeface="Microsoft YaHei" pitchFamily="34" charset="-122"/>
            </a:endParaRPr>
          </a:p>
        </p:txBody>
      </p:sp>
      <p:sp>
        <p:nvSpPr>
          <p:cNvPr id="38" name="文字方塊 37"/>
          <p:cNvSpPr txBox="1"/>
          <p:nvPr/>
        </p:nvSpPr>
        <p:spPr>
          <a:xfrm>
            <a:off x="4932040" y="3143870"/>
            <a:ext cx="4224862" cy="769441"/>
          </a:xfrm>
          <a:prstGeom prst="rect">
            <a:avLst/>
          </a:prstGeom>
          <a:noFill/>
        </p:spPr>
        <p:txBody>
          <a:bodyPr wrap="square" rtlCol="0">
            <a:spAutoFit/>
          </a:bodyPr>
          <a:lstStyle/>
          <a:p>
            <a:r>
              <a:rPr lang="zh-TW" altLang="en-US" sz="2000" b="1" dirty="0">
                <a:latin typeface="Microsoft YaHei" pitchFamily="34" charset="-122"/>
                <a:ea typeface="Microsoft YaHei" pitchFamily="34" charset="-122"/>
              </a:rPr>
              <a:t>再加計</a:t>
            </a:r>
            <a:r>
              <a:rPr lang="en-US" altLang="zh-TW" sz="2400" b="1" dirty="0">
                <a:solidFill>
                  <a:schemeClr val="tx2"/>
                </a:solidFill>
                <a:latin typeface="Microsoft YaHei" pitchFamily="34" charset="-122"/>
                <a:ea typeface="Microsoft YaHei" pitchFamily="34" charset="-122"/>
              </a:rPr>
              <a:t>10%</a:t>
            </a:r>
            <a:r>
              <a:rPr lang="zh-TW" altLang="en-US" sz="2000" b="1" dirty="0">
                <a:latin typeface="Microsoft YaHei" pitchFamily="34" charset="-122"/>
                <a:ea typeface="Microsoft YaHei" pitchFamily="34" charset="-122"/>
              </a:rPr>
              <a:t>時程及規模</a:t>
            </a:r>
            <a:r>
              <a:rPr lang="zh-TW" altLang="zh-TW" sz="2000" b="1" dirty="0">
                <a:latin typeface="Microsoft YaHei" pitchFamily="34" charset="-122"/>
                <a:ea typeface="Microsoft YaHei" pitchFamily="34" charset="-122"/>
              </a:rPr>
              <a:t>容積獎勵</a:t>
            </a:r>
          </a:p>
          <a:p>
            <a:pPr algn="ctr"/>
            <a:endParaRPr lang="zh-TW" altLang="en-US" sz="2000" b="1" dirty="0">
              <a:latin typeface="Microsoft YaHei" pitchFamily="34" charset="-122"/>
              <a:ea typeface="Microsoft YaHei" pitchFamily="34" charset="-122"/>
            </a:endParaRPr>
          </a:p>
        </p:txBody>
      </p:sp>
      <p:pic>
        <p:nvPicPr>
          <p:cNvPr id="39" name="Picture 2" descr="C:\Program Files\Microsoft Office\MEDIA\CAGCAT10\j0234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988" y="2627416"/>
            <a:ext cx="568190" cy="60419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群組 40"/>
          <p:cNvGrpSpPr/>
          <p:nvPr/>
        </p:nvGrpSpPr>
        <p:grpSpPr>
          <a:xfrm>
            <a:off x="6563166" y="1544338"/>
            <a:ext cx="409297" cy="676203"/>
            <a:chOff x="2991073" y="3818866"/>
            <a:chExt cx="1667028" cy="2887418"/>
          </a:xfrm>
        </p:grpSpPr>
        <p:sp>
          <p:nvSpPr>
            <p:cNvPr id="42" name="矩形 41"/>
            <p:cNvSpPr/>
            <p:nvPr/>
          </p:nvSpPr>
          <p:spPr>
            <a:xfrm>
              <a:off x="3364226" y="6239207"/>
              <a:ext cx="774637" cy="350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3" name="圖片 42"/>
            <p:cNvPicPr>
              <a:picLocks noChangeAspect="1"/>
            </p:cNvPicPr>
            <p:nvPr/>
          </p:nvPicPr>
          <p:blipFill rotWithShape="1">
            <a:blip r:embed="rId5" cstate="print">
              <a:extLst>
                <a:ext uri="{28A0092B-C50C-407E-A947-70E740481C1C}">
                  <a14:useLocalDpi xmlns:a14="http://schemas.microsoft.com/office/drawing/2010/main" val="0"/>
                </a:ext>
              </a:extLst>
            </a:blip>
            <a:srcRect l="24525" t="10504" r="24076" b="17023"/>
            <a:stretch/>
          </p:blipFill>
          <p:spPr>
            <a:xfrm>
              <a:off x="2991073" y="3818866"/>
              <a:ext cx="1667028" cy="2887418"/>
            </a:xfrm>
            <a:prstGeom prst="rect">
              <a:avLst/>
            </a:prstGeom>
          </p:spPr>
        </p:pic>
      </p:grpSp>
      <p:grpSp>
        <p:nvGrpSpPr>
          <p:cNvPr id="44" name="群組 43"/>
          <p:cNvGrpSpPr/>
          <p:nvPr/>
        </p:nvGrpSpPr>
        <p:grpSpPr>
          <a:xfrm>
            <a:off x="7564571" y="1513559"/>
            <a:ext cx="571568" cy="706982"/>
            <a:chOff x="2991073" y="3818866"/>
            <a:chExt cx="1667028" cy="2887418"/>
          </a:xfrm>
        </p:grpSpPr>
        <p:sp>
          <p:nvSpPr>
            <p:cNvPr id="45" name="矩形 44"/>
            <p:cNvSpPr/>
            <p:nvPr/>
          </p:nvSpPr>
          <p:spPr>
            <a:xfrm>
              <a:off x="3364226" y="6239207"/>
              <a:ext cx="774637" cy="350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6" name="圖片 45"/>
            <p:cNvPicPr>
              <a:picLocks noChangeAspect="1"/>
            </p:cNvPicPr>
            <p:nvPr/>
          </p:nvPicPr>
          <p:blipFill rotWithShape="1">
            <a:blip r:embed="rId6" cstate="print">
              <a:extLst>
                <a:ext uri="{28A0092B-C50C-407E-A947-70E740481C1C}">
                  <a14:useLocalDpi xmlns:a14="http://schemas.microsoft.com/office/drawing/2010/main" val="0"/>
                </a:ext>
              </a:extLst>
            </a:blip>
            <a:srcRect l="24525" t="10504" r="24076" b="17023"/>
            <a:stretch/>
          </p:blipFill>
          <p:spPr>
            <a:xfrm>
              <a:off x="2991073" y="3818866"/>
              <a:ext cx="1667028" cy="2887418"/>
            </a:xfrm>
            <a:prstGeom prst="rect">
              <a:avLst/>
            </a:prstGeom>
          </p:spPr>
        </p:pic>
      </p:grpSp>
      <p:pic>
        <p:nvPicPr>
          <p:cNvPr id="47" name="圖片 46"/>
          <p:cNvPicPr>
            <a:picLocks noChangeAspect="1"/>
          </p:cNvPicPr>
          <p:nvPr/>
        </p:nvPicPr>
        <p:blipFill>
          <a:blip r:embed="rId7" cstate="print">
            <a:extLst>
              <a:ext uri="{BEBA8EAE-BF5A-486C-A8C5-ECC9F3942E4B}">
                <a14:imgProps xmlns:a14="http://schemas.microsoft.com/office/drawing/2010/main">
                  <a14:imgLayer r:embed="rId8">
                    <a14:imgEffect>
                      <a14:backgroundRemoval t="9000" b="90000" l="10000" r="90000">
                        <a14:foregroundMark x1="49500" y1="9000" x2="49500" y2="9000"/>
                      </a14:backgroundRemoval>
                    </a14:imgEffect>
                  </a14:imgLayer>
                </a14:imgProps>
              </a:ext>
              <a:ext uri="{28A0092B-C50C-407E-A947-70E740481C1C}">
                <a14:useLocalDpi xmlns:a14="http://schemas.microsoft.com/office/drawing/2010/main" val="0"/>
              </a:ext>
            </a:extLst>
          </a:blip>
          <a:stretch>
            <a:fillRect/>
          </a:stretch>
        </p:blipFill>
        <p:spPr>
          <a:xfrm rot="5400000">
            <a:off x="7038797" y="1721002"/>
            <a:ext cx="346268" cy="478937"/>
          </a:xfrm>
          <a:prstGeom prst="rect">
            <a:avLst/>
          </a:prstGeom>
        </p:spPr>
      </p:pic>
      <p:sp>
        <p:nvSpPr>
          <p:cNvPr id="10" name="文字方塊 9"/>
          <p:cNvSpPr txBox="1"/>
          <p:nvPr/>
        </p:nvSpPr>
        <p:spPr>
          <a:xfrm>
            <a:off x="4937268" y="1348482"/>
            <a:ext cx="338554" cy="276999"/>
          </a:xfrm>
          <a:prstGeom prst="rect">
            <a:avLst/>
          </a:prstGeom>
          <a:noFill/>
        </p:spPr>
        <p:txBody>
          <a:bodyPr wrap="none" rtlCol="0">
            <a:spAutoFit/>
          </a:bodyPr>
          <a:lstStyle/>
          <a:p>
            <a:r>
              <a:rPr lang="zh-TW" altLang="en-US" sz="1200" dirty="0">
                <a:latin typeface="標楷體"/>
                <a:ea typeface="標楷體"/>
              </a:rPr>
              <a:t>●</a:t>
            </a:r>
            <a:endParaRPr lang="zh-TW" altLang="en-US" sz="1200" dirty="0"/>
          </a:p>
        </p:txBody>
      </p:sp>
      <p:sp>
        <p:nvSpPr>
          <p:cNvPr id="50" name="文字方塊 49"/>
          <p:cNvSpPr txBox="1"/>
          <p:nvPr/>
        </p:nvSpPr>
        <p:spPr>
          <a:xfrm>
            <a:off x="4901986" y="2174478"/>
            <a:ext cx="338554" cy="276999"/>
          </a:xfrm>
          <a:prstGeom prst="rect">
            <a:avLst/>
          </a:prstGeom>
          <a:noFill/>
        </p:spPr>
        <p:txBody>
          <a:bodyPr wrap="none" rtlCol="0">
            <a:spAutoFit/>
          </a:bodyPr>
          <a:lstStyle/>
          <a:p>
            <a:r>
              <a:rPr lang="zh-TW" altLang="en-US" sz="1200" dirty="0">
                <a:latin typeface="標楷體"/>
                <a:ea typeface="標楷體"/>
              </a:rPr>
              <a:t>●</a:t>
            </a:r>
            <a:endParaRPr lang="zh-TW" altLang="en-US" sz="1200" dirty="0"/>
          </a:p>
        </p:txBody>
      </p:sp>
      <p:grpSp>
        <p:nvGrpSpPr>
          <p:cNvPr id="13" name="群組 12"/>
          <p:cNvGrpSpPr/>
          <p:nvPr/>
        </p:nvGrpSpPr>
        <p:grpSpPr>
          <a:xfrm>
            <a:off x="4802556" y="3850861"/>
            <a:ext cx="4387034" cy="1224136"/>
            <a:chOff x="4788024" y="5373216"/>
            <a:chExt cx="4387034" cy="1224136"/>
          </a:xfrm>
        </p:grpSpPr>
        <p:sp>
          <p:nvSpPr>
            <p:cNvPr id="52" name="圓角矩形 51"/>
            <p:cNvSpPr/>
            <p:nvPr/>
          </p:nvSpPr>
          <p:spPr>
            <a:xfrm>
              <a:off x="4788024" y="5373216"/>
              <a:ext cx="4320480" cy="1224136"/>
            </a:xfrm>
            <a:prstGeom prst="roundRect">
              <a:avLst/>
            </a:prstGeom>
            <a:solidFill>
              <a:schemeClr val="accent2">
                <a:lumMod val="40000"/>
                <a:lumOff val="60000"/>
              </a:schemeClr>
            </a:solidFill>
            <a:ln w="28575">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7" name="文字方塊 36"/>
            <p:cNvSpPr txBox="1"/>
            <p:nvPr/>
          </p:nvSpPr>
          <p:spPr>
            <a:xfrm>
              <a:off x="4950196" y="6021288"/>
              <a:ext cx="4224862" cy="461665"/>
            </a:xfrm>
            <a:prstGeom prst="rect">
              <a:avLst/>
            </a:prstGeom>
            <a:noFill/>
          </p:spPr>
          <p:txBody>
            <a:bodyPr wrap="square" rtlCol="0">
              <a:spAutoFit/>
            </a:bodyPr>
            <a:lstStyle/>
            <a:p>
              <a:r>
                <a:rPr lang="zh-TW" altLang="en-US" sz="2400" b="1" dirty="0">
                  <a:solidFill>
                    <a:schemeClr val="tx2"/>
                  </a:solidFill>
                  <a:latin typeface="Microsoft YaHei" pitchFamily="34" charset="-122"/>
                  <a:ea typeface="Microsoft YaHei" pitchFamily="34" charset="-122"/>
                </a:rPr>
                <a:t>住宅區</a:t>
              </a:r>
              <a:r>
                <a:rPr lang="zh-TW" altLang="en-US" sz="2000" b="1" dirty="0">
                  <a:latin typeface="Microsoft YaHei" pitchFamily="34" charset="-122"/>
                  <a:ea typeface="Microsoft YaHei" pitchFamily="34" charset="-122"/>
                </a:rPr>
                <a:t>建蔽率放寬至</a:t>
              </a:r>
              <a:r>
                <a:rPr lang="en-US" altLang="zh-TW" sz="2000" b="1" dirty="0">
                  <a:latin typeface="Microsoft YaHei" pitchFamily="34" charset="-122"/>
                  <a:ea typeface="Microsoft YaHei" pitchFamily="34" charset="-122"/>
                </a:rPr>
                <a:t>60%</a:t>
              </a:r>
              <a:endParaRPr lang="zh-TW" altLang="zh-TW" sz="2000" b="1" dirty="0">
                <a:latin typeface="Microsoft YaHei" pitchFamily="34" charset="-122"/>
                <a:ea typeface="Microsoft YaHei" pitchFamily="34" charset="-122"/>
              </a:endParaRPr>
            </a:p>
          </p:txBody>
        </p:sp>
        <p:sp>
          <p:nvSpPr>
            <p:cNvPr id="51" name="矩形 50"/>
            <p:cNvSpPr/>
            <p:nvPr/>
          </p:nvSpPr>
          <p:spPr>
            <a:xfrm>
              <a:off x="4932040" y="5517232"/>
              <a:ext cx="3888432" cy="523220"/>
            </a:xfrm>
            <a:prstGeom prst="rect">
              <a:avLst/>
            </a:prstGeom>
          </p:spPr>
          <p:txBody>
            <a:bodyPr wrap="square">
              <a:spAutoFit/>
            </a:bodyPr>
            <a:lstStyle/>
            <a:p>
              <a:pPr>
                <a:defRPr/>
              </a:pPr>
              <a:r>
                <a:rPr lang="zh-TW" altLang="en-US"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rPr>
                <a:t>放寬建蔽率限制</a:t>
              </a:r>
              <a:endParaRPr lang="zh-TW"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grpSp>
      <p:grpSp>
        <p:nvGrpSpPr>
          <p:cNvPr id="14" name="群組 13"/>
          <p:cNvGrpSpPr/>
          <p:nvPr/>
        </p:nvGrpSpPr>
        <p:grpSpPr>
          <a:xfrm>
            <a:off x="107504" y="4941168"/>
            <a:ext cx="5040560" cy="2082428"/>
            <a:chOff x="116646" y="3497530"/>
            <a:chExt cx="5040560" cy="2082428"/>
          </a:xfrm>
        </p:grpSpPr>
        <p:sp>
          <p:nvSpPr>
            <p:cNvPr id="31" name="圓角矩形 30"/>
            <p:cNvSpPr/>
            <p:nvPr/>
          </p:nvSpPr>
          <p:spPr>
            <a:xfrm>
              <a:off x="116646" y="3497530"/>
              <a:ext cx="4568086" cy="1800200"/>
            </a:xfrm>
            <a:prstGeom prst="roundRect">
              <a:avLst/>
            </a:prstGeom>
            <a:solidFill>
              <a:schemeClr val="tx2">
                <a:lumMod val="20000"/>
                <a:lumOff val="80000"/>
              </a:schemeClr>
            </a:solidFill>
            <a:ln w="28575">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9" name="矩形 18"/>
            <p:cNvSpPr/>
            <p:nvPr/>
          </p:nvSpPr>
          <p:spPr>
            <a:xfrm>
              <a:off x="297174" y="3497530"/>
              <a:ext cx="4860032" cy="523220"/>
            </a:xfrm>
            <a:prstGeom prst="rect">
              <a:avLst/>
            </a:prstGeom>
          </p:spPr>
          <p:txBody>
            <a:bodyPr wrap="square">
              <a:spAutoFit/>
            </a:bodyPr>
            <a:lstStyle/>
            <a:p>
              <a:pPr>
                <a:defRPr/>
              </a:pPr>
              <a:r>
                <a:rPr lang="zh-TW" altLang="en-US"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rPr>
                <a:t>稅賦減免</a:t>
              </a:r>
              <a:endParaRPr lang="zh-TW"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grpSp>
          <p:nvGrpSpPr>
            <p:cNvPr id="21" name="群組 20"/>
            <p:cNvGrpSpPr/>
            <p:nvPr/>
          </p:nvGrpSpPr>
          <p:grpSpPr>
            <a:xfrm>
              <a:off x="3419872" y="3789040"/>
              <a:ext cx="1092077" cy="985921"/>
              <a:chOff x="8704563" y="1007891"/>
              <a:chExt cx="3661361" cy="3464607"/>
            </a:xfrm>
          </p:grpSpPr>
          <p:sp>
            <p:nvSpPr>
              <p:cNvPr id="22" name="五邊形 21"/>
              <p:cNvSpPr/>
              <p:nvPr/>
            </p:nvSpPr>
            <p:spPr>
              <a:xfrm rot="16200000">
                <a:off x="9055762" y="1517003"/>
                <a:ext cx="1735712" cy="144379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 name="圖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04563" y="1007891"/>
                <a:ext cx="2890840" cy="3024282"/>
              </a:xfrm>
              <a:prstGeom prst="rect">
                <a:avLst/>
              </a:prstGeom>
            </p:spPr>
          </p:pic>
          <p:pic>
            <p:nvPicPr>
              <p:cNvPr id="24" name="圖片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05770">
                <a:off x="9925326" y="2641637"/>
                <a:ext cx="2440598" cy="1830861"/>
              </a:xfrm>
              <a:prstGeom prst="rect">
                <a:avLst/>
              </a:prstGeom>
            </p:spPr>
          </p:pic>
        </p:grpSp>
        <p:sp>
          <p:nvSpPr>
            <p:cNvPr id="3" name="文字方塊 2"/>
            <p:cNvSpPr txBox="1"/>
            <p:nvPr/>
          </p:nvSpPr>
          <p:spPr>
            <a:xfrm>
              <a:off x="467544" y="3948742"/>
              <a:ext cx="3168352" cy="1631216"/>
            </a:xfrm>
            <a:prstGeom prst="rect">
              <a:avLst/>
            </a:prstGeom>
            <a:noFill/>
          </p:spPr>
          <p:txBody>
            <a:bodyPr wrap="square" rtlCol="0">
              <a:spAutoFit/>
            </a:bodyPr>
            <a:lstStyle/>
            <a:p>
              <a:r>
                <a:rPr lang="zh-TW" altLang="zh-TW" sz="2000" b="1" dirty="0">
                  <a:latin typeface="Microsoft YaHei" pitchFamily="34" charset="-122"/>
                  <a:ea typeface="Microsoft YaHei" pitchFamily="34" charset="-122"/>
                </a:rPr>
                <a:t>重建期間</a:t>
              </a:r>
              <a:r>
                <a:rPr lang="zh-TW" altLang="zh-TW" sz="2400" b="1" dirty="0">
                  <a:solidFill>
                    <a:schemeClr val="tx2"/>
                  </a:solidFill>
                  <a:latin typeface="Microsoft YaHei" pitchFamily="34" charset="-122"/>
                  <a:ea typeface="Microsoft YaHei" pitchFamily="34" charset="-122"/>
                </a:rPr>
                <a:t>免繳</a:t>
              </a:r>
              <a:r>
                <a:rPr lang="zh-TW" altLang="zh-TW" sz="2000" b="1" dirty="0">
                  <a:latin typeface="Microsoft YaHei" pitchFamily="34" charset="-122"/>
                  <a:ea typeface="Microsoft YaHei" pitchFamily="34" charset="-122"/>
                </a:rPr>
                <a:t>地價稅</a:t>
              </a:r>
              <a:endParaRPr lang="en-US" altLang="zh-TW" sz="2000" b="1" dirty="0">
                <a:latin typeface="Microsoft YaHei" pitchFamily="34" charset="-122"/>
                <a:ea typeface="Microsoft YaHei" pitchFamily="34" charset="-122"/>
              </a:endParaRPr>
            </a:p>
            <a:p>
              <a:r>
                <a:rPr lang="zh-TW" altLang="zh-TW" sz="2000" b="1" dirty="0">
                  <a:latin typeface="Microsoft YaHei" pitchFamily="34" charset="-122"/>
                  <a:ea typeface="Microsoft YaHei" pitchFamily="34" charset="-122"/>
                </a:rPr>
                <a:t>重建後地價稅</a:t>
              </a:r>
              <a:r>
                <a:rPr lang="zh-TW" altLang="zh-TW" sz="2400" b="1" dirty="0">
                  <a:solidFill>
                    <a:schemeClr val="tx2"/>
                  </a:solidFill>
                  <a:latin typeface="Microsoft YaHei" pitchFamily="34" charset="-122"/>
                  <a:ea typeface="Microsoft YaHei" pitchFamily="34" charset="-122"/>
                </a:rPr>
                <a:t>減收</a:t>
              </a:r>
              <a:r>
                <a:rPr lang="en-US" altLang="zh-TW" sz="2400" b="1" dirty="0">
                  <a:solidFill>
                    <a:schemeClr val="tx2"/>
                  </a:solidFill>
                  <a:latin typeface="Microsoft YaHei" pitchFamily="34" charset="-122"/>
                  <a:ea typeface="Microsoft YaHei" pitchFamily="34" charset="-122"/>
                </a:rPr>
                <a:t>2</a:t>
              </a:r>
              <a:r>
                <a:rPr lang="zh-TW" altLang="zh-TW" sz="2000" b="1" dirty="0">
                  <a:latin typeface="Microsoft YaHei" pitchFamily="34" charset="-122"/>
                  <a:ea typeface="Microsoft YaHei" pitchFamily="34" charset="-122"/>
                </a:rPr>
                <a:t>年</a:t>
              </a:r>
              <a:endParaRPr lang="en-US" altLang="zh-TW" sz="2000" b="1" dirty="0">
                <a:latin typeface="Microsoft YaHei" pitchFamily="34" charset="-122"/>
                <a:ea typeface="Microsoft YaHei" pitchFamily="34" charset="-122"/>
              </a:endParaRPr>
            </a:p>
            <a:p>
              <a:r>
                <a:rPr lang="zh-TW" altLang="zh-TW" sz="2000" b="1" dirty="0">
                  <a:latin typeface="Microsoft YaHei" pitchFamily="34" charset="-122"/>
                  <a:ea typeface="Microsoft YaHei" pitchFamily="34" charset="-122"/>
                </a:rPr>
                <a:t>房屋稅減半最長</a:t>
              </a:r>
              <a:r>
                <a:rPr lang="en-US" altLang="zh-TW" sz="2800" b="1" dirty="0">
                  <a:solidFill>
                    <a:schemeClr val="tx2"/>
                  </a:solidFill>
                  <a:latin typeface="Microsoft YaHei" pitchFamily="34" charset="-122"/>
                  <a:ea typeface="Microsoft YaHei" pitchFamily="34" charset="-122"/>
                </a:rPr>
                <a:t>12</a:t>
              </a:r>
              <a:r>
                <a:rPr lang="zh-TW" altLang="zh-TW" sz="2000" b="1" dirty="0">
                  <a:latin typeface="Microsoft YaHei" pitchFamily="34" charset="-122"/>
                  <a:ea typeface="Microsoft YaHei" pitchFamily="34" charset="-122"/>
                </a:rPr>
                <a:t>年</a:t>
              </a:r>
            </a:p>
            <a:p>
              <a:endParaRPr lang="zh-TW" altLang="en-US" sz="2000" dirty="0">
                <a:latin typeface="華康中特圓體" pitchFamily="49" charset="-120"/>
                <a:ea typeface="華康中特圓體" pitchFamily="49" charset="-120"/>
              </a:endParaRPr>
            </a:p>
          </p:txBody>
        </p:sp>
        <p:sp>
          <p:nvSpPr>
            <p:cNvPr id="53" name="文字方塊 52"/>
            <p:cNvSpPr txBox="1"/>
            <p:nvPr/>
          </p:nvSpPr>
          <p:spPr>
            <a:xfrm>
              <a:off x="251520" y="4047645"/>
              <a:ext cx="338554" cy="276999"/>
            </a:xfrm>
            <a:prstGeom prst="rect">
              <a:avLst/>
            </a:prstGeom>
            <a:noFill/>
          </p:spPr>
          <p:txBody>
            <a:bodyPr wrap="none" rtlCol="0">
              <a:spAutoFit/>
            </a:bodyPr>
            <a:lstStyle/>
            <a:p>
              <a:r>
                <a:rPr lang="zh-TW" altLang="en-US" sz="1200" dirty="0">
                  <a:latin typeface="標楷體"/>
                  <a:ea typeface="標楷體"/>
                </a:rPr>
                <a:t>●</a:t>
              </a:r>
              <a:endParaRPr lang="zh-TW" altLang="en-US" sz="1200" dirty="0"/>
            </a:p>
          </p:txBody>
        </p:sp>
        <p:sp>
          <p:nvSpPr>
            <p:cNvPr id="54" name="文字方塊 53"/>
            <p:cNvSpPr txBox="1"/>
            <p:nvPr/>
          </p:nvSpPr>
          <p:spPr>
            <a:xfrm>
              <a:off x="251520" y="4445901"/>
              <a:ext cx="338554" cy="276999"/>
            </a:xfrm>
            <a:prstGeom prst="rect">
              <a:avLst/>
            </a:prstGeom>
            <a:noFill/>
          </p:spPr>
          <p:txBody>
            <a:bodyPr wrap="none" rtlCol="0">
              <a:spAutoFit/>
            </a:bodyPr>
            <a:lstStyle/>
            <a:p>
              <a:r>
                <a:rPr lang="zh-TW" altLang="en-US" sz="1200" dirty="0">
                  <a:latin typeface="標楷體"/>
                  <a:ea typeface="標楷體"/>
                </a:rPr>
                <a:t>●</a:t>
              </a:r>
              <a:endParaRPr lang="zh-TW" altLang="en-US" sz="1200" dirty="0"/>
            </a:p>
          </p:txBody>
        </p:sp>
        <p:sp>
          <p:nvSpPr>
            <p:cNvPr id="55" name="文字方塊 54"/>
            <p:cNvSpPr txBox="1"/>
            <p:nvPr/>
          </p:nvSpPr>
          <p:spPr>
            <a:xfrm>
              <a:off x="251520" y="4839445"/>
              <a:ext cx="338554" cy="276999"/>
            </a:xfrm>
            <a:prstGeom prst="rect">
              <a:avLst/>
            </a:prstGeom>
            <a:noFill/>
          </p:spPr>
          <p:txBody>
            <a:bodyPr wrap="none" rtlCol="0">
              <a:spAutoFit/>
            </a:bodyPr>
            <a:lstStyle/>
            <a:p>
              <a:r>
                <a:rPr lang="zh-TW" altLang="en-US" sz="1200" dirty="0">
                  <a:latin typeface="標楷體"/>
                  <a:ea typeface="標楷體"/>
                </a:rPr>
                <a:t>●</a:t>
              </a:r>
              <a:endParaRPr lang="zh-TW" altLang="en-US" sz="1200" dirty="0"/>
            </a:p>
          </p:txBody>
        </p:sp>
      </p:grpSp>
      <p:sp>
        <p:nvSpPr>
          <p:cNvPr id="6" name="圓角矩形 5"/>
          <p:cNvSpPr/>
          <p:nvPr/>
        </p:nvSpPr>
        <p:spPr>
          <a:xfrm>
            <a:off x="83894" y="1340768"/>
            <a:ext cx="4600838" cy="3456384"/>
          </a:xfrm>
          <a:prstGeom prst="roundRect">
            <a:avLst/>
          </a:prstGeom>
          <a:solidFill>
            <a:srgbClr val="C5F0FF"/>
          </a:solidFill>
          <a:ln w="28575">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nvGrpSpPr>
          <p:cNvPr id="18" name="群組 17"/>
          <p:cNvGrpSpPr/>
          <p:nvPr/>
        </p:nvGrpSpPr>
        <p:grpSpPr>
          <a:xfrm>
            <a:off x="328756" y="3670675"/>
            <a:ext cx="4572000" cy="1278845"/>
            <a:chOff x="-3813732" y="6417614"/>
            <a:chExt cx="4572000" cy="1278845"/>
          </a:xfrm>
        </p:grpSpPr>
        <p:sp>
          <p:nvSpPr>
            <p:cNvPr id="12" name="矩形 11"/>
            <p:cNvSpPr/>
            <p:nvPr/>
          </p:nvSpPr>
          <p:spPr>
            <a:xfrm>
              <a:off x="-3813732" y="6417614"/>
              <a:ext cx="4572000" cy="523220"/>
            </a:xfrm>
            <a:prstGeom prst="rect">
              <a:avLst/>
            </a:prstGeom>
          </p:spPr>
          <p:txBody>
            <a:bodyPr>
              <a:spAutoFit/>
            </a:bodyPr>
            <a:lstStyle/>
            <a:p>
              <a:r>
                <a:rPr lang="zh-TW"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rPr>
                <a:t>撰寫重建計畫書</a:t>
              </a:r>
              <a:endParaRPr lang="en-US"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pic>
          <p:nvPicPr>
            <p:cNvPr id="8" name="圖片 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396" y="6422571"/>
              <a:ext cx="864096" cy="841840"/>
            </a:xfrm>
            <a:prstGeom prst="rect">
              <a:avLst/>
            </a:prstGeom>
          </p:spPr>
        </p:pic>
        <p:grpSp>
          <p:nvGrpSpPr>
            <p:cNvPr id="7" name="群組 6"/>
            <p:cNvGrpSpPr/>
            <p:nvPr/>
          </p:nvGrpSpPr>
          <p:grpSpPr>
            <a:xfrm>
              <a:off x="-3623996" y="6921670"/>
              <a:ext cx="1880477" cy="774789"/>
              <a:chOff x="-3741724" y="6784500"/>
              <a:chExt cx="1880477" cy="774789"/>
            </a:xfrm>
          </p:grpSpPr>
          <p:sp>
            <p:nvSpPr>
              <p:cNvPr id="17" name="文字方塊 16"/>
              <p:cNvSpPr txBox="1"/>
              <p:nvPr/>
            </p:nvSpPr>
            <p:spPr>
              <a:xfrm>
                <a:off x="-3504646" y="6789848"/>
                <a:ext cx="1643399" cy="769441"/>
              </a:xfrm>
              <a:prstGeom prst="rect">
                <a:avLst/>
              </a:prstGeom>
              <a:noFill/>
            </p:spPr>
            <p:txBody>
              <a:bodyPr wrap="none" rtlCol="0">
                <a:spAutoFit/>
              </a:bodyPr>
              <a:lstStyle/>
              <a:p>
                <a:r>
                  <a:rPr lang="en-US" altLang="zh-TW" sz="2400" b="1" dirty="0">
                    <a:solidFill>
                      <a:schemeClr val="tx2"/>
                    </a:solidFill>
                    <a:latin typeface="Microsoft YaHei" pitchFamily="34" charset="-122"/>
                    <a:ea typeface="Microsoft YaHei" pitchFamily="34" charset="-122"/>
                  </a:rPr>
                  <a:t>5</a:t>
                </a:r>
                <a:r>
                  <a:rPr lang="zh-TW" altLang="en-US" sz="2000" b="1" dirty="0">
                    <a:latin typeface="Microsoft YaHei" pitchFamily="34" charset="-122"/>
                    <a:ea typeface="Microsoft YaHei" pitchFamily="34" charset="-122"/>
                  </a:rPr>
                  <a:t>萬</a:t>
                </a:r>
                <a:r>
                  <a:rPr lang="en-US" altLang="zh-TW" sz="2400" b="1" dirty="0">
                    <a:solidFill>
                      <a:schemeClr val="tx2"/>
                    </a:solidFill>
                    <a:latin typeface="Microsoft YaHei" pitchFamily="34" charset="-122"/>
                    <a:ea typeface="Microsoft YaHei" pitchFamily="34" charset="-122"/>
                  </a:rPr>
                  <a:t>5000</a:t>
                </a:r>
                <a:r>
                  <a:rPr lang="zh-TW" altLang="zh-TW" sz="2000" b="1" dirty="0">
                    <a:latin typeface="Microsoft YaHei" pitchFamily="34" charset="-122"/>
                    <a:ea typeface="Microsoft YaHei" pitchFamily="34" charset="-122"/>
                  </a:rPr>
                  <a:t>元</a:t>
                </a:r>
              </a:p>
              <a:p>
                <a:endParaRPr lang="zh-TW" altLang="en-US" sz="2000" dirty="0"/>
              </a:p>
            </p:txBody>
          </p:sp>
          <p:pic>
            <p:nvPicPr>
              <p:cNvPr id="48" name="圖片 47"/>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41724" y="6784500"/>
                <a:ext cx="353194" cy="353194"/>
              </a:xfrm>
              <a:prstGeom prst="rect">
                <a:avLst/>
              </a:prstGeom>
            </p:spPr>
          </p:pic>
        </p:grpSp>
      </p:grpSp>
      <p:grpSp>
        <p:nvGrpSpPr>
          <p:cNvPr id="25" name="群組 24"/>
          <p:cNvGrpSpPr/>
          <p:nvPr/>
        </p:nvGrpSpPr>
        <p:grpSpPr>
          <a:xfrm>
            <a:off x="308924" y="1555682"/>
            <a:ext cx="4770586" cy="1259248"/>
            <a:chOff x="159680" y="1556791"/>
            <a:chExt cx="4770586" cy="1259248"/>
          </a:xfrm>
        </p:grpSpPr>
        <p:sp>
          <p:nvSpPr>
            <p:cNvPr id="11" name="矩形 10"/>
            <p:cNvSpPr/>
            <p:nvPr/>
          </p:nvSpPr>
          <p:spPr>
            <a:xfrm>
              <a:off x="159680" y="1556792"/>
              <a:ext cx="4770586" cy="523220"/>
            </a:xfrm>
            <a:prstGeom prst="rect">
              <a:avLst/>
            </a:prstGeom>
          </p:spPr>
          <p:txBody>
            <a:bodyPr wrap="square">
              <a:spAutoFit/>
            </a:bodyPr>
            <a:lstStyle/>
            <a:p>
              <a:r>
                <a:rPr lang="zh-TW"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rPr>
                <a:t>結構安全性能評估</a:t>
              </a:r>
              <a:endParaRPr lang="en-US"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grpSp>
          <p:nvGrpSpPr>
            <p:cNvPr id="2" name="群組 1"/>
            <p:cNvGrpSpPr/>
            <p:nvPr/>
          </p:nvGrpSpPr>
          <p:grpSpPr>
            <a:xfrm>
              <a:off x="374671" y="2060848"/>
              <a:ext cx="3051409" cy="755191"/>
              <a:chOff x="230909" y="2082356"/>
              <a:chExt cx="3051409" cy="755191"/>
            </a:xfrm>
          </p:grpSpPr>
          <p:pic>
            <p:nvPicPr>
              <p:cNvPr id="15" name="圖片 14"/>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09" y="2082356"/>
                <a:ext cx="353194" cy="353194"/>
              </a:xfrm>
              <a:prstGeom prst="rect">
                <a:avLst/>
              </a:prstGeom>
            </p:spPr>
          </p:pic>
          <p:sp>
            <p:nvSpPr>
              <p:cNvPr id="5" name="文字方塊 4"/>
              <p:cNvSpPr txBox="1"/>
              <p:nvPr/>
            </p:nvSpPr>
            <p:spPr>
              <a:xfrm>
                <a:off x="516817" y="2098883"/>
                <a:ext cx="2765501" cy="738664"/>
              </a:xfrm>
              <a:prstGeom prst="rect">
                <a:avLst/>
              </a:prstGeom>
              <a:noFill/>
            </p:spPr>
            <p:txBody>
              <a:bodyPr wrap="none" rtlCol="0">
                <a:spAutoFit/>
              </a:bodyPr>
              <a:lstStyle/>
              <a:p>
                <a:r>
                  <a:rPr lang="en-US" altLang="zh-TW" sz="2400" b="1" dirty="0">
                    <a:solidFill>
                      <a:schemeClr val="tx2"/>
                    </a:solidFill>
                    <a:latin typeface="Microsoft YaHei" pitchFamily="34" charset="-122"/>
                    <a:ea typeface="Microsoft YaHei" pitchFamily="34" charset="-122"/>
                  </a:rPr>
                  <a:t>12,000</a:t>
                </a:r>
                <a:r>
                  <a:rPr lang="zh-TW" altLang="en-US" sz="2000" b="1" dirty="0">
                    <a:latin typeface="Microsoft YaHei" pitchFamily="34" charset="-122"/>
                    <a:ea typeface="Microsoft YaHei" pitchFamily="34" charset="-122"/>
                  </a:rPr>
                  <a:t>至</a:t>
                </a:r>
                <a:r>
                  <a:rPr lang="en-US" altLang="zh-TW" sz="2400" b="1" dirty="0">
                    <a:solidFill>
                      <a:schemeClr val="tx2"/>
                    </a:solidFill>
                    <a:latin typeface="Microsoft YaHei" pitchFamily="34" charset="-122"/>
                    <a:ea typeface="Microsoft YaHei" pitchFamily="34" charset="-122"/>
                  </a:rPr>
                  <a:t>15,000</a:t>
                </a:r>
                <a:r>
                  <a:rPr lang="zh-TW" altLang="zh-TW" sz="2000" b="1" dirty="0">
                    <a:latin typeface="Microsoft YaHei" pitchFamily="34" charset="-122"/>
                    <a:ea typeface="Microsoft YaHei" pitchFamily="34" charset="-122"/>
                  </a:rPr>
                  <a:t>元</a:t>
                </a:r>
              </a:p>
              <a:p>
                <a:endParaRPr lang="zh-TW" altLang="en-US" dirty="0"/>
              </a:p>
            </p:txBody>
          </p:sp>
        </p:grpSp>
        <p:pic>
          <p:nvPicPr>
            <p:cNvPr id="1026" name="Picture 2" descr="C:\Users\user\AppData\Local\LINE\Cache\tmp\1548038863163.jpg"/>
            <p:cNvPicPr>
              <a:picLocks noChangeAspect="1" noChangeArrowheads="1"/>
            </p:cNvPicPr>
            <p:nvPr/>
          </p:nvPicPr>
          <p:blipFill>
            <a:blip r:embed="rId13" cstate="print">
              <a:clrChange>
                <a:clrFrom>
                  <a:srgbClr val="EBF5F7"/>
                </a:clrFrom>
                <a:clrTo>
                  <a:srgbClr val="EBF5F7">
                    <a:alpha val="0"/>
                  </a:srgbClr>
                </a:clrTo>
              </a:clrChange>
              <a:extLst>
                <a:ext uri="{28A0092B-C50C-407E-A947-70E740481C1C}">
                  <a14:useLocalDpi xmlns:a14="http://schemas.microsoft.com/office/drawing/2010/main" val="0"/>
                </a:ext>
              </a:extLst>
            </a:blip>
            <a:srcRect/>
            <a:stretch>
              <a:fillRect/>
            </a:stretch>
          </p:blipFill>
          <p:spPr bwMode="auto">
            <a:xfrm>
              <a:off x="3131840" y="1556791"/>
              <a:ext cx="1152128" cy="76808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矩形 56"/>
          <p:cNvSpPr/>
          <p:nvPr/>
        </p:nvSpPr>
        <p:spPr>
          <a:xfrm>
            <a:off x="328756" y="2526898"/>
            <a:ext cx="4572000" cy="523220"/>
          </a:xfrm>
          <a:prstGeom prst="rect">
            <a:avLst/>
          </a:prstGeom>
        </p:spPr>
        <p:txBody>
          <a:bodyPr>
            <a:spAutoFit/>
          </a:bodyPr>
          <a:lstStyle/>
          <a:p>
            <a:r>
              <a:rPr lang="zh-TW" altLang="en-US"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rPr>
              <a:t>建築物詳細評估</a:t>
            </a:r>
            <a:endParaRPr lang="en-US" altLang="zh-TW" sz="2800" b="1" dirty="0">
              <a:ln w="12700">
                <a:solidFill>
                  <a:schemeClr val="tx1"/>
                </a:solidFill>
                <a:prstDash val="solid"/>
              </a:ln>
              <a:solidFill>
                <a:srgbClr val="F89006"/>
              </a:solidFill>
              <a:effectLst>
                <a:outerShdw blurRad="50000" dist="50800" dir="7500000" algn="tl">
                  <a:srgbClr val="000000">
                    <a:shade val="5000"/>
                    <a:alpha val="35000"/>
                  </a:srgbClr>
                </a:outerShdw>
              </a:effectLst>
              <a:latin typeface="Microsoft YaHei" pitchFamily="34" charset="-122"/>
              <a:ea typeface="Microsoft YaHei" pitchFamily="34" charset="-122"/>
            </a:endParaRPr>
          </a:p>
        </p:txBody>
      </p:sp>
      <p:grpSp>
        <p:nvGrpSpPr>
          <p:cNvPr id="58" name="群組 57"/>
          <p:cNvGrpSpPr/>
          <p:nvPr/>
        </p:nvGrpSpPr>
        <p:grpSpPr>
          <a:xfrm>
            <a:off x="510276" y="3053601"/>
            <a:ext cx="1834958" cy="769441"/>
            <a:chOff x="242537" y="2937138"/>
            <a:chExt cx="1834958" cy="769441"/>
          </a:xfrm>
        </p:grpSpPr>
        <p:sp>
          <p:nvSpPr>
            <p:cNvPr id="59" name="文字方塊 58"/>
            <p:cNvSpPr txBox="1"/>
            <p:nvPr/>
          </p:nvSpPr>
          <p:spPr>
            <a:xfrm>
              <a:off x="488598" y="2937138"/>
              <a:ext cx="1588897" cy="769441"/>
            </a:xfrm>
            <a:prstGeom prst="rect">
              <a:avLst/>
            </a:prstGeom>
            <a:noFill/>
          </p:spPr>
          <p:txBody>
            <a:bodyPr wrap="none" rtlCol="0">
              <a:spAutoFit/>
            </a:bodyPr>
            <a:lstStyle/>
            <a:p>
              <a:r>
                <a:rPr lang="zh-TW" altLang="en-US" sz="2000" b="1" dirty="0">
                  <a:latin typeface="Microsoft YaHei" pitchFamily="34" charset="-122"/>
                  <a:ea typeface="Microsoft YaHei" pitchFamily="34" charset="-122"/>
                </a:rPr>
                <a:t>最高</a:t>
              </a:r>
              <a:r>
                <a:rPr lang="en-US" altLang="zh-TW" sz="2400" b="1" dirty="0">
                  <a:solidFill>
                    <a:schemeClr val="tx2"/>
                  </a:solidFill>
                  <a:latin typeface="Microsoft YaHei" pitchFamily="34" charset="-122"/>
                  <a:ea typeface="Microsoft YaHei" pitchFamily="34" charset="-122"/>
                </a:rPr>
                <a:t>40</a:t>
              </a:r>
              <a:r>
                <a:rPr lang="zh-TW" altLang="en-US" sz="2000" b="1" dirty="0">
                  <a:latin typeface="Microsoft YaHei" pitchFamily="34" charset="-122"/>
                  <a:ea typeface="Microsoft YaHei" pitchFamily="34" charset="-122"/>
                </a:rPr>
                <a:t>萬</a:t>
              </a:r>
              <a:r>
                <a:rPr lang="zh-TW" altLang="zh-TW" sz="2000" b="1" dirty="0">
                  <a:latin typeface="Microsoft YaHei" pitchFamily="34" charset="-122"/>
                  <a:ea typeface="Microsoft YaHei" pitchFamily="34" charset="-122"/>
                </a:rPr>
                <a:t>元</a:t>
              </a:r>
            </a:p>
            <a:p>
              <a:endParaRPr lang="zh-TW" altLang="en-US" sz="2000" dirty="0"/>
            </a:p>
          </p:txBody>
        </p:sp>
        <p:pic>
          <p:nvPicPr>
            <p:cNvPr id="60" name="圖片 5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537" y="2986499"/>
              <a:ext cx="353194" cy="353194"/>
            </a:xfrm>
            <a:prstGeom prst="rect">
              <a:avLst/>
            </a:prstGeom>
          </p:spPr>
        </p:pic>
      </p:grpSp>
      <p:pic>
        <p:nvPicPr>
          <p:cNvPr id="16" name="Picture 2" descr="C:\Users\user\AppData\Local\LINE\Cache\tmp\1548208960155.jpg"/>
          <p:cNvPicPr>
            <a:picLocks noChangeAspect="1" noChangeArrowheads="1"/>
          </p:cNvPicPr>
          <p:nvPr/>
        </p:nvPicPr>
        <p:blipFill>
          <a:blip r:embed="rId1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2921044" y="2886938"/>
            <a:ext cx="1588132" cy="648072"/>
          </a:xfrm>
          <a:prstGeom prst="rect">
            <a:avLst/>
          </a:prstGeom>
          <a:noFill/>
          <a:extLst>
            <a:ext uri="{909E8E84-426E-40DD-AFC4-6F175D3DCCD1}">
              <a14:hiddenFill xmlns:a14="http://schemas.microsoft.com/office/drawing/2010/main">
                <a:solidFill>
                  <a:srgbClr val="FFFFFF"/>
                </a:solidFill>
              </a14:hiddenFill>
            </a:ext>
          </a:extLst>
        </p:spPr>
      </p:pic>
      <p:sp>
        <p:nvSpPr>
          <p:cNvPr id="27" name="投影片編號版面配置區 26"/>
          <p:cNvSpPr>
            <a:spLocks noGrp="1"/>
          </p:cNvSpPr>
          <p:nvPr>
            <p:ph type="sldNum" sz="quarter" idx="12"/>
          </p:nvPr>
        </p:nvSpPr>
        <p:spPr/>
        <p:txBody>
          <a:bodyPr/>
          <a:lstStyle/>
          <a:p>
            <a:fld id="{69F36ECB-A0D5-4792-908D-9A4B7ACD4E94}" type="slidenum">
              <a:rPr lang="zh-TW" altLang="en-US" smtClean="0"/>
              <a:t>5</a:t>
            </a:fld>
            <a:endParaRPr lang="zh-TW" altLang="en-US"/>
          </a:p>
        </p:txBody>
      </p:sp>
    </p:spTree>
    <p:extLst>
      <p:ext uri="{BB962C8B-B14F-4D97-AF65-F5344CB8AC3E}">
        <p14:creationId xmlns:p14="http://schemas.microsoft.com/office/powerpoint/2010/main" val="95955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par>
                                <p:cTn id="8" presetID="21" presetClass="entr" presetSubtype="1"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1000"/>
                                        <p:tgtEl>
                                          <p:spTgt spid="13"/>
                                        </p:tgtEl>
                                      </p:cBhvr>
                                    </p:animEffect>
                                  </p:childTnLst>
                                </p:cTn>
                              </p:par>
                              <p:par>
                                <p:cTn id="11" presetID="21" presetClass="entr" presetSubtype="1" fill="hold" nodeType="withEffect">
                                  <p:stCondLst>
                                    <p:cond delay="250"/>
                                  </p:stCondLst>
                                  <p:childTnLst>
                                    <p:set>
                                      <p:cBhvr>
                                        <p:cTn id="12" dur="1" fill="hold">
                                          <p:stCondLst>
                                            <p:cond delay="0"/>
                                          </p:stCondLst>
                                        </p:cTn>
                                        <p:tgtEl>
                                          <p:spTgt spid="30"/>
                                        </p:tgtEl>
                                        <p:attrNameLst>
                                          <p:attrName>style.visibility</p:attrName>
                                        </p:attrNameLst>
                                      </p:cBhvr>
                                      <p:to>
                                        <p:strVal val="visible"/>
                                      </p:to>
                                    </p:set>
                                    <p:animEffect transition="in" filter="wheel(1)">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971600" y="1124744"/>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9" name="標題 1"/>
          <p:cNvSpPr>
            <a:spLocks noGrp="1"/>
          </p:cNvSpPr>
          <p:nvPr>
            <p:ph type="title"/>
          </p:nvPr>
        </p:nvSpPr>
        <p:spPr>
          <a:xfrm>
            <a:off x="960795" y="530424"/>
            <a:ext cx="7210805" cy="594320"/>
          </a:xfrm>
        </p:spPr>
        <p:txBody>
          <a:bodyPr vert="horz" lIns="91440" tIns="45720" rIns="91440" bIns="45720" rtlCol="0" anchor="ctr">
            <a:noAutofit/>
          </a:bodyPr>
          <a:lstStyle/>
          <a:p>
            <a:r>
              <a:rPr lang="zh-TW" altLang="en-US" sz="3600" b="1" dirty="0">
                <a:latin typeface="Microsoft YaHei" pitchFamily="34" charset="-122"/>
                <a:ea typeface="Microsoft YaHei" pitchFamily="34" charset="-122"/>
              </a:rPr>
              <a:t>政府補助</a:t>
            </a:r>
          </a:p>
        </p:txBody>
      </p: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27" name="投影片編號版面配置區 26"/>
          <p:cNvSpPr>
            <a:spLocks noGrp="1"/>
          </p:cNvSpPr>
          <p:nvPr>
            <p:ph type="sldNum" sz="quarter" idx="12"/>
          </p:nvPr>
        </p:nvSpPr>
        <p:spPr/>
        <p:txBody>
          <a:bodyPr/>
          <a:lstStyle/>
          <a:p>
            <a:fld id="{69F36ECB-A0D5-4792-908D-9A4B7ACD4E94}" type="slidenum">
              <a:rPr lang="zh-TW" altLang="en-US" smtClean="0"/>
              <a:t>6</a:t>
            </a:fld>
            <a:endParaRPr lang="zh-TW" altLang="en-US"/>
          </a:p>
        </p:txBody>
      </p:sp>
      <p:sp>
        <p:nvSpPr>
          <p:cNvPr id="61" name="圓角矩形 60"/>
          <p:cNvSpPr/>
          <p:nvPr/>
        </p:nvSpPr>
        <p:spPr>
          <a:xfrm>
            <a:off x="277699" y="1456521"/>
            <a:ext cx="1128061" cy="423514"/>
          </a:xfrm>
          <a:prstGeom prst="roundRect">
            <a:avLst>
              <a:gd name="adj" fmla="val 50000"/>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200" b="1" dirty="0">
                <a:solidFill>
                  <a:schemeClr val="bg1"/>
                </a:solidFill>
                <a:latin typeface="微軟正黑體" pitchFamily="34" charset="-120"/>
                <a:ea typeface="微軟正黑體" pitchFamily="34" charset="-120"/>
              </a:rPr>
              <a:t>補助</a:t>
            </a:r>
            <a:r>
              <a:rPr lang="en-US" altLang="zh-TW" sz="2200" b="1" dirty="0">
                <a:solidFill>
                  <a:schemeClr val="bg1"/>
                </a:solidFill>
                <a:latin typeface="微軟正黑體" pitchFamily="34" charset="-120"/>
                <a:ea typeface="微軟正黑體" pitchFamily="34" charset="-120"/>
              </a:rPr>
              <a:t>1</a:t>
            </a:r>
            <a:endParaRPr lang="zh-TW" altLang="en-US" sz="2200" b="1" dirty="0">
              <a:solidFill>
                <a:schemeClr val="bg1"/>
              </a:solidFill>
              <a:latin typeface="微軟正黑體" pitchFamily="34" charset="-120"/>
              <a:ea typeface="微軟正黑體" pitchFamily="34" charset="-120"/>
            </a:endParaRPr>
          </a:p>
        </p:txBody>
      </p:sp>
      <p:sp>
        <p:nvSpPr>
          <p:cNvPr id="62" name="圓角矩形 61"/>
          <p:cNvSpPr/>
          <p:nvPr/>
        </p:nvSpPr>
        <p:spPr>
          <a:xfrm>
            <a:off x="1392626" y="1456521"/>
            <a:ext cx="3430260" cy="423514"/>
          </a:xfrm>
          <a:prstGeom prst="roundRect">
            <a:avLst>
              <a:gd name="adj" fmla="val 5000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200" b="1" dirty="0">
                <a:solidFill>
                  <a:schemeClr val="tx1"/>
                </a:solidFill>
                <a:latin typeface="微軟正黑體" pitchFamily="34" charset="-120"/>
                <a:ea typeface="微軟正黑體" pitchFamily="34" charset="-120"/>
              </a:rPr>
              <a:t>結構安全性能評估補助</a:t>
            </a:r>
          </a:p>
        </p:txBody>
      </p:sp>
      <p:sp>
        <p:nvSpPr>
          <p:cNvPr id="63" name="矩形 62"/>
          <p:cNvSpPr/>
          <p:nvPr/>
        </p:nvSpPr>
        <p:spPr>
          <a:xfrm>
            <a:off x="359682" y="2059464"/>
            <a:ext cx="4291769" cy="414185"/>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itchFamily="34" charset="-120"/>
                <a:ea typeface="微軟正黑體" pitchFamily="34" charset="-120"/>
              </a:rPr>
              <a:t>初步評估</a:t>
            </a:r>
          </a:p>
        </p:txBody>
      </p:sp>
      <p:sp>
        <p:nvSpPr>
          <p:cNvPr id="64" name="矩形 63"/>
          <p:cNvSpPr/>
          <p:nvPr/>
        </p:nvSpPr>
        <p:spPr>
          <a:xfrm>
            <a:off x="373085" y="4485354"/>
            <a:ext cx="4278365" cy="71012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705" indent="-179705">
              <a:spcBef>
                <a:spcPts val="600"/>
              </a:spcBef>
              <a:buFont typeface="Wingdings" panose="05000000000000000000" pitchFamily="2" charset="2"/>
              <a:buChar char="l"/>
            </a:pPr>
            <a:r>
              <a:rPr lang="zh-TW" altLang="en-US" sz="2000" dirty="0">
                <a:solidFill>
                  <a:schemeClr val="tx1"/>
                </a:solidFill>
                <a:latin typeface="微軟正黑體" pitchFamily="34" charset="-120"/>
                <a:ea typeface="微軟正黑體" pitchFamily="34" charset="-120"/>
              </a:rPr>
              <a:t>每棟補助額度不超過評估費用</a:t>
            </a:r>
            <a:r>
              <a:rPr lang="en-US" altLang="zh-TW" sz="2000" dirty="0">
                <a:solidFill>
                  <a:schemeClr val="tx1"/>
                </a:solidFill>
                <a:latin typeface="微軟正黑體" pitchFamily="34" charset="-120"/>
                <a:ea typeface="微軟正黑體" pitchFamily="34" charset="-120"/>
              </a:rPr>
              <a:t>30%</a:t>
            </a:r>
            <a:br>
              <a:rPr lang="en-US" altLang="zh-TW" sz="2000" dirty="0">
                <a:solidFill>
                  <a:schemeClr val="tx1"/>
                </a:solidFill>
                <a:latin typeface="微軟正黑體" pitchFamily="34" charset="-120"/>
                <a:ea typeface="微軟正黑體" pitchFamily="34" charset="-120"/>
              </a:rPr>
            </a:br>
            <a:r>
              <a:rPr lang="en-US" altLang="zh-TW" sz="2000" dirty="0">
                <a:solidFill>
                  <a:schemeClr val="tx1"/>
                </a:solidFill>
                <a:latin typeface="微軟正黑體" pitchFamily="34" charset="-120"/>
                <a:ea typeface="微軟正黑體" pitchFamily="34" charset="-120"/>
              </a:rPr>
              <a:t>(40</a:t>
            </a:r>
            <a:r>
              <a:rPr lang="zh-TW" altLang="en-US" sz="2000" dirty="0">
                <a:solidFill>
                  <a:schemeClr val="tx1"/>
                </a:solidFill>
                <a:latin typeface="微軟正黑體" pitchFamily="34" charset="-120"/>
                <a:ea typeface="微軟正黑體" pitchFamily="34" charset="-120"/>
              </a:rPr>
              <a:t>萬元為限</a:t>
            </a:r>
            <a:r>
              <a:rPr lang="en-US" altLang="zh-TW" sz="2000" dirty="0">
                <a:solidFill>
                  <a:schemeClr val="tx1"/>
                </a:solidFill>
                <a:latin typeface="微軟正黑體" pitchFamily="34" charset="-120"/>
                <a:ea typeface="微軟正黑體" pitchFamily="34" charset="-120"/>
              </a:rPr>
              <a:t>)</a:t>
            </a:r>
            <a:endParaRPr lang="zh-TW" altLang="en-US" sz="2000" dirty="0">
              <a:solidFill>
                <a:schemeClr val="tx1"/>
              </a:solidFill>
              <a:latin typeface="微軟正黑體" pitchFamily="34" charset="-120"/>
              <a:ea typeface="微軟正黑體" pitchFamily="34" charset="-120"/>
            </a:endParaRPr>
          </a:p>
        </p:txBody>
      </p:sp>
      <p:sp>
        <p:nvSpPr>
          <p:cNvPr id="65" name="矩形 64"/>
          <p:cNvSpPr/>
          <p:nvPr/>
        </p:nvSpPr>
        <p:spPr>
          <a:xfrm>
            <a:off x="359683" y="2473649"/>
            <a:ext cx="4291768" cy="141809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705" indent="-179705">
              <a:spcBef>
                <a:spcPts val="600"/>
              </a:spcBef>
              <a:buFont typeface="Wingdings" panose="05000000000000000000" pitchFamily="2" charset="2"/>
              <a:buChar char="l"/>
            </a:pPr>
            <a:r>
              <a:rPr lang="zh-TW" altLang="en-US" sz="2000" dirty="0">
                <a:solidFill>
                  <a:schemeClr val="tx1"/>
                </a:solidFill>
                <a:latin typeface="微軟正黑體" pitchFamily="34" charset="-120"/>
                <a:ea typeface="微軟正黑體" pitchFamily="34" charset="-120"/>
              </a:rPr>
              <a:t>樓地板面積 ＜</a:t>
            </a:r>
            <a:r>
              <a:rPr lang="en-US" altLang="zh-TW" sz="2000" dirty="0">
                <a:solidFill>
                  <a:schemeClr val="tx1"/>
                </a:solidFill>
                <a:latin typeface="微軟正黑體" pitchFamily="34" charset="-120"/>
                <a:ea typeface="微軟正黑體" pitchFamily="34" charset="-120"/>
              </a:rPr>
              <a:t>3,000</a:t>
            </a:r>
            <a:r>
              <a:rPr lang="zh-TW" altLang="en-US" sz="2000" dirty="0">
                <a:solidFill>
                  <a:schemeClr val="tx1"/>
                </a:solidFill>
                <a:latin typeface="微軟正黑體" pitchFamily="34" charset="-120"/>
                <a:ea typeface="微軟正黑體" pitchFamily="34" charset="-120"/>
              </a:rPr>
              <a:t>㎡，</a:t>
            </a:r>
            <a:r>
              <a:rPr lang="en-US" altLang="zh-TW" sz="2000" dirty="0">
                <a:solidFill>
                  <a:schemeClr val="tx1"/>
                </a:solidFill>
                <a:latin typeface="微軟正黑體" pitchFamily="34" charset="-120"/>
                <a:ea typeface="微軟正黑體" pitchFamily="34" charset="-120"/>
              </a:rPr>
              <a:t/>
            </a:r>
            <a:br>
              <a:rPr lang="en-US" altLang="zh-TW" sz="2000" dirty="0">
                <a:solidFill>
                  <a:schemeClr val="tx1"/>
                </a:solidFill>
                <a:latin typeface="微軟正黑體" pitchFamily="34" charset="-120"/>
                <a:ea typeface="微軟正黑體" pitchFamily="34" charset="-120"/>
              </a:rPr>
            </a:br>
            <a:r>
              <a:rPr lang="zh-TW" altLang="en-US" sz="2000" dirty="0">
                <a:solidFill>
                  <a:schemeClr val="tx1"/>
                </a:solidFill>
                <a:latin typeface="微軟正黑體" pitchFamily="34" charset="-120"/>
                <a:ea typeface="微軟正黑體" pitchFamily="34" charset="-120"/>
              </a:rPr>
              <a:t>每棟補助</a:t>
            </a:r>
            <a:r>
              <a:rPr lang="en-US" altLang="zh-TW" sz="2000" b="1" dirty="0">
                <a:solidFill>
                  <a:srgbClr val="B71C2F"/>
                </a:solidFill>
                <a:latin typeface="微軟正黑體" pitchFamily="34" charset="-120"/>
                <a:ea typeface="微軟正黑體" pitchFamily="34" charset="-120"/>
              </a:rPr>
              <a:t>12,000</a:t>
            </a:r>
            <a:r>
              <a:rPr lang="zh-TW" altLang="en-US" sz="2000" b="1" dirty="0">
                <a:solidFill>
                  <a:srgbClr val="B71C2F"/>
                </a:solidFill>
                <a:latin typeface="微軟正黑體" pitchFamily="34" charset="-120"/>
                <a:ea typeface="微軟正黑體" pitchFamily="34" charset="-120"/>
              </a:rPr>
              <a:t>元</a:t>
            </a:r>
            <a:endParaRPr lang="en-US" altLang="zh-TW" sz="2000" b="1" dirty="0">
              <a:solidFill>
                <a:srgbClr val="B71C2F"/>
              </a:solidFill>
              <a:latin typeface="微軟正黑體" pitchFamily="34" charset="-120"/>
              <a:ea typeface="微軟正黑體" pitchFamily="34" charset="-120"/>
            </a:endParaRPr>
          </a:p>
          <a:p>
            <a:pPr marL="179705" indent="-179705">
              <a:spcBef>
                <a:spcPts val="600"/>
              </a:spcBef>
              <a:buFont typeface="Wingdings" panose="05000000000000000000" pitchFamily="2" charset="2"/>
              <a:buChar char="l"/>
            </a:pPr>
            <a:r>
              <a:rPr lang="zh-TW" altLang="en-US" sz="2000" dirty="0">
                <a:solidFill>
                  <a:schemeClr val="tx1"/>
                </a:solidFill>
                <a:latin typeface="微軟正黑體" pitchFamily="34" charset="-120"/>
                <a:ea typeface="微軟正黑體" pitchFamily="34" charset="-120"/>
              </a:rPr>
              <a:t>樓地板面積 ＞</a:t>
            </a:r>
            <a:r>
              <a:rPr lang="en-US" altLang="zh-TW" sz="2000" dirty="0">
                <a:solidFill>
                  <a:schemeClr val="tx1"/>
                </a:solidFill>
                <a:latin typeface="微軟正黑體" pitchFamily="34" charset="-120"/>
                <a:ea typeface="微軟正黑體" pitchFamily="34" charset="-120"/>
              </a:rPr>
              <a:t> 3,000</a:t>
            </a:r>
            <a:r>
              <a:rPr lang="zh-TW" altLang="en-US" sz="2000" dirty="0">
                <a:solidFill>
                  <a:schemeClr val="tx1"/>
                </a:solidFill>
                <a:latin typeface="微軟正黑體" pitchFamily="34" charset="-120"/>
                <a:ea typeface="微軟正黑體" pitchFamily="34" charset="-120"/>
              </a:rPr>
              <a:t>㎡</a:t>
            </a:r>
            <a:r>
              <a:rPr lang="en-US" altLang="zh-TW" sz="2000" dirty="0">
                <a:solidFill>
                  <a:schemeClr val="tx1"/>
                </a:solidFill>
                <a:latin typeface="微軟正黑體" pitchFamily="34" charset="-120"/>
                <a:ea typeface="微軟正黑體" pitchFamily="34" charset="-120"/>
              </a:rPr>
              <a:t/>
            </a:r>
            <a:br>
              <a:rPr lang="en-US" altLang="zh-TW" sz="2000" dirty="0">
                <a:solidFill>
                  <a:schemeClr val="tx1"/>
                </a:solidFill>
                <a:latin typeface="微軟正黑體" pitchFamily="34" charset="-120"/>
                <a:ea typeface="微軟正黑體" pitchFamily="34" charset="-120"/>
              </a:rPr>
            </a:br>
            <a:r>
              <a:rPr lang="zh-TW" altLang="en-US" sz="2000" dirty="0">
                <a:solidFill>
                  <a:schemeClr val="tx1"/>
                </a:solidFill>
                <a:latin typeface="微軟正黑體" pitchFamily="34" charset="-120"/>
                <a:ea typeface="微軟正黑體" pitchFamily="34" charset="-120"/>
              </a:rPr>
              <a:t>每棟補助</a:t>
            </a:r>
            <a:r>
              <a:rPr lang="en-US" altLang="zh-TW" sz="2000" b="1" dirty="0">
                <a:solidFill>
                  <a:srgbClr val="B71C2F"/>
                </a:solidFill>
                <a:latin typeface="微軟正黑體" pitchFamily="34" charset="-120"/>
                <a:ea typeface="微軟正黑體" pitchFamily="34" charset="-120"/>
              </a:rPr>
              <a:t>15,000</a:t>
            </a:r>
            <a:r>
              <a:rPr lang="zh-TW" altLang="en-US" sz="2000" b="1" dirty="0">
                <a:solidFill>
                  <a:srgbClr val="B71C2F"/>
                </a:solidFill>
                <a:latin typeface="微軟正黑體" pitchFamily="34" charset="-120"/>
                <a:ea typeface="微軟正黑體" pitchFamily="34" charset="-120"/>
              </a:rPr>
              <a:t>元</a:t>
            </a:r>
            <a:endParaRPr lang="zh-TW" altLang="en-US" sz="2000" dirty="0">
              <a:solidFill>
                <a:schemeClr val="tx1"/>
              </a:solidFill>
              <a:latin typeface="微軟正黑體" pitchFamily="34" charset="-120"/>
              <a:ea typeface="微軟正黑體" pitchFamily="34" charset="-120"/>
            </a:endParaRPr>
          </a:p>
        </p:txBody>
      </p:sp>
      <p:sp>
        <p:nvSpPr>
          <p:cNvPr id="66" name="矩形 65"/>
          <p:cNvSpPr/>
          <p:nvPr/>
        </p:nvSpPr>
        <p:spPr>
          <a:xfrm>
            <a:off x="373086" y="4028364"/>
            <a:ext cx="4278365" cy="456989"/>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itchFamily="34" charset="-120"/>
                <a:ea typeface="微軟正黑體" pitchFamily="34" charset="-120"/>
              </a:rPr>
              <a:t>詳細評估</a:t>
            </a:r>
          </a:p>
        </p:txBody>
      </p:sp>
      <p:sp>
        <p:nvSpPr>
          <p:cNvPr id="67" name="文字方塊 66"/>
          <p:cNvSpPr txBox="1"/>
          <p:nvPr/>
        </p:nvSpPr>
        <p:spPr>
          <a:xfrm>
            <a:off x="5067866" y="2089554"/>
            <a:ext cx="3979370" cy="430887"/>
          </a:xfrm>
          <a:prstGeom prst="rect">
            <a:avLst/>
          </a:prstGeom>
          <a:noFill/>
        </p:spPr>
        <p:txBody>
          <a:bodyPr wrap="square" rtlCol="0">
            <a:spAutoFit/>
          </a:bodyPr>
          <a:lstStyle/>
          <a:p>
            <a:pPr marL="285750" indent="-285750">
              <a:buFont typeface="Wingdings" panose="05000000000000000000" pitchFamily="2" charset="2"/>
              <a:buChar char="l"/>
            </a:pPr>
            <a:r>
              <a:rPr lang="zh-TW" altLang="en-US" sz="2200" b="1" dirty="0">
                <a:latin typeface="微軟正黑體" pitchFamily="34" charset="-120"/>
                <a:ea typeface="微軟正黑體" pitchFamily="34" charset="-120"/>
              </a:rPr>
              <a:t>每案補助上限</a:t>
            </a:r>
            <a:r>
              <a:rPr lang="en-US" altLang="zh-TW" sz="2200" b="1" dirty="0">
                <a:solidFill>
                  <a:srgbClr val="B71C2F"/>
                </a:solidFill>
                <a:latin typeface="微軟正黑體" pitchFamily="34" charset="-120"/>
                <a:ea typeface="微軟正黑體" pitchFamily="34" charset="-120"/>
              </a:rPr>
              <a:t>5</a:t>
            </a:r>
            <a:r>
              <a:rPr lang="zh-TW" altLang="en-US" sz="2200" b="1" dirty="0">
                <a:solidFill>
                  <a:srgbClr val="B71C2F"/>
                </a:solidFill>
                <a:latin typeface="微軟正黑體" pitchFamily="34" charset="-120"/>
                <a:ea typeface="微軟正黑體" pitchFamily="34" charset="-120"/>
              </a:rPr>
              <a:t>萬</a:t>
            </a:r>
            <a:r>
              <a:rPr lang="en-US" altLang="zh-TW" sz="2200" b="1" dirty="0">
                <a:solidFill>
                  <a:srgbClr val="B71C2F"/>
                </a:solidFill>
                <a:latin typeface="微軟正黑體" pitchFamily="34" charset="-120"/>
                <a:ea typeface="微軟正黑體" pitchFamily="34" charset="-120"/>
              </a:rPr>
              <a:t>5</a:t>
            </a:r>
            <a:r>
              <a:rPr lang="zh-TW" altLang="en-US" sz="2200" b="1" dirty="0">
                <a:solidFill>
                  <a:srgbClr val="B71C2F"/>
                </a:solidFill>
                <a:latin typeface="微軟正黑體" pitchFamily="34" charset="-120"/>
                <a:ea typeface="微軟正黑體" pitchFamily="34" charset="-120"/>
              </a:rPr>
              <a:t>千元</a:t>
            </a:r>
            <a:r>
              <a:rPr lang="zh-TW" altLang="en-US" sz="2200" b="1" dirty="0">
                <a:latin typeface="微軟正黑體" pitchFamily="34" charset="-120"/>
                <a:ea typeface="微軟正黑體" pitchFamily="34" charset="-120"/>
              </a:rPr>
              <a:t>。</a:t>
            </a:r>
          </a:p>
        </p:txBody>
      </p:sp>
      <p:sp>
        <p:nvSpPr>
          <p:cNvPr id="68" name="圓角矩形 67"/>
          <p:cNvSpPr/>
          <p:nvPr/>
        </p:nvSpPr>
        <p:spPr>
          <a:xfrm>
            <a:off x="4972480" y="1459408"/>
            <a:ext cx="1128061" cy="423514"/>
          </a:xfrm>
          <a:prstGeom prst="roundRect">
            <a:avLst>
              <a:gd name="adj" fmla="val 50000"/>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200" b="1" dirty="0">
                <a:solidFill>
                  <a:schemeClr val="bg1"/>
                </a:solidFill>
                <a:latin typeface="微軟正黑體" pitchFamily="34" charset="-120"/>
                <a:ea typeface="微軟正黑體" pitchFamily="34" charset="-120"/>
              </a:rPr>
              <a:t>補助</a:t>
            </a:r>
            <a:r>
              <a:rPr lang="en-US" altLang="zh-TW" sz="2200" b="1" dirty="0">
                <a:solidFill>
                  <a:schemeClr val="bg1"/>
                </a:solidFill>
                <a:latin typeface="微軟正黑體" pitchFamily="34" charset="-120"/>
                <a:ea typeface="微軟正黑體" pitchFamily="34" charset="-120"/>
              </a:rPr>
              <a:t>2</a:t>
            </a:r>
            <a:endParaRPr lang="zh-TW" altLang="en-US" sz="2200" b="1" dirty="0">
              <a:solidFill>
                <a:schemeClr val="bg1"/>
              </a:solidFill>
              <a:latin typeface="微軟正黑體" pitchFamily="34" charset="-120"/>
              <a:ea typeface="微軟正黑體" pitchFamily="34" charset="-120"/>
            </a:endParaRPr>
          </a:p>
        </p:txBody>
      </p:sp>
      <p:sp>
        <p:nvSpPr>
          <p:cNvPr id="69" name="圓角矩形 68"/>
          <p:cNvSpPr/>
          <p:nvPr/>
        </p:nvSpPr>
        <p:spPr>
          <a:xfrm>
            <a:off x="6087407" y="1459408"/>
            <a:ext cx="2866176" cy="423514"/>
          </a:xfrm>
          <a:prstGeom prst="roundRect">
            <a:avLst>
              <a:gd name="adj" fmla="val 5000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200" b="1" dirty="0">
                <a:solidFill>
                  <a:schemeClr val="tx1"/>
                </a:solidFill>
                <a:latin typeface="微軟正黑體" pitchFamily="34" charset="-120"/>
                <a:ea typeface="微軟正黑體" pitchFamily="34" charset="-120"/>
              </a:rPr>
              <a:t>重建計畫書補助</a:t>
            </a:r>
          </a:p>
        </p:txBody>
      </p:sp>
      <p:sp>
        <p:nvSpPr>
          <p:cNvPr id="70" name="矩形 69"/>
          <p:cNvSpPr/>
          <p:nvPr/>
        </p:nvSpPr>
        <p:spPr>
          <a:xfrm>
            <a:off x="599690" y="5477650"/>
            <a:ext cx="4051760" cy="1200329"/>
          </a:xfrm>
          <a:prstGeom prst="rect">
            <a:avLst/>
          </a:prstGeom>
        </p:spPr>
        <p:txBody>
          <a:bodyPr wrap="square">
            <a:spAutoFit/>
          </a:bodyPr>
          <a:lstStyle/>
          <a:p>
            <a:r>
              <a:rPr lang="zh-TW" altLang="en-US" sz="1200" dirty="0"/>
              <a:t>不予補助情形</a:t>
            </a:r>
            <a:r>
              <a:rPr lang="en-US" altLang="zh-TW" sz="1200" dirty="0"/>
              <a:t>:</a:t>
            </a:r>
          </a:p>
          <a:p>
            <a:pPr marL="285750" indent="-285750">
              <a:buFont typeface="Arial" panose="020B0604020202020204" pitchFamily="34" charset="0"/>
              <a:buChar char="•"/>
            </a:pPr>
            <a:r>
              <a:rPr lang="zh-TW" altLang="en-US" sz="1200" dirty="0"/>
              <a:t>已獲中央政府機關補助耐震能力評估項目</a:t>
            </a:r>
            <a:endParaRPr lang="en-US" altLang="zh-TW" sz="1200" dirty="0"/>
          </a:p>
          <a:p>
            <a:pPr marL="285750" indent="-285750">
              <a:buFont typeface="Arial" panose="020B0604020202020204" pitchFamily="34" charset="0"/>
              <a:buChar char="•"/>
            </a:pPr>
            <a:r>
              <a:rPr lang="zh-TW" altLang="en-US" sz="1200" dirty="0">
                <a:solidFill>
                  <a:srgbClr val="FF0000"/>
                </a:solidFill>
              </a:rPr>
              <a:t>建築物所有權人僅一人且非自然人。</a:t>
            </a:r>
          </a:p>
          <a:p>
            <a:pPr marL="285750" indent="-285750">
              <a:buFont typeface="Arial" panose="020B0604020202020204" pitchFamily="34" charset="0"/>
              <a:buChar char="•"/>
            </a:pPr>
            <a:r>
              <a:rPr lang="zh-TW" altLang="en-US" sz="1200" dirty="0">
                <a:solidFill>
                  <a:srgbClr val="FF0000"/>
                </a:solidFill>
              </a:rPr>
              <a:t>建築物住宅使用樓地板面積比例未達三分之二</a:t>
            </a:r>
            <a:endParaRPr lang="en-US" altLang="zh-TW" sz="1200" dirty="0">
              <a:solidFill>
                <a:srgbClr val="FF0000"/>
              </a:solidFill>
            </a:endParaRPr>
          </a:p>
          <a:p>
            <a:pPr marL="285750" indent="-285750">
              <a:buFont typeface="Arial" panose="020B0604020202020204" pitchFamily="34" charset="0"/>
              <a:buChar char="•"/>
            </a:pPr>
            <a:r>
              <a:rPr lang="zh-TW" altLang="en-US" sz="1200" dirty="0"/>
              <a:t>已申請建造執照。</a:t>
            </a:r>
          </a:p>
          <a:p>
            <a:pPr marL="285750" indent="-285750">
              <a:buFont typeface="Arial" panose="020B0604020202020204" pitchFamily="34" charset="0"/>
              <a:buChar char="•"/>
            </a:pPr>
            <a:r>
              <a:rPr lang="zh-TW" altLang="en-US" sz="1200" dirty="0"/>
              <a:t>已申請報核都市更新事業計畫。</a:t>
            </a:r>
            <a:endParaRPr lang="en-US" altLang="zh-TW" sz="1200" dirty="0"/>
          </a:p>
        </p:txBody>
      </p:sp>
      <p:sp>
        <p:nvSpPr>
          <p:cNvPr id="71" name="矩形 70"/>
          <p:cNvSpPr/>
          <p:nvPr/>
        </p:nvSpPr>
        <p:spPr>
          <a:xfrm>
            <a:off x="5349221" y="5569982"/>
            <a:ext cx="3794779" cy="1015663"/>
          </a:xfrm>
          <a:prstGeom prst="rect">
            <a:avLst/>
          </a:prstGeom>
        </p:spPr>
        <p:txBody>
          <a:bodyPr wrap="square">
            <a:spAutoFit/>
          </a:bodyPr>
          <a:lstStyle/>
          <a:p>
            <a:r>
              <a:rPr lang="zh-TW" altLang="en-US" sz="1200" dirty="0"/>
              <a:t>不予補助情形</a:t>
            </a:r>
            <a:r>
              <a:rPr lang="en-US" altLang="zh-TW" sz="1200" dirty="0"/>
              <a:t>:</a:t>
            </a:r>
          </a:p>
          <a:p>
            <a:pPr marL="285750" indent="-285750">
              <a:buFont typeface="Arial" panose="020B0604020202020204" pitchFamily="34" charset="0"/>
              <a:buChar char="•"/>
            </a:pPr>
            <a:r>
              <a:rPr lang="zh-TW" altLang="en-US" sz="1200" dirty="0"/>
              <a:t>土地</a:t>
            </a:r>
            <a:r>
              <a:rPr lang="zh-TW" altLang="en-US" sz="1200" dirty="0">
                <a:solidFill>
                  <a:srgbClr val="FF0000"/>
                </a:solidFill>
              </a:rPr>
              <a:t>所有權人僅一人且非自然人。</a:t>
            </a:r>
          </a:p>
          <a:p>
            <a:pPr marL="285750" indent="-285750">
              <a:buFont typeface="Arial" panose="020B0604020202020204" pitchFamily="34" charset="0"/>
              <a:buChar char="•"/>
            </a:pPr>
            <a:r>
              <a:rPr lang="zh-TW" altLang="en-US" sz="1200" dirty="0">
                <a:solidFill>
                  <a:srgbClr val="FF0000"/>
                </a:solidFill>
              </a:rPr>
              <a:t>建築物住宅使用樓地板面積比例未達三分之二。</a:t>
            </a:r>
            <a:endParaRPr lang="en-US" altLang="zh-TW" sz="1200" dirty="0">
              <a:solidFill>
                <a:srgbClr val="FF0000"/>
              </a:solidFill>
            </a:endParaRPr>
          </a:p>
          <a:p>
            <a:pPr marL="285750" indent="-285750">
              <a:buFont typeface="Arial" panose="020B0604020202020204" pitchFamily="34" charset="0"/>
              <a:buChar char="•"/>
            </a:pPr>
            <a:r>
              <a:rPr lang="zh-TW" altLang="en-US" sz="1200" dirty="0"/>
              <a:t>已領得使用執照。</a:t>
            </a:r>
          </a:p>
          <a:p>
            <a:pPr marL="285750" indent="-285750">
              <a:buFont typeface="Arial" panose="020B0604020202020204" pitchFamily="34" charset="0"/>
              <a:buChar char="•"/>
            </a:pPr>
            <a:r>
              <a:rPr lang="zh-TW" altLang="en-US" sz="1200" dirty="0"/>
              <a:t>同一重建計畫範圍重複申請者。</a:t>
            </a:r>
            <a:endParaRPr lang="en-US" altLang="zh-TW" sz="1200" dirty="0"/>
          </a:p>
        </p:txBody>
      </p:sp>
      <p:pic>
        <p:nvPicPr>
          <p:cNvPr id="72" name="圖片 71"/>
          <p:cNvPicPr>
            <a:picLocks noChangeAspect="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6080867" y="3148636"/>
            <a:ext cx="1783827" cy="1783827"/>
          </a:xfrm>
          <a:prstGeom prst="rect">
            <a:avLst/>
          </a:prstGeom>
        </p:spPr>
      </p:pic>
    </p:spTree>
    <p:extLst>
      <p:ext uri="{BB962C8B-B14F-4D97-AF65-F5344CB8AC3E}">
        <p14:creationId xmlns:p14="http://schemas.microsoft.com/office/powerpoint/2010/main" val="136460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035715" y="1180895"/>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9" name="標題 1"/>
          <p:cNvSpPr>
            <a:spLocks noGrp="1"/>
          </p:cNvSpPr>
          <p:nvPr>
            <p:ph type="title"/>
          </p:nvPr>
        </p:nvSpPr>
        <p:spPr>
          <a:xfrm>
            <a:off x="960795" y="530424"/>
            <a:ext cx="7210805" cy="594320"/>
          </a:xfrm>
        </p:spPr>
        <p:txBody>
          <a:bodyPr vert="horz" lIns="91440" tIns="45720" rIns="91440" bIns="45720" rtlCol="0" anchor="ctr">
            <a:noAutofit/>
          </a:bodyPr>
          <a:lstStyle/>
          <a:p>
            <a:r>
              <a:rPr lang="zh-TW" altLang="en-US" sz="3600" b="1" dirty="0">
                <a:latin typeface="Microsoft YaHei" pitchFamily="34" charset="-122"/>
                <a:ea typeface="Microsoft YaHei" pitchFamily="34" charset="-122"/>
              </a:rPr>
              <a:t>容積獎勵項目</a:t>
            </a:r>
            <a:r>
              <a:rPr lang="en-US" altLang="zh-TW" sz="3600" b="1" dirty="0">
                <a:latin typeface="Microsoft YaHei" pitchFamily="34" charset="-122"/>
                <a:ea typeface="Microsoft YaHei" pitchFamily="34" charset="-122"/>
              </a:rPr>
              <a:t>(</a:t>
            </a:r>
            <a:r>
              <a:rPr lang="zh-TW" altLang="en-US" sz="3600" b="1" dirty="0">
                <a:latin typeface="Microsoft YaHei" pitchFamily="34" charset="-122"/>
                <a:ea typeface="Microsoft YaHei" pitchFamily="34" charset="-122"/>
              </a:rPr>
              <a:t>優先獎勵項目</a:t>
            </a:r>
            <a:r>
              <a:rPr lang="en-US" altLang="zh-TW" sz="3600" b="1" dirty="0">
                <a:latin typeface="Microsoft YaHei" pitchFamily="34" charset="-122"/>
                <a:ea typeface="Microsoft YaHei" pitchFamily="34" charset="-122"/>
              </a:rPr>
              <a:t>)</a:t>
            </a:r>
            <a:endParaRPr lang="zh-TW" altLang="en-US" sz="3600" b="1" dirty="0">
              <a:latin typeface="Microsoft YaHei" pitchFamily="34" charset="-122"/>
              <a:ea typeface="Microsoft YaHei" pitchFamily="34" charset="-122"/>
            </a:endParaRPr>
          </a:p>
        </p:txBody>
      </p: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27" name="投影片編號版面配置區 26"/>
          <p:cNvSpPr>
            <a:spLocks noGrp="1"/>
          </p:cNvSpPr>
          <p:nvPr>
            <p:ph type="sldNum" sz="quarter" idx="12"/>
          </p:nvPr>
        </p:nvSpPr>
        <p:spPr>
          <a:xfrm>
            <a:off x="3677395" y="1472067"/>
            <a:ext cx="1066800" cy="329184"/>
          </a:xfrm>
        </p:spPr>
        <p:txBody>
          <a:bodyPr/>
          <a:lstStyle/>
          <a:p>
            <a:fld id="{69F36ECB-A0D5-4792-908D-9A4B7ACD4E94}" type="slidenum">
              <a:rPr lang="zh-TW" altLang="en-US" smtClean="0"/>
              <a:t>7</a:t>
            </a:fld>
            <a:endParaRPr lang="zh-TW" altLang="en-US"/>
          </a:p>
        </p:txBody>
      </p:sp>
      <p:sp>
        <p:nvSpPr>
          <p:cNvPr id="18" name="文字方塊 17"/>
          <p:cNvSpPr txBox="1"/>
          <p:nvPr/>
        </p:nvSpPr>
        <p:spPr>
          <a:xfrm>
            <a:off x="1636964" y="4354628"/>
            <a:ext cx="673057" cy="850662"/>
          </a:xfrm>
          <a:prstGeom prst="flowChartDelay">
            <a:avLst/>
          </a:prstGeom>
          <a:solidFill>
            <a:schemeClr val="bg2"/>
          </a:solidFill>
        </p:spPr>
        <p:txBody>
          <a:bodyPr wrap="square" rtlCol="0">
            <a:spAutoFit/>
          </a:bodyPr>
          <a:lstStyle/>
          <a:p>
            <a:endParaRPr lang="zh-TW" altLang="en-US" sz="2000" b="1" dirty="0">
              <a:effectLst>
                <a:outerShdw blurRad="38100" dist="38100" dir="2700000" algn="tl">
                  <a:srgbClr val="000000">
                    <a:alpha val="43137"/>
                  </a:srgbClr>
                </a:outerShdw>
              </a:effectLst>
              <a:latin typeface="Bauhaus 93" panose="04030905020B02020C02" pitchFamily="82" charset="0"/>
            </a:endParaRPr>
          </a:p>
        </p:txBody>
      </p:sp>
      <p:sp>
        <p:nvSpPr>
          <p:cNvPr id="19" name="圓角矩形 18"/>
          <p:cNvSpPr/>
          <p:nvPr/>
        </p:nvSpPr>
        <p:spPr>
          <a:xfrm>
            <a:off x="461231" y="2016299"/>
            <a:ext cx="4895094" cy="540675"/>
          </a:xfrm>
          <a:prstGeom prst="roundRect">
            <a:avLst>
              <a:gd name="adj" fmla="val 2874"/>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 lastClr="FFFFFF"/>
              </a:solidFill>
              <a:effectLst/>
              <a:uLnTx/>
              <a:uFillTx/>
              <a:latin typeface="Arial"/>
              <a:ea typeface="微軟正黑體"/>
              <a:cs typeface="+mn-cs"/>
            </a:endParaRPr>
          </a:p>
        </p:txBody>
      </p:sp>
      <p:sp>
        <p:nvSpPr>
          <p:cNvPr id="21" name="剪去同側角落矩形 20"/>
          <p:cNvSpPr/>
          <p:nvPr/>
        </p:nvSpPr>
        <p:spPr>
          <a:xfrm>
            <a:off x="436953" y="1565988"/>
            <a:ext cx="3395412" cy="408317"/>
          </a:xfrm>
          <a:prstGeom prst="snip2SameRect">
            <a:avLst/>
          </a:prstGeom>
          <a:solidFill>
            <a:srgbClr val="44546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uLnTx/>
                <a:uFillTx/>
                <a:latin typeface="Arial"/>
                <a:ea typeface="微軟正黑體"/>
                <a:cs typeface="+mn-cs"/>
              </a:rPr>
              <a:t>1.</a:t>
            </a:r>
            <a:r>
              <a:rPr kumimoji="0" lang="zh-TW" altLang="en-US" sz="2400" b="1" i="0" u="none" strike="noStrike" kern="0" cap="none" spc="0" normalizeH="0" baseline="0" noProof="0" dirty="0">
                <a:ln>
                  <a:noFill/>
                </a:ln>
                <a:solidFill>
                  <a:sysClr val="window" lastClr="FFFFFF"/>
                </a:solidFill>
                <a:effectLst/>
                <a:uLnTx/>
                <a:uFillTx/>
                <a:latin typeface="Arial"/>
                <a:ea typeface="微軟正黑體"/>
                <a:cs typeface="+mn-cs"/>
              </a:rPr>
              <a:t>原容積高於基準容積</a:t>
            </a:r>
          </a:p>
        </p:txBody>
      </p:sp>
      <p:sp>
        <p:nvSpPr>
          <p:cNvPr id="22" name="文字方塊 21"/>
          <p:cNvSpPr txBox="1"/>
          <p:nvPr/>
        </p:nvSpPr>
        <p:spPr>
          <a:xfrm>
            <a:off x="1098458" y="2020892"/>
            <a:ext cx="2517884" cy="12003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10%</a:t>
            </a:r>
            <a:r>
              <a:rPr kumimoji="0"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基準容積</a:t>
            </a:r>
            <a:r>
              <a:rPr lang="en-US" altLang="zh-TW" sz="1600" kern="0" dirty="0">
                <a:solidFill>
                  <a:sysClr val="windowText" lastClr="000000"/>
                </a:solidFill>
                <a:latin typeface="微軟正黑體" pitchFamily="34" charset="-120"/>
                <a:ea typeface="微軟正黑體" pitchFamily="34" charset="-120"/>
              </a:rPr>
              <a:t>          </a:t>
            </a:r>
          </a:p>
          <a:p>
            <a:pPr marL="0" marR="0" lvl="0" indent="0" defTabSz="914400" eaLnBrk="1" fontAlgn="auto" latinLnBrk="0" hangingPunct="1">
              <a:lnSpc>
                <a:spcPct val="15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依</a:t>
            </a:r>
            <a:r>
              <a:rPr kumimoji="0" lang="zh-TW" altLang="en-US" sz="2400" b="1"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原容積建築</a:t>
            </a:r>
            <a:endParaRPr kumimoji="0" lang="zh-TW" altLang="en-US" sz="2000" b="1"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endParaRPr>
          </a:p>
        </p:txBody>
      </p:sp>
      <p:grpSp>
        <p:nvGrpSpPr>
          <p:cNvPr id="23" name="群組 22"/>
          <p:cNvGrpSpPr/>
          <p:nvPr/>
        </p:nvGrpSpPr>
        <p:grpSpPr>
          <a:xfrm>
            <a:off x="732412" y="2425712"/>
            <a:ext cx="432000" cy="432000"/>
            <a:chOff x="544956" y="2399345"/>
            <a:chExt cx="432000" cy="432000"/>
          </a:xfrm>
        </p:grpSpPr>
        <p:sp>
          <p:nvSpPr>
            <p:cNvPr id="24" name="文字方塊 23"/>
            <p:cNvSpPr txBox="1"/>
            <p:nvPr/>
          </p:nvSpPr>
          <p:spPr>
            <a:xfrm>
              <a:off x="544956" y="2399345"/>
              <a:ext cx="432000" cy="432000"/>
            </a:xfrm>
            <a:prstGeom prst="ellipse">
              <a:avLst/>
            </a:prstGeom>
            <a:solidFill>
              <a:sysClr val="windowText" lastClr="000000">
                <a:lumMod val="50000"/>
                <a:lumOff val="50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400" b="1" i="0" u="none" strike="noStrike" kern="0" cap="none" spc="0" normalizeH="0" baseline="0" noProof="0" dirty="0">
                <a:ln>
                  <a:noFill/>
                </a:ln>
                <a:solidFill>
                  <a:sysClr val="window" lastClr="FFFFFF"/>
                </a:solidFill>
                <a:effectLst/>
                <a:uLnTx/>
                <a:uFillTx/>
              </a:endParaRPr>
            </a:p>
          </p:txBody>
        </p:sp>
        <p:sp>
          <p:nvSpPr>
            <p:cNvPr id="25" name="文字方塊 24"/>
            <p:cNvSpPr txBox="1"/>
            <p:nvPr/>
          </p:nvSpPr>
          <p:spPr>
            <a:xfrm>
              <a:off x="556406" y="2436443"/>
              <a:ext cx="4154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或</a:t>
              </a:r>
            </a:p>
          </p:txBody>
        </p:sp>
      </p:grpSp>
      <p:sp>
        <p:nvSpPr>
          <p:cNvPr id="28" name="剪去同側角落矩形 27"/>
          <p:cNvSpPr/>
          <p:nvPr/>
        </p:nvSpPr>
        <p:spPr>
          <a:xfrm>
            <a:off x="4265643" y="1565988"/>
            <a:ext cx="3410712" cy="405941"/>
          </a:xfrm>
          <a:prstGeom prst="snip2SameRect">
            <a:avLst/>
          </a:prstGeom>
          <a:solidFill>
            <a:srgbClr val="44546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2</a:t>
            </a:r>
            <a:r>
              <a:rPr kumimoji="0" lang="en-US" altLang="zh-TW" sz="24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a:t>
            </a:r>
            <a:r>
              <a:rPr kumimoji="0" lang="zh-TW" altLang="en-US" sz="24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符合危老建築物條件</a:t>
            </a:r>
          </a:p>
        </p:txBody>
      </p:sp>
      <p:sp>
        <p:nvSpPr>
          <p:cNvPr id="29" name="文字方塊 28"/>
          <p:cNvSpPr txBox="1"/>
          <p:nvPr/>
        </p:nvSpPr>
        <p:spPr>
          <a:xfrm>
            <a:off x="4590555" y="2405956"/>
            <a:ext cx="369280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政府通知危險建物或已拆除未完成重建</a:t>
            </a:r>
          </a:p>
        </p:txBody>
      </p:sp>
      <p:sp>
        <p:nvSpPr>
          <p:cNvPr id="30" name="文字方塊 29"/>
          <p:cNvSpPr txBox="1"/>
          <p:nvPr/>
        </p:nvSpPr>
        <p:spPr>
          <a:xfrm>
            <a:off x="4591215" y="2139250"/>
            <a:ext cx="5950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條件</a:t>
            </a:r>
          </a:p>
        </p:txBody>
      </p:sp>
      <p:grpSp>
        <p:nvGrpSpPr>
          <p:cNvPr id="31" name="群組 30"/>
          <p:cNvGrpSpPr/>
          <p:nvPr/>
        </p:nvGrpSpPr>
        <p:grpSpPr>
          <a:xfrm>
            <a:off x="5107897" y="2085361"/>
            <a:ext cx="324000" cy="369332"/>
            <a:chOff x="-545762" y="3697108"/>
            <a:chExt cx="324000" cy="369332"/>
          </a:xfrm>
        </p:grpSpPr>
        <p:sp>
          <p:nvSpPr>
            <p:cNvPr id="32" name="文字方塊 31"/>
            <p:cNvSpPr txBox="1"/>
            <p:nvPr/>
          </p:nvSpPr>
          <p:spPr>
            <a:xfrm>
              <a:off x="-545762" y="3727271"/>
              <a:ext cx="324000" cy="324000"/>
            </a:xfrm>
            <a:prstGeom prst="ellipse">
              <a:avLst/>
            </a:prstGeom>
            <a:solidFill>
              <a:sysClr val="windowText" lastClr="000000">
                <a:lumMod val="50000"/>
                <a:lumOff val="50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400" b="1" i="0" u="none" strike="noStrike" kern="0" cap="none" spc="0" normalizeH="0" baseline="0" noProof="0" dirty="0">
                <a:ln>
                  <a:noFill/>
                </a:ln>
                <a:solidFill>
                  <a:sysClr val="window" lastClr="FFFFFF"/>
                </a:solidFill>
                <a:effectLst/>
                <a:uLnTx/>
                <a:uFillTx/>
              </a:endParaRPr>
            </a:p>
          </p:txBody>
        </p:sp>
        <p:sp>
          <p:nvSpPr>
            <p:cNvPr id="33" name="文字方塊 32"/>
            <p:cNvSpPr txBox="1"/>
            <p:nvPr/>
          </p:nvSpPr>
          <p:spPr>
            <a:xfrm>
              <a:off x="-535413" y="3697108"/>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b="1" i="0" u="none" strike="noStrike" kern="0" cap="none" spc="0" normalizeH="0" baseline="0" noProof="0" dirty="0">
                  <a:ln>
                    <a:noFill/>
                  </a:ln>
                  <a:solidFill>
                    <a:sysClr val="window" lastClr="FFFFFF"/>
                  </a:solidFill>
                  <a:effectLst/>
                  <a:uLnTx/>
                  <a:uFillTx/>
                </a:rPr>
                <a:t>1</a:t>
              </a:r>
              <a:endParaRPr kumimoji="0" lang="zh-TW" altLang="en-US" b="1" i="0" u="none" strike="noStrike" kern="0" cap="none" spc="0" normalizeH="0" baseline="0" noProof="0" dirty="0">
                <a:ln>
                  <a:noFill/>
                </a:ln>
                <a:solidFill>
                  <a:sysClr val="window" lastClr="FFFFFF"/>
                </a:solidFill>
                <a:effectLst/>
                <a:uLnTx/>
                <a:uFillTx/>
              </a:endParaRPr>
            </a:p>
          </p:txBody>
        </p:sp>
      </p:grpSp>
      <p:sp>
        <p:nvSpPr>
          <p:cNvPr id="34" name="文字方塊 33"/>
          <p:cNvSpPr txBox="1"/>
          <p:nvPr/>
        </p:nvSpPr>
        <p:spPr>
          <a:xfrm>
            <a:off x="4600535" y="2840364"/>
            <a:ext cx="5950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條件</a:t>
            </a:r>
          </a:p>
        </p:txBody>
      </p:sp>
      <p:grpSp>
        <p:nvGrpSpPr>
          <p:cNvPr id="35" name="群組 34"/>
          <p:cNvGrpSpPr/>
          <p:nvPr/>
        </p:nvGrpSpPr>
        <p:grpSpPr>
          <a:xfrm>
            <a:off x="5117217" y="2796100"/>
            <a:ext cx="324000" cy="369332"/>
            <a:chOff x="-545762" y="3706733"/>
            <a:chExt cx="324000" cy="369332"/>
          </a:xfrm>
        </p:grpSpPr>
        <p:sp>
          <p:nvSpPr>
            <p:cNvPr id="36" name="文字方塊 35"/>
            <p:cNvSpPr txBox="1"/>
            <p:nvPr/>
          </p:nvSpPr>
          <p:spPr>
            <a:xfrm>
              <a:off x="-545762" y="3727271"/>
              <a:ext cx="324000" cy="324000"/>
            </a:xfrm>
            <a:prstGeom prst="ellipse">
              <a:avLst/>
            </a:prstGeom>
            <a:solidFill>
              <a:sysClr val="windowText" lastClr="000000">
                <a:lumMod val="50000"/>
                <a:lumOff val="50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400" b="1" i="0" u="none" strike="noStrike" kern="0" cap="none" spc="0" normalizeH="0" baseline="0" noProof="0" dirty="0">
                <a:ln>
                  <a:noFill/>
                </a:ln>
                <a:solidFill>
                  <a:sysClr val="window" lastClr="FFFFFF"/>
                </a:solidFill>
                <a:effectLst/>
                <a:uLnTx/>
                <a:uFillTx/>
              </a:endParaRPr>
            </a:p>
          </p:txBody>
        </p:sp>
        <p:sp>
          <p:nvSpPr>
            <p:cNvPr id="37" name="文字方塊 36"/>
            <p:cNvSpPr txBox="1"/>
            <p:nvPr/>
          </p:nvSpPr>
          <p:spPr>
            <a:xfrm>
              <a:off x="-535413" y="3706733"/>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b="1" i="0" u="none" strike="noStrike" kern="0" cap="none" spc="0" normalizeH="0" baseline="0" noProof="0" dirty="0">
                  <a:ln>
                    <a:noFill/>
                  </a:ln>
                  <a:solidFill>
                    <a:sysClr val="window" lastClr="FFFFFF"/>
                  </a:solidFill>
                  <a:effectLst/>
                  <a:uLnTx/>
                  <a:uFillTx/>
                </a:rPr>
                <a:t>2</a:t>
              </a:r>
              <a:endParaRPr kumimoji="0" lang="zh-TW" altLang="en-US" b="1" i="0" u="none" strike="noStrike" kern="0" cap="none" spc="0" normalizeH="0" baseline="0" noProof="0" dirty="0">
                <a:ln>
                  <a:noFill/>
                </a:ln>
                <a:solidFill>
                  <a:sysClr val="window" lastClr="FFFFFF"/>
                </a:solidFill>
                <a:effectLst/>
                <a:uLnTx/>
                <a:uFillTx/>
              </a:endParaRPr>
            </a:p>
          </p:txBody>
        </p:sp>
      </p:grpSp>
      <p:sp>
        <p:nvSpPr>
          <p:cNvPr id="38" name="文字方塊 37"/>
          <p:cNvSpPr txBox="1"/>
          <p:nvPr/>
        </p:nvSpPr>
        <p:spPr>
          <a:xfrm>
            <a:off x="4599875" y="3122059"/>
            <a:ext cx="225017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結構評估未達</a:t>
            </a:r>
            <a:r>
              <a:rPr lang="zh-TW" altLang="en-US" sz="1600" kern="0" dirty="0">
                <a:solidFill>
                  <a:sysClr val="windowText" lastClr="000000"/>
                </a:solidFill>
                <a:latin typeface="微軟正黑體" pitchFamily="34" charset="-120"/>
                <a:ea typeface="微軟正黑體" pitchFamily="34" charset="-120"/>
              </a:rPr>
              <a:t>最低等級</a:t>
            </a:r>
            <a:endParaRPr kumimoji="0"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endParaRPr>
          </a:p>
        </p:txBody>
      </p:sp>
      <p:sp>
        <p:nvSpPr>
          <p:cNvPr id="39" name="文字方塊 38"/>
          <p:cNvSpPr txBox="1"/>
          <p:nvPr/>
        </p:nvSpPr>
        <p:spPr>
          <a:xfrm>
            <a:off x="4591216" y="3522269"/>
            <a:ext cx="5950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條件</a:t>
            </a:r>
          </a:p>
        </p:txBody>
      </p:sp>
      <p:grpSp>
        <p:nvGrpSpPr>
          <p:cNvPr id="40" name="群組 39"/>
          <p:cNvGrpSpPr/>
          <p:nvPr/>
        </p:nvGrpSpPr>
        <p:grpSpPr>
          <a:xfrm>
            <a:off x="5107898" y="3478005"/>
            <a:ext cx="324000" cy="369332"/>
            <a:chOff x="-545762" y="3706733"/>
            <a:chExt cx="324000" cy="369332"/>
          </a:xfrm>
        </p:grpSpPr>
        <p:sp>
          <p:nvSpPr>
            <p:cNvPr id="41" name="文字方塊 40"/>
            <p:cNvSpPr txBox="1"/>
            <p:nvPr/>
          </p:nvSpPr>
          <p:spPr>
            <a:xfrm>
              <a:off x="-545762" y="3727271"/>
              <a:ext cx="324000" cy="324000"/>
            </a:xfrm>
            <a:prstGeom prst="ellipse">
              <a:avLst/>
            </a:prstGeom>
            <a:solidFill>
              <a:sysClr val="windowText" lastClr="000000">
                <a:lumMod val="50000"/>
                <a:lumOff val="50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400" b="1" i="0" u="none" strike="noStrike" kern="0" cap="none" spc="0" normalizeH="0" baseline="0" noProof="0" dirty="0">
                <a:ln>
                  <a:noFill/>
                </a:ln>
                <a:solidFill>
                  <a:sysClr val="window" lastClr="FFFFFF"/>
                </a:solidFill>
                <a:effectLst/>
                <a:uLnTx/>
                <a:uFillTx/>
              </a:endParaRPr>
            </a:p>
          </p:txBody>
        </p:sp>
        <p:sp>
          <p:nvSpPr>
            <p:cNvPr id="42" name="文字方塊 41"/>
            <p:cNvSpPr txBox="1"/>
            <p:nvPr/>
          </p:nvSpPr>
          <p:spPr>
            <a:xfrm>
              <a:off x="-535413" y="3706733"/>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b="1" i="0" u="none" strike="noStrike" kern="0" cap="none" spc="0" normalizeH="0" baseline="0" noProof="0" dirty="0">
                  <a:ln>
                    <a:noFill/>
                  </a:ln>
                  <a:solidFill>
                    <a:sysClr val="window" lastClr="FFFFFF"/>
                  </a:solidFill>
                  <a:effectLst/>
                  <a:uLnTx/>
                  <a:uFillTx/>
                </a:rPr>
                <a:t>3</a:t>
              </a:r>
              <a:endParaRPr kumimoji="0" lang="zh-TW" altLang="en-US" b="1" i="0" u="none" strike="noStrike" kern="0" cap="none" spc="0" normalizeH="0" baseline="0" noProof="0" dirty="0">
                <a:ln>
                  <a:noFill/>
                </a:ln>
                <a:solidFill>
                  <a:sysClr val="window" lastClr="FFFFFF"/>
                </a:solidFill>
                <a:effectLst/>
                <a:uLnTx/>
                <a:uFillTx/>
              </a:endParaRPr>
            </a:p>
          </p:txBody>
        </p:sp>
      </p:grpSp>
      <p:sp>
        <p:nvSpPr>
          <p:cNvPr id="43" name="文字方塊 42"/>
          <p:cNvSpPr txBox="1"/>
          <p:nvPr/>
        </p:nvSpPr>
        <p:spPr>
          <a:xfrm>
            <a:off x="4590555" y="3894640"/>
            <a:ext cx="447757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屋齡</a:t>
            </a:r>
            <a:r>
              <a:rPr kumimoji="0" lang="en-US" altLang="zh-TW" sz="1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30</a:t>
            </a:r>
            <a:r>
              <a:rPr kumimoji="0" lang="zh-TW" altLang="en-US" sz="1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年以上，結構評估未達一定標準，</a:t>
            </a:r>
            <a:endParaRPr kumimoji="0" lang="en-US" altLang="zh-TW" sz="1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且改善不具效益或無加裝電梯</a:t>
            </a:r>
          </a:p>
        </p:txBody>
      </p:sp>
      <p:sp>
        <p:nvSpPr>
          <p:cNvPr id="44" name="文字方塊 43"/>
          <p:cNvSpPr txBox="1"/>
          <p:nvPr/>
        </p:nvSpPr>
        <p:spPr>
          <a:xfrm>
            <a:off x="5913527" y="2067783"/>
            <a:ext cx="80182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sysClr val="windowText" lastClr="000000"/>
                </a:solidFill>
                <a:effectLst/>
                <a:uLnTx/>
                <a:uFillTx/>
              </a:rPr>
              <a:t>10%</a:t>
            </a:r>
            <a:endParaRPr kumimoji="0" lang="zh-TW" altLang="en-US" sz="2400" b="1" i="0" u="none" strike="noStrike" kern="0" cap="none" spc="0" normalizeH="0" baseline="0" noProof="0" dirty="0">
              <a:ln>
                <a:noFill/>
              </a:ln>
              <a:solidFill>
                <a:sysClr val="windowText" lastClr="000000"/>
              </a:solidFill>
              <a:effectLst/>
              <a:uLnTx/>
              <a:uFillTx/>
            </a:endParaRPr>
          </a:p>
        </p:txBody>
      </p:sp>
      <p:sp>
        <p:nvSpPr>
          <p:cNvPr id="45" name="文字方塊 44"/>
          <p:cNvSpPr txBox="1"/>
          <p:nvPr/>
        </p:nvSpPr>
        <p:spPr>
          <a:xfrm>
            <a:off x="6008607" y="2755725"/>
            <a:ext cx="71526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ysClr val="windowText" lastClr="000000"/>
                </a:solidFill>
                <a:effectLst/>
                <a:uLnTx/>
                <a:uFillTx/>
              </a:rPr>
              <a:t> </a:t>
            </a:r>
            <a:r>
              <a:rPr kumimoji="0" lang="en-US" altLang="zh-TW" sz="2400" b="1" i="0" u="none" strike="noStrike" kern="0" cap="none" spc="0" normalizeH="0" baseline="0" noProof="0" dirty="0">
                <a:ln>
                  <a:noFill/>
                </a:ln>
                <a:solidFill>
                  <a:sysClr val="windowText" lastClr="000000"/>
                </a:solidFill>
                <a:effectLst/>
                <a:uLnTx/>
                <a:uFillTx/>
              </a:rPr>
              <a:t>8%</a:t>
            </a:r>
            <a:endParaRPr kumimoji="0" lang="zh-TW" altLang="en-US" sz="2400" b="1" i="0" u="none" strike="noStrike" kern="0" cap="none" spc="0" normalizeH="0" baseline="0" noProof="0" dirty="0">
              <a:ln>
                <a:noFill/>
              </a:ln>
              <a:solidFill>
                <a:sysClr val="windowText" lastClr="000000"/>
              </a:solidFill>
              <a:effectLst/>
              <a:uLnTx/>
              <a:uFillTx/>
            </a:endParaRPr>
          </a:p>
        </p:txBody>
      </p:sp>
      <p:sp>
        <p:nvSpPr>
          <p:cNvPr id="46" name="文字方塊 45"/>
          <p:cNvSpPr txBox="1"/>
          <p:nvPr/>
        </p:nvSpPr>
        <p:spPr>
          <a:xfrm>
            <a:off x="6008912" y="3427472"/>
            <a:ext cx="71526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ysClr val="windowText" lastClr="000000"/>
                </a:solidFill>
                <a:effectLst/>
                <a:uLnTx/>
                <a:uFillTx/>
              </a:rPr>
              <a:t> </a:t>
            </a:r>
            <a:r>
              <a:rPr kumimoji="0" lang="en-US" altLang="zh-TW" sz="2400" b="1" i="0" u="none" strike="noStrike" kern="0" cap="none" spc="0" normalizeH="0" baseline="0" noProof="0" dirty="0">
                <a:ln>
                  <a:noFill/>
                </a:ln>
                <a:solidFill>
                  <a:sysClr val="windowText" lastClr="000000"/>
                </a:solidFill>
                <a:effectLst/>
                <a:uLnTx/>
                <a:uFillTx/>
              </a:rPr>
              <a:t>6%</a:t>
            </a:r>
            <a:endParaRPr kumimoji="0" lang="zh-TW" altLang="en-US" sz="2400" b="1" i="0" u="none" strike="noStrike" kern="0" cap="none" spc="0" normalizeH="0" baseline="0" noProof="0" dirty="0">
              <a:ln>
                <a:noFill/>
              </a:ln>
              <a:solidFill>
                <a:sysClr val="windowText" lastClr="000000"/>
              </a:solidFill>
              <a:effectLst/>
              <a:uLnTx/>
              <a:uFillTx/>
            </a:endParaRPr>
          </a:p>
        </p:txBody>
      </p:sp>
      <p:sp>
        <p:nvSpPr>
          <p:cNvPr id="47" name="圓角矩形 46"/>
          <p:cNvSpPr/>
          <p:nvPr/>
        </p:nvSpPr>
        <p:spPr>
          <a:xfrm>
            <a:off x="470088" y="4241863"/>
            <a:ext cx="2362290" cy="2092693"/>
          </a:xfrm>
          <a:prstGeom prst="roundRect">
            <a:avLst>
              <a:gd name="adj" fmla="val 2874"/>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 lastClr="FFFFFF"/>
              </a:solidFill>
              <a:effectLst/>
              <a:uLnTx/>
              <a:uFillTx/>
              <a:latin typeface="Arial"/>
              <a:ea typeface="微軟正黑體"/>
              <a:cs typeface="+mn-cs"/>
            </a:endParaRPr>
          </a:p>
        </p:txBody>
      </p:sp>
      <p:sp>
        <p:nvSpPr>
          <p:cNvPr id="48" name="剪去同側角落矩形 47"/>
          <p:cNvSpPr/>
          <p:nvPr/>
        </p:nvSpPr>
        <p:spPr>
          <a:xfrm>
            <a:off x="509215" y="3561191"/>
            <a:ext cx="3376800" cy="439381"/>
          </a:xfrm>
          <a:prstGeom prst="snip2SameRect">
            <a:avLst>
              <a:gd name="adj1" fmla="val 16667"/>
              <a:gd name="adj2" fmla="val 25462"/>
            </a:avLst>
          </a:prstGeom>
          <a:solidFill>
            <a:srgbClr val="44546A"/>
          </a:solidFill>
          <a:ln w="12700" cap="flat" cmpd="sng" algn="ctr">
            <a:noFill/>
            <a:prstDash val="solid"/>
            <a:miter lim="800000"/>
          </a:ln>
          <a:effectLst/>
        </p:spPr>
        <p:txBody>
          <a:bodyPr rtlCol="0" anchor="ctr"/>
          <a:lstStyle/>
          <a:p>
            <a:r>
              <a:rPr lang="en-US" altLang="zh-TW" sz="2400" b="1" kern="0" dirty="0">
                <a:solidFill>
                  <a:sysClr val="window" lastClr="FFFFFF"/>
                </a:solidFill>
                <a:latin typeface="Arial"/>
                <a:ea typeface="微軟正黑體"/>
              </a:rPr>
              <a:t>3.</a:t>
            </a:r>
            <a:r>
              <a:rPr lang="zh-TW" altLang="en-US" sz="2400" b="1" kern="0" dirty="0">
                <a:solidFill>
                  <a:sysClr val="window" lastClr="FFFFFF"/>
                </a:solidFill>
                <a:latin typeface="Arial"/>
                <a:ea typeface="微軟正黑體"/>
              </a:rPr>
              <a:t>退縮建築獎勵</a:t>
            </a:r>
          </a:p>
        </p:txBody>
      </p:sp>
      <p:sp>
        <p:nvSpPr>
          <p:cNvPr id="49" name="矩形 48"/>
          <p:cNvSpPr/>
          <p:nvPr/>
        </p:nvSpPr>
        <p:spPr>
          <a:xfrm>
            <a:off x="903366" y="5654185"/>
            <a:ext cx="2428728" cy="220796"/>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ysClr val="windowText" lastClr="000000"/>
                </a:solidFill>
                <a:effectLst/>
                <a:uLnTx/>
                <a:uFillTx/>
                <a:latin typeface="Arial"/>
                <a:ea typeface="微軟正黑體"/>
                <a:cs typeface="+mn-cs"/>
              </a:rPr>
              <a:t>道路或現有巷道</a:t>
            </a:r>
          </a:p>
        </p:txBody>
      </p:sp>
      <p:grpSp>
        <p:nvGrpSpPr>
          <p:cNvPr id="50" name="群組 49"/>
          <p:cNvGrpSpPr/>
          <p:nvPr/>
        </p:nvGrpSpPr>
        <p:grpSpPr>
          <a:xfrm>
            <a:off x="1799545" y="5893788"/>
            <a:ext cx="432000" cy="432000"/>
            <a:chOff x="-545762" y="3700376"/>
            <a:chExt cx="432000" cy="432000"/>
          </a:xfrm>
        </p:grpSpPr>
        <p:sp>
          <p:nvSpPr>
            <p:cNvPr id="51" name="文字方塊 50"/>
            <p:cNvSpPr txBox="1"/>
            <p:nvPr/>
          </p:nvSpPr>
          <p:spPr>
            <a:xfrm>
              <a:off x="-545762" y="3700376"/>
              <a:ext cx="432000" cy="432000"/>
            </a:xfrm>
            <a:prstGeom prst="ellipse">
              <a:avLst/>
            </a:prstGeom>
            <a:solidFill>
              <a:sysClr val="windowText" lastClr="000000">
                <a:lumMod val="50000"/>
                <a:lumOff val="50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400" b="1" i="0" u="none" strike="noStrike" kern="0" cap="none" spc="0" normalizeH="0" baseline="0" noProof="0" dirty="0">
                <a:ln>
                  <a:noFill/>
                </a:ln>
                <a:solidFill>
                  <a:sysClr val="window" lastClr="FFFFFF"/>
                </a:solidFill>
                <a:effectLst/>
                <a:uLnTx/>
                <a:uFillTx/>
              </a:endParaRPr>
            </a:p>
          </p:txBody>
        </p:sp>
        <p:sp>
          <p:nvSpPr>
            <p:cNvPr id="52" name="文字方塊 51"/>
            <p:cNvSpPr txBox="1"/>
            <p:nvPr/>
          </p:nvSpPr>
          <p:spPr>
            <a:xfrm>
              <a:off x="-534312" y="3737474"/>
              <a:ext cx="4154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或</a:t>
              </a:r>
            </a:p>
          </p:txBody>
        </p:sp>
      </p:grpSp>
      <p:sp>
        <p:nvSpPr>
          <p:cNvPr id="53" name="文字方塊 52"/>
          <p:cNvSpPr txBox="1"/>
          <p:nvPr/>
        </p:nvSpPr>
        <p:spPr>
          <a:xfrm>
            <a:off x="874225" y="5992873"/>
            <a:ext cx="80182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sysClr val="windowText" lastClr="000000"/>
                </a:solidFill>
                <a:effectLst/>
                <a:uLnTx/>
                <a:uFillTx/>
              </a:rPr>
              <a:t>10%</a:t>
            </a:r>
            <a:endParaRPr kumimoji="0" lang="zh-TW" altLang="en-US" sz="2400" b="1" i="0" u="none" strike="noStrike" kern="0" cap="none" spc="0" normalizeH="0" baseline="0" noProof="0" dirty="0">
              <a:ln>
                <a:noFill/>
              </a:ln>
              <a:solidFill>
                <a:sysClr val="windowText" lastClr="000000"/>
              </a:solidFill>
              <a:effectLst/>
              <a:uLnTx/>
              <a:uFillTx/>
            </a:endParaRPr>
          </a:p>
        </p:txBody>
      </p:sp>
      <p:sp>
        <p:nvSpPr>
          <p:cNvPr id="54" name="文字方塊 53"/>
          <p:cNvSpPr txBox="1"/>
          <p:nvPr/>
        </p:nvSpPr>
        <p:spPr>
          <a:xfrm>
            <a:off x="2544114" y="5978664"/>
            <a:ext cx="564578"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sysClr val="windowText" lastClr="000000"/>
                </a:solidFill>
                <a:effectLst/>
                <a:uLnTx/>
                <a:uFillTx/>
              </a:rPr>
              <a:t>8%</a:t>
            </a:r>
            <a:endParaRPr kumimoji="0" lang="zh-TW" altLang="en-US" sz="2400" b="1" i="0" u="none" strike="noStrike" kern="0" cap="none" spc="0" normalizeH="0" baseline="0" noProof="0" dirty="0">
              <a:ln>
                <a:noFill/>
              </a:ln>
              <a:solidFill>
                <a:sysClr val="windowText" lastClr="000000"/>
              </a:solidFill>
              <a:effectLst/>
              <a:uLnTx/>
              <a:uFillTx/>
            </a:endParaRPr>
          </a:p>
        </p:txBody>
      </p:sp>
      <p:sp>
        <p:nvSpPr>
          <p:cNvPr id="56" name="剪去同側角落矩形 55"/>
          <p:cNvSpPr/>
          <p:nvPr/>
        </p:nvSpPr>
        <p:spPr>
          <a:xfrm>
            <a:off x="4271313" y="4634807"/>
            <a:ext cx="3405042" cy="362660"/>
          </a:xfrm>
          <a:prstGeom prst="snip2SameRect">
            <a:avLst/>
          </a:prstGeom>
          <a:solidFill>
            <a:srgbClr val="44546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sysClr val="window" lastClr="FFFFFF"/>
                </a:solidFill>
                <a:effectLst/>
                <a:uLnTx/>
                <a:uFillTx/>
                <a:latin typeface="Arial"/>
                <a:ea typeface="微軟正黑體"/>
                <a:cs typeface="+mn-cs"/>
              </a:rPr>
              <a:t>4.</a:t>
            </a:r>
            <a:r>
              <a:rPr kumimoji="0" lang="zh-TW" altLang="en-US" sz="2400" b="1" i="0" u="none" strike="noStrike" kern="0" cap="none" spc="0" normalizeH="0" baseline="0" noProof="0" dirty="0">
                <a:ln>
                  <a:noFill/>
                </a:ln>
                <a:solidFill>
                  <a:sysClr val="window" lastClr="FFFFFF"/>
                </a:solidFill>
                <a:effectLst/>
                <a:uLnTx/>
                <a:uFillTx/>
                <a:latin typeface="Arial"/>
                <a:ea typeface="微軟正黑體"/>
                <a:cs typeface="+mn-cs"/>
              </a:rPr>
              <a:t>耐震設計獎勵</a:t>
            </a:r>
          </a:p>
        </p:txBody>
      </p:sp>
      <p:sp>
        <p:nvSpPr>
          <p:cNvPr id="57" name="文字方塊 56"/>
          <p:cNvSpPr txBox="1"/>
          <p:nvPr/>
        </p:nvSpPr>
        <p:spPr>
          <a:xfrm>
            <a:off x="5563624" y="5169890"/>
            <a:ext cx="2498569"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7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耐震設計標章</a:t>
            </a:r>
            <a:endParaRPr kumimoji="0" lang="en-US" altLang="zh-TW" sz="17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7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獎勵</a:t>
            </a:r>
          </a:p>
        </p:txBody>
      </p:sp>
      <p:pic>
        <p:nvPicPr>
          <p:cNvPr id="58" name="圖片 57"/>
          <p:cNvPicPr>
            <a:picLocks noChangeAspect="1"/>
          </p:cNvPicPr>
          <p:nvPr/>
        </p:nvPicPr>
        <p:blipFill>
          <a:blip r:embed="rId3"/>
          <a:stretch>
            <a:fillRect/>
          </a:stretch>
        </p:blipFill>
        <p:spPr>
          <a:xfrm>
            <a:off x="4354320" y="5161482"/>
            <a:ext cx="618183" cy="612000"/>
          </a:xfrm>
          <a:prstGeom prst="roundRect">
            <a:avLst>
              <a:gd name="adj" fmla="val 8594"/>
            </a:avLst>
          </a:prstGeom>
          <a:solidFill>
            <a:srgbClr val="FFFFFF">
              <a:shade val="85000"/>
            </a:srgbClr>
          </a:solidFill>
          <a:ln>
            <a:noFill/>
          </a:ln>
          <a:effectLst/>
        </p:spPr>
      </p:pic>
      <p:pic>
        <p:nvPicPr>
          <p:cNvPr id="59" name="圖片 58"/>
          <p:cNvPicPr>
            <a:picLocks noChangeAspect="1"/>
          </p:cNvPicPr>
          <p:nvPr/>
        </p:nvPicPr>
        <p:blipFill rotWithShape="1">
          <a:blip r:embed="rId4"/>
          <a:srcRect l="27664" r="27664"/>
          <a:stretch>
            <a:fillRect/>
          </a:stretch>
        </p:blipFill>
        <p:spPr>
          <a:xfrm>
            <a:off x="4380524" y="5985034"/>
            <a:ext cx="609911" cy="682653"/>
          </a:xfrm>
          <a:prstGeom prst="roundRect">
            <a:avLst>
              <a:gd name="adj" fmla="val 8594"/>
            </a:avLst>
          </a:prstGeom>
          <a:solidFill>
            <a:srgbClr val="FFFFFF">
              <a:shade val="85000"/>
            </a:srgbClr>
          </a:solidFill>
          <a:ln>
            <a:noFill/>
          </a:ln>
          <a:effectLst/>
        </p:spPr>
      </p:pic>
      <p:sp>
        <p:nvSpPr>
          <p:cNvPr id="60" name="文字方塊 59"/>
          <p:cNvSpPr txBox="1"/>
          <p:nvPr/>
        </p:nvSpPr>
        <p:spPr>
          <a:xfrm>
            <a:off x="5108795" y="6093296"/>
            <a:ext cx="2315693"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7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新建物結構安全</a:t>
            </a:r>
            <a:endParaRPr kumimoji="0" lang="en-US" altLang="zh-TW" sz="17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7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性能等級獎勵</a:t>
            </a:r>
          </a:p>
        </p:txBody>
      </p:sp>
      <p:sp>
        <p:nvSpPr>
          <p:cNvPr id="73" name="文字方塊 72"/>
          <p:cNvSpPr txBox="1"/>
          <p:nvPr/>
        </p:nvSpPr>
        <p:spPr>
          <a:xfrm>
            <a:off x="7220421" y="5236649"/>
            <a:ext cx="80182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sysClr val="windowText" lastClr="000000"/>
                </a:solidFill>
                <a:effectLst/>
                <a:uLnTx/>
                <a:uFillTx/>
              </a:rPr>
              <a:t>10%</a:t>
            </a:r>
            <a:endParaRPr kumimoji="0" lang="zh-TW" altLang="en-US" sz="2400" b="1" i="0" u="none" strike="noStrike" kern="0" cap="none" spc="0" normalizeH="0" baseline="0" noProof="0" dirty="0">
              <a:ln>
                <a:noFill/>
              </a:ln>
              <a:solidFill>
                <a:sysClr val="windowText" lastClr="000000"/>
              </a:solidFill>
              <a:effectLst/>
              <a:uLnTx/>
              <a:uFillTx/>
            </a:endParaRPr>
          </a:p>
        </p:txBody>
      </p:sp>
      <p:grpSp>
        <p:nvGrpSpPr>
          <p:cNvPr id="74" name="群組 73"/>
          <p:cNvGrpSpPr/>
          <p:nvPr/>
        </p:nvGrpSpPr>
        <p:grpSpPr>
          <a:xfrm>
            <a:off x="5074924" y="5600501"/>
            <a:ext cx="436573" cy="432000"/>
            <a:chOff x="-545762" y="3700376"/>
            <a:chExt cx="436573" cy="432000"/>
          </a:xfrm>
        </p:grpSpPr>
        <p:sp>
          <p:nvSpPr>
            <p:cNvPr id="75" name="文字方塊 74"/>
            <p:cNvSpPr txBox="1"/>
            <p:nvPr/>
          </p:nvSpPr>
          <p:spPr>
            <a:xfrm>
              <a:off x="-545762" y="3700376"/>
              <a:ext cx="432000" cy="432000"/>
            </a:xfrm>
            <a:prstGeom prst="ellipse">
              <a:avLst/>
            </a:prstGeom>
            <a:solidFill>
              <a:sysClr val="windowText" lastClr="000000">
                <a:lumMod val="50000"/>
                <a:lumOff val="50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400" b="1" i="0" u="none" strike="noStrike" kern="0" cap="none" spc="0" normalizeH="0" baseline="0" noProof="0" dirty="0">
                <a:ln>
                  <a:noFill/>
                </a:ln>
                <a:solidFill>
                  <a:sysClr val="window" lastClr="FFFFFF"/>
                </a:solidFill>
                <a:effectLst/>
                <a:uLnTx/>
                <a:uFillTx/>
              </a:endParaRPr>
            </a:p>
          </p:txBody>
        </p:sp>
        <p:sp>
          <p:nvSpPr>
            <p:cNvPr id="76" name="文字方塊 75"/>
            <p:cNvSpPr txBox="1"/>
            <p:nvPr/>
          </p:nvSpPr>
          <p:spPr>
            <a:xfrm>
              <a:off x="-524687" y="3747099"/>
              <a:ext cx="4154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rPr>
                <a:t>或</a:t>
              </a:r>
            </a:p>
          </p:txBody>
        </p:sp>
      </p:grpSp>
      <p:grpSp>
        <p:nvGrpSpPr>
          <p:cNvPr id="77" name="群組 76"/>
          <p:cNvGrpSpPr/>
          <p:nvPr/>
        </p:nvGrpSpPr>
        <p:grpSpPr>
          <a:xfrm>
            <a:off x="6850045" y="6093296"/>
            <a:ext cx="1485027" cy="647733"/>
            <a:chOff x="4289971" y="4629995"/>
            <a:chExt cx="1607105" cy="647733"/>
          </a:xfrm>
        </p:grpSpPr>
        <p:sp>
          <p:nvSpPr>
            <p:cNvPr id="78" name="文字方塊 77"/>
            <p:cNvSpPr txBox="1"/>
            <p:nvPr/>
          </p:nvSpPr>
          <p:spPr>
            <a:xfrm>
              <a:off x="4364919" y="4816063"/>
              <a:ext cx="153215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sysClr val="windowText" lastClr="000000"/>
                  </a:solidFill>
                  <a:effectLst/>
                  <a:uLnTx/>
                  <a:uFillTx/>
                </a:rPr>
                <a:t>6% </a:t>
              </a:r>
              <a:r>
                <a:rPr kumimoji="0" lang="en-US" altLang="zh-TW" sz="2400" b="1" i="0" u="none" strike="noStrike" kern="0" cap="none" spc="0" normalizeH="0" noProof="0" dirty="0">
                  <a:ln>
                    <a:noFill/>
                  </a:ln>
                  <a:solidFill>
                    <a:sysClr val="windowText" lastClr="000000"/>
                  </a:solidFill>
                  <a:effectLst/>
                  <a:uLnTx/>
                  <a:uFillTx/>
                </a:rPr>
                <a:t>  </a:t>
              </a:r>
              <a:r>
                <a:rPr kumimoji="0" lang="en-US" altLang="zh-TW" sz="2400" b="1" i="0" u="none" strike="noStrike" kern="0" cap="none" spc="0" normalizeH="0" baseline="0" noProof="0" dirty="0">
                  <a:ln>
                    <a:noFill/>
                  </a:ln>
                  <a:solidFill>
                    <a:sysClr val="windowText" lastClr="000000"/>
                  </a:solidFill>
                  <a:effectLst/>
                  <a:uLnTx/>
                  <a:uFillTx/>
                </a:rPr>
                <a:t>4% </a:t>
              </a:r>
              <a:endParaRPr kumimoji="0" lang="zh-TW" altLang="en-US" sz="2400" b="1" i="0" u="none" strike="noStrike" kern="0" cap="none" spc="0" normalizeH="0" baseline="0" noProof="0" dirty="0">
                <a:ln>
                  <a:noFill/>
                </a:ln>
                <a:solidFill>
                  <a:sysClr val="windowText" lastClr="000000"/>
                </a:solidFill>
                <a:effectLst/>
                <a:uLnTx/>
                <a:uFillTx/>
              </a:endParaRPr>
            </a:p>
          </p:txBody>
        </p:sp>
        <p:sp>
          <p:nvSpPr>
            <p:cNvPr id="79" name="文字方塊 78"/>
            <p:cNvSpPr txBox="1"/>
            <p:nvPr/>
          </p:nvSpPr>
          <p:spPr>
            <a:xfrm>
              <a:off x="4289971" y="4634331"/>
              <a:ext cx="72327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第一級</a:t>
              </a:r>
            </a:p>
          </p:txBody>
        </p:sp>
        <p:sp>
          <p:nvSpPr>
            <p:cNvPr id="80" name="文字方塊 79"/>
            <p:cNvSpPr txBox="1"/>
            <p:nvPr/>
          </p:nvSpPr>
          <p:spPr>
            <a:xfrm>
              <a:off x="5113682" y="4629995"/>
              <a:ext cx="72327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第二級</a:t>
              </a:r>
            </a:p>
          </p:txBody>
        </p:sp>
      </p:grpSp>
      <p:grpSp>
        <p:nvGrpSpPr>
          <p:cNvPr id="81" name="群組 80"/>
          <p:cNvGrpSpPr/>
          <p:nvPr/>
        </p:nvGrpSpPr>
        <p:grpSpPr>
          <a:xfrm>
            <a:off x="8312948" y="6090360"/>
            <a:ext cx="668334" cy="626696"/>
            <a:chOff x="5907830" y="4628144"/>
            <a:chExt cx="723275" cy="626696"/>
          </a:xfrm>
        </p:grpSpPr>
        <p:sp>
          <p:nvSpPr>
            <p:cNvPr id="82" name="文字方塊 81"/>
            <p:cNvSpPr txBox="1"/>
            <p:nvPr/>
          </p:nvSpPr>
          <p:spPr>
            <a:xfrm>
              <a:off x="5963973" y="4793175"/>
              <a:ext cx="61099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sysClr val="windowText" lastClr="000000"/>
                  </a:solidFill>
                  <a:effectLst/>
                  <a:uLnTx/>
                  <a:uFillTx/>
                </a:rPr>
                <a:t>2%</a:t>
              </a:r>
              <a:endParaRPr kumimoji="0" lang="zh-TW" altLang="en-US" sz="2400" b="1" i="0" u="none" strike="noStrike" kern="0" cap="none" spc="0" normalizeH="0" baseline="0" noProof="0" dirty="0">
                <a:ln>
                  <a:noFill/>
                </a:ln>
                <a:solidFill>
                  <a:sysClr val="windowText" lastClr="000000"/>
                </a:solidFill>
                <a:effectLst/>
                <a:uLnTx/>
                <a:uFillTx/>
              </a:endParaRPr>
            </a:p>
          </p:txBody>
        </p:sp>
        <p:sp>
          <p:nvSpPr>
            <p:cNvPr id="83" name="文字方塊 82"/>
            <p:cNvSpPr txBox="1"/>
            <p:nvPr/>
          </p:nvSpPr>
          <p:spPr>
            <a:xfrm>
              <a:off x="5907830" y="4628144"/>
              <a:ext cx="72327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第三級</a:t>
              </a:r>
            </a:p>
          </p:txBody>
        </p:sp>
      </p:grpSp>
      <p:pic>
        <p:nvPicPr>
          <p:cNvPr id="84" name="圖片 83"/>
          <p:cNvPicPr>
            <a:picLocks noChangeAspect="1"/>
          </p:cNvPicPr>
          <p:nvPr/>
        </p:nvPicPr>
        <p:blipFill>
          <a:blip r:embed="rId5"/>
          <a:stretch>
            <a:fillRect/>
          </a:stretch>
        </p:blipFill>
        <p:spPr>
          <a:xfrm>
            <a:off x="773065" y="4172675"/>
            <a:ext cx="2559029" cy="1555773"/>
          </a:xfrm>
          <a:prstGeom prst="rect">
            <a:avLst/>
          </a:prstGeom>
        </p:spPr>
      </p:pic>
    </p:spTree>
    <p:extLst>
      <p:ext uri="{BB962C8B-B14F-4D97-AF65-F5344CB8AC3E}">
        <p14:creationId xmlns:p14="http://schemas.microsoft.com/office/powerpoint/2010/main" val="19309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035715" y="1180895"/>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9" name="標題 1"/>
          <p:cNvSpPr>
            <a:spLocks noGrp="1"/>
          </p:cNvSpPr>
          <p:nvPr>
            <p:ph type="title"/>
          </p:nvPr>
        </p:nvSpPr>
        <p:spPr>
          <a:xfrm>
            <a:off x="960795" y="530424"/>
            <a:ext cx="7210805" cy="594320"/>
          </a:xfrm>
        </p:spPr>
        <p:txBody>
          <a:bodyPr vert="horz" lIns="91440" tIns="45720" rIns="91440" bIns="45720" rtlCol="0" anchor="ctr">
            <a:noAutofit/>
          </a:bodyPr>
          <a:lstStyle/>
          <a:p>
            <a:r>
              <a:rPr lang="zh-TW" altLang="en-US" sz="3600" b="1" dirty="0">
                <a:latin typeface="Microsoft YaHei" pitchFamily="34" charset="-122"/>
                <a:ea typeface="Microsoft YaHei" pitchFamily="34" charset="-122"/>
              </a:rPr>
              <a:t>容積獎勵項目</a:t>
            </a:r>
            <a:r>
              <a:rPr lang="en-US" altLang="zh-TW" sz="3600" b="1" dirty="0">
                <a:latin typeface="Microsoft YaHei" pitchFamily="34" charset="-122"/>
                <a:ea typeface="Microsoft YaHei" pitchFamily="34" charset="-122"/>
              </a:rPr>
              <a:t>(</a:t>
            </a:r>
            <a:r>
              <a:rPr lang="zh-TW" altLang="en-US" sz="3600" b="1" dirty="0">
                <a:latin typeface="Microsoft YaHei" pitchFamily="34" charset="-122"/>
                <a:ea typeface="Microsoft YaHei" pitchFamily="34" charset="-122"/>
              </a:rPr>
              <a:t>其他獎勵項目</a:t>
            </a:r>
            <a:r>
              <a:rPr lang="en-US" altLang="zh-TW" sz="3600" b="1" dirty="0">
                <a:latin typeface="Microsoft YaHei" pitchFamily="34" charset="-122"/>
                <a:ea typeface="Microsoft YaHei" pitchFamily="34" charset="-122"/>
              </a:rPr>
              <a:t>)</a:t>
            </a:r>
            <a:endParaRPr lang="zh-TW" altLang="en-US" sz="3600" b="1" dirty="0">
              <a:latin typeface="Microsoft YaHei" pitchFamily="34" charset="-122"/>
              <a:ea typeface="Microsoft YaHei" pitchFamily="34" charset="-122"/>
            </a:endParaRPr>
          </a:p>
        </p:txBody>
      </p: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61" name="圓角矩形 60"/>
          <p:cNvSpPr/>
          <p:nvPr/>
        </p:nvSpPr>
        <p:spPr>
          <a:xfrm>
            <a:off x="431707" y="2252092"/>
            <a:ext cx="3155295" cy="1529952"/>
          </a:xfrm>
          <a:prstGeom prst="roundRect">
            <a:avLst>
              <a:gd name="adj" fmla="val 28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剪去同側角落矩形 61"/>
          <p:cNvSpPr/>
          <p:nvPr/>
        </p:nvSpPr>
        <p:spPr>
          <a:xfrm>
            <a:off x="453468" y="1833076"/>
            <a:ext cx="4317256" cy="362453"/>
          </a:xfrm>
          <a:prstGeom prst="snip2SameRect">
            <a:avLst/>
          </a:prstGeom>
          <a:solidFill>
            <a:srgbClr val="44546A"/>
          </a:solidFill>
          <a:ln w="12700" cap="flat" cmpd="sng" algn="ctr">
            <a:noFill/>
            <a:prstDash val="solid"/>
            <a:miter lim="800000"/>
          </a:ln>
          <a:effectLst/>
        </p:spPr>
        <p:txBody>
          <a:bodyPr rtlCol="0" anchor="ctr"/>
          <a:lstStyle/>
          <a:p>
            <a:r>
              <a:rPr lang="en-US" altLang="zh-TW" sz="2400" b="1" kern="0" dirty="0">
                <a:solidFill>
                  <a:sysClr val="window" lastClr="FFFFFF"/>
                </a:solidFill>
                <a:latin typeface="Arial"/>
                <a:ea typeface="微軟正黑體"/>
              </a:rPr>
              <a:t>5.</a:t>
            </a:r>
            <a:r>
              <a:rPr lang="zh-TW" altLang="en-US" sz="2400" b="1" kern="0" dirty="0">
                <a:solidFill>
                  <a:sysClr val="window" lastClr="FFFFFF"/>
                </a:solidFill>
                <a:latin typeface="Arial"/>
                <a:ea typeface="微軟正黑體"/>
              </a:rPr>
              <a:t>取得候選等級綠建築證書</a:t>
            </a:r>
          </a:p>
        </p:txBody>
      </p:sp>
      <p:pic>
        <p:nvPicPr>
          <p:cNvPr id="63" name="圖片 62"/>
          <p:cNvPicPr>
            <a:picLocks noChangeAspect="1"/>
          </p:cNvPicPr>
          <p:nvPr/>
        </p:nvPicPr>
        <p:blipFill>
          <a:blip r:embed="rId3"/>
          <a:stretch>
            <a:fillRect/>
          </a:stretch>
        </p:blipFill>
        <p:spPr>
          <a:xfrm>
            <a:off x="522885" y="2602908"/>
            <a:ext cx="941528" cy="803952"/>
          </a:xfrm>
          <a:prstGeom prst="roundRect">
            <a:avLst>
              <a:gd name="adj" fmla="val 8594"/>
            </a:avLst>
          </a:prstGeom>
          <a:solidFill>
            <a:srgbClr val="FFFFFF">
              <a:shade val="85000"/>
            </a:srgbClr>
          </a:solidFill>
          <a:ln>
            <a:noFill/>
          </a:ln>
          <a:effectLst/>
        </p:spPr>
      </p:pic>
      <p:sp>
        <p:nvSpPr>
          <p:cNvPr id="64" name="文字方塊 63"/>
          <p:cNvSpPr txBox="1"/>
          <p:nvPr/>
        </p:nvSpPr>
        <p:spPr>
          <a:xfrm>
            <a:off x="1794439" y="2447986"/>
            <a:ext cx="1704176" cy="338554"/>
          </a:xfrm>
          <a:prstGeom prst="rect">
            <a:avLst/>
          </a:prstGeom>
          <a:noFill/>
        </p:spPr>
        <p:txBody>
          <a:bodyPr wrap="square" rtlCol="0">
            <a:spAutoFit/>
          </a:bodyPr>
          <a:lstStyle/>
          <a:p>
            <a:pPr algn="dist">
              <a:spcBef>
                <a:spcPts val="600"/>
              </a:spcBef>
            </a:pPr>
            <a:r>
              <a:rPr lang="zh-TW" altLang="en-US" sz="1600" dirty="0">
                <a:latin typeface="微軟正黑體" pitchFamily="34" charset="-120"/>
                <a:ea typeface="微軟正黑體" pitchFamily="34" charset="-120"/>
              </a:rPr>
              <a:t>鑽石級、黃金級</a:t>
            </a:r>
          </a:p>
        </p:txBody>
      </p:sp>
      <p:sp>
        <p:nvSpPr>
          <p:cNvPr id="65" name="文字方塊 64"/>
          <p:cNvSpPr txBox="1"/>
          <p:nvPr/>
        </p:nvSpPr>
        <p:spPr>
          <a:xfrm>
            <a:off x="1834934" y="2655438"/>
            <a:ext cx="801823" cy="461665"/>
          </a:xfrm>
          <a:prstGeom prst="rect">
            <a:avLst/>
          </a:prstGeom>
          <a:noFill/>
        </p:spPr>
        <p:txBody>
          <a:bodyPr wrap="none" rtlCol="0">
            <a:spAutoFit/>
          </a:bodyPr>
          <a:lstStyle/>
          <a:p>
            <a:r>
              <a:rPr lang="en-US" altLang="zh-TW" sz="2400" b="1" dirty="0"/>
              <a:t>10%</a:t>
            </a:r>
            <a:endParaRPr lang="zh-TW" altLang="en-US" sz="1600" b="1" dirty="0"/>
          </a:p>
        </p:txBody>
      </p:sp>
      <p:sp>
        <p:nvSpPr>
          <p:cNvPr id="66" name="圓角矩形 65"/>
          <p:cNvSpPr/>
          <p:nvPr/>
        </p:nvSpPr>
        <p:spPr>
          <a:xfrm>
            <a:off x="2307113" y="3062386"/>
            <a:ext cx="1468855" cy="604012"/>
          </a:xfrm>
          <a:prstGeom prst="roundRect">
            <a:avLst>
              <a:gd name="adj" fmla="val 12701"/>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文字方塊 66"/>
          <p:cNvSpPr txBox="1"/>
          <p:nvPr/>
        </p:nvSpPr>
        <p:spPr>
          <a:xfrm>
            <a:off x="2419781" y="3712497"/>
            <a:ext cx="1547397" cy="276999"/>
          </a:xfrm>
          <a:prstGeom prst="rect">
            <a:avLst/>
          </a:prstGeom>
          <a:noFill/>
        </p:spPr>
        <p:txBody>
          <a:bodyPr wrap="square" rtlCol="0">
            <a:spAutoFit/>
          </a:bodyPr>
          <a:lstStyle/>
          <a:p>
            <a:r>
              <a:rPr lang="en-US" altLang="zh-TW" sz="1200" dirty="0">
                <a:latin typeface="微軟正黑體" pitchFamily="34" charset="-120"/>
                <a:ea typeface="微軟正黑體" pitchFamily="34" charset="-120"/>
              </a:rPr>
              <a:t>500</a:t>
            </a:r>
            <a:r>
              <a:rPr lang="zh-TW" altLang="en-US" sz="1200" dirty="0">
                <a:latin typeface="微軟正黑體" pitchFamily="34" charset="-120"/>
                <a:ea typeface="微軟正黑體" pitchFamily="34" charset="-120"/>
              </a:rPr>
              <a:t>㎡以上不適用</a:t>
            </a:r>
          </a:p>
        </p:txBody>
      </p:sp>
      <p:sp>
        <p:nvSpPr>
          <p:cNvPr id="68" name="矩形 67"/>
          <p:cNvSpPr/>
          <p:nvPr/>
        </p:nvSpPr>
        <p:spPr>
          <a:xfrm>
            <a:off x="2748689" y="2650794"/>
            <a:ext cx="630301" cy="461665"/>
          </a:xfrm>
          <a:prstGeom prst="rect">
            <a:avLst/>
          </a:prstGeom>
        </p:spPr>
        <p:txBody>
          <a:bodyPr wrap="none">
            <a:spAutoFit/>
          </a:bodyPr>
          <a:lstStyle/>
          <a:p>
            <a:r>
              <a:rPr lang="en-US" altLang="zh-TW" sz="2400" b="1" dirty="0"/>
              <a:t>8%</a:t>
            </a:r>
            <a:endParaRPr lang="zh-TW" altLang="en-US" sz="2400" dirty="0"/>
          </a:p>
        </p:txBody>
      </p:sp>
      <p:sp>
        <p:nvSpPr>
          <p:cNvPr id="69" name="矩形 68"/>
          <p:cNvSpPr/>
          <p:nvPr/>
        </p:nvSpPr>
        <p:spPr>
          <a:xfrm>
            <a:off x="1744188" y="3261296"/>
            <a:ext cx="630301" cy="461665"/>
          </a:xfrm>
          <a:prstGeom prst="rect">
            <a:avLst/>
          </a:prstGeom>
        </p:spPr>
        <p:txBody>
          <a:bodyPr wrap="none">
            <a:spAutoFit/>
          </a:bodyPr>
          <a:lstStyle/>
          <a:p>
            <a:r>
              <a:rPr lang="en-US" altLang="zh-TW" sz="2400" b="1" dirty="0"/>
              <a:t>6%</a:t>
            </a:r>
            <a:endParaRPr lang="zh-TW" altLang="en-US" sz="2400" dirty="0"/>
          </a:p>
        </p:txBody>
      </p:sp>
      <p:sp>
        <p:nvSpPr>
          <p:cNvPr id="70" name="矩形 69"/>
          <p:cNvSpPr/>
          <p:nvPr/>
        </p:nvSpPr>
        <p:spPr>
          <a:xfrm>
            <a:off x="2502910" y="3245269"/>
            <a:ext cx="715260" cy="461665"/>
          </a:xfrm>
          <a:prstGeom prst="rect">
            <a:avLst/>
          </a:prstGeom>
        </p:spPr>
        <p:txBody>
          <a:bodyPr wrap="none">
            <a:spAutoFit/>
          </a:bodyPr>
          <a:lstStyle/>
          <a:p>
            <a:r>
              <a:rPr lang="en-US" altLang="zh-TW" sz="2400" b="1" dirty="0"/>
              <a:t>4% </a:t>
            </a:r>
            <a:endParaRPr lang="zh-TW" altLang="en-US" sz="2400" dirty="0"/>
          </a:p>
        </p:txBody>
      </p:sp>
      <p:sp>
        <p:nvSpPr>
          <p:cNvPr id="71" name="矩形 70"/>
          <p:cNvSpPr/>
          <p:nvPr/>
        </p:nvSpPr>
        <p:spPr>
          <a:xfrm>
            <a:off x="3085438" y="3245269"/>
            <a:ext cx="630301" cy="461665"/>
          </a:xfrm>
          <a:prstGeom prst="rect">
            <a:avLst/>
          </a:prstGeom>
        </p:spPr>
        <p:txBody>
          <a:bodyPr wrap="none">
            <a:spAutoFit/>
          </a:bodyPr>
          <a:lstStyle/>
          <a:p>
            <a:r>
              <a:rPr lang="en-US" altLang="zh-TW" sz="2400" b="1" dirty="0"/>
              <a:t>2%</a:t>
            </a:r>
            <a:endParaRPr lang="zh-TW" altLang="en-US" sz="2400" dirty="0"/>
          </a:p>
        </p:txBody>
      </p:sp>
      <p:sp>
        <p:nvSpPr>
          <p:cNvPr id="72" name="文字方塊 71"/>
          <p:cNvSpPr txBox="1"/>
          <p:nvPr/>
        </p:nvSpPr>
        <p:spPr>
          <a:xfrm>
            <a:off x="1694313" y="3062386"/>
            <a:ext cx="2081655" cy="338554"/>
          </a:xfrm>
          <a:prstGeom prst="rect">
            <a:avLst/>
          </a:prstGeom>
          <a:noFill/>
        </p:spPr>
        <p:txBody>
          <a:bodyPr wrap="square" rtlCol="0">
            <a:spAutoFit/>
          </a:bodyPr>
          <a:lstStyle/>
          <a:p>
            <a:pPr algn="dist">
              <a:spcBef>
                <a:spcPts val="600"/>
              </a:spcBef>
            </a:pPr>
            <a:r>
              <a:rPr lang="zh-TW" altLang="en-US" sz="1600" dirty="0">
                <a:latin typeface="微軟正黑體" pitchFamily="34" charset="-120"/>
                <a:ea typeface="微軟正黑體" pitchFamily="34" charset="-120"/>
              </a:rPr>
              <a:t>銀級、銅級、合格級</a:t>
            </a:r>
          </a:p>
        </p:txBody>
      </p:sp>
      <p:sp>
        <p:nvSpPr>
          <p:cNvPr id="85" name="圓角矩形 84"/>
          <p:cNvSpPr/>
          <p:nvPr/>
        </p:nvSpPr>
        <p:spPr>
          <a:xfrm>
            <a:off x="445084" y="4770146"/>
            <a:ext cx="3280288" cy="1529952"/>
          </a:xfrm>
          <a:prstGeom prst="roundRect">
            <a:avLst>
              <a:gd name="adj" fmla="val 28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6" name="剪去同側角落矩形 85"/>
          <p:cNvSpPr/>
          <p:nvPr/>
        </p:nvSpPr>
        <p:spPr>
          <a:xfrm>
            <a:off x="445083" y="4431680"/>
            <a:ext cx="4460464" cy="372831"/>
          </a:xfrm>
          <a:prstGeom prst="snip2SameRect">
            <a:avLst/>
          </a:prstGeom>
          <a:solidFill>
            <a:srgbClr val="44546A"/>
          </a:solidFill>
          <a:ln w="12700" cap="flat" cmpd="sng" algn="ctr">
            <a:noFill/>
            <a:prstDash val="solid"/>
            <a:miter lim="800000"/>
          </a:ln>
          <a:effectLst/>
        </p:spPr>
        <p:txBody>
          <a:bodyPr rtlCol="0" anchor="ctr"/>
          <a:lstStyle/>
          <a:p>
            <a:r>
              <a:rPr lang="en-US" altLang="zh-TW" sz="2400" b="1" kern="0" dirty="0">
                <a:solidFill>
                  <a:sysClr val="window" lastClr="FFFFFF"/>
                </a:solidFill>
                <a:latin typeface="Arial"/>
                <a:ea typeface="微軟正黑體"/>
              </a:rPr>
              <a:t>6.</a:t>
            </a:r>
            <a:r>
              <a:rPr lang="zh-TW" altLang="en-US" sz="2400" b="1" kern="0" dirty="0">
                <a:solidFill>
                  <a:sysClr val="window" lastClr="FFFFFF"/>
                </a:solidFill>
                <a:latin typeface="Arial"/>
                <a:ea typeface="微軟正黑體"/>
              </a:rPr>
              <a:t>取得候選等級智慧建築證書</a:t>
            </a:r>
          </a:p>
        </p:txBody>
      </p:sp>
      <p:sp>
        <p:nvSpPr>
          <p:cNvPr id="87" name="文字方塊 86"/>
          <p:cNvSpPr txBox="1"/>
          <p:nvPr/>
        </p:nvSpPr>
        <p:spPr>
          <a:xfrm>
            <a:off x="1818621" y="5018242"/>
            <a:ext cx="1704176" cy="338554"/>
          </a:xfrm>
          <a:prstGeom prst="rect">
            <a:avLst/>
          </a:prstGeom>
          <a:noFill/>
        </p:spPr>
        <p:txBody>
          <a:bodyPr wrap="square" rtlCol="0">
            <a:spAutoFit/>
          </a:bodyPr>
          <a:lstStyle/>
          <a:p>
            <a:pPr algn="dist">
              <a:spcBef>
                <a:spcPts val="600"/>
              </a:spcBef>
            </a:pPr>
            <a:r>
              <a:rPr lang="zh-TW" altLang="en-US" sz="1600" dirty="0">
                <a:latin typeface="微軟正黑體" pitchFamily="34" charset="-120"/>
                <a:ea typeface="微軟正黑體" pitchFamily="34" charset="-120"/>
              </a:rPr>
              <a:t>鑽石級、黃金級</a:t>
            </a:r>
          </a:p>
        </p:txBody>
      </p:sp>
      <p:sp>
        <p:nvSpPr>
          <p:cNvPr id="88" name="文字方塊 87"/>
          <p:cNvSpPr txBox="1"/>
          <p:nvPr/>
        </p:nvSpPr>
        <p:spPr>
          <a:xfrm>
            <a:off x="1833716" y="5225694"/>
            <a:ext cx="801823" cy="461665"/>
          </a:xfrm>
          <a:prstGeom prst="rect">
            <a:avLst/>
          </a:prstGeom>
          <a:noFill/>
        </p:spPr>
        <p:txBody>
          <a:bodyPr wrap="none" rtlCol="0">
            <a:spAutoFit/>
          </a:bodyPr>
          <a:lstStyle/>
          <a:p>
            <a:r>
              <a:rPr lang="en-US" altLang="zh-TW" sz="2400" b="1" dirty="0"/>
              <a:t>10%</a:t>
            </a:r>
            <a:endParaRPr lang="zh-TW" altLang="en-US" sz="1600" b="1" dirty="0"/>
          </a:p>
        </p:txBody>
      </p:sp>
      <p:sp>
        <p:nvSpPr>
          <p:cNvPr id="89" name="圓角矩形 88"/>
          <p:cNvSpPr/>
          <p:nvPr/>
        </p:nvSpPr>
        <p:spPr>
          <a:xfrm>
            <a:off x="2432895" y="5632642"/>
            <a:ext cx="1468855" cy="604012"/>
          </a:xfrm>
          <a:prstGeom prst="roundRect">
            <a:avLst>
              <a:gd name="adj" fmla="val 12701"/>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文字方塊 89"/>
          <p:cNvSpPr txBox="1"/>
          <p:nvPr/>
        </p:nvSpPr>
        <p:spPr>
          <a:xfrm>
            <a:off x="2560746" y="6247042"/>
            <a:ext cx="1547397" cy="276999"/>
          </a:xfrm>
          <a:prstGeom prst="rect">
            <a:avLst/>
          </a:prstGeom>
          <a:noFill/>
        </p:spPr>
        <p:txBody>
          <a:bodyPr wrap="square" rtlCol="0">
            <a:spAutoFit/>
          </a:bodyPr>
          <a:lstStyle/>
          <a:p>
            <a:r>
              <a:rPr lang="en-US" altLang="zh-TW" sz="1200" dirty="0">
                <a:latin typeface="微軟正黑體" pitchFamily="34" charset="-120"/>
                <a:ea typeface="微軟正黑體" pitchFamily="34" charset="-120"/>
              </a:rPr>
              <a:t>500</a:t>
            </a:r>
            <a:r>
              <a:rPr lang="zh-TW" altLang="en-US" sz="1200" dirty="0">
                <a:latin typeface="微軟正黑體" pitchFamily="34" charset="-120"/>
                <a:ea typeface="微軟正黑體" pitchFamily="34" charset="-120"/>
              </a:rPr>
              <a:t>㎡以上不適用</a:t>
            </a:r>
          </a:p>
        </p:txBody>
      </p:sp>
      <p:sp>
        <p:nvSpPr>
          <p:cNvPr id="91" name="矩形 90"/>
          <p:cNvSpPr/>
          <p:nvPr/>
        </p:nvSpPr>
        <p:spPr>
          <a:xfrm>
            <a:off x="2823671" y="5221050"/>
            <a:ext cx="630301" cy="461665"/>
          </a:xfrm>
          <a:prstGeom prst="rect">
            <a:avLst/>
          </a:prstGeom>
        </p:spPr>
        <p:txBody>
          <a:bodyPr wrap="none">
            <a:spAutoFit/>
          </a:bodyPr>
          <a:lstStyle/>
          <a:p>
            <a:r>
              <a:rPr lang="en-US" altLang="zh-TW" sz="2400" b="1" dirty="0"/>
              <a:t>8%</a:t>
            </a:r>
            <a:endParaRPr lang="zh-TW" altLang="en-US" sz="2400" dirty="0"/>
          </a:p>
        </p:txBody>
      </p:sp>
      <p:sp>
        <p:nvSpPr>
          <p:cNvPr id="92" name="矩形 91"/>
          <p:cNvSpPr/>
          <p:nvPr/>
        </p:nvSpPr>
        <p:spPr>
          <a:xfrm>
            <a:off x="1869970" y="5831552"/>
            <a:ext cx="630301" cy="461665"/>
          </a:xfrm>
          <a:prstGeom prst="rect">
            <a:avLst/>
          </a:prstGeom>
        </p:spPr>
        <p:txBody>
          <a:bodyPr wrap="none">
            <a:spAutoFit/>
          </a:bodyPr>
          <a:lstStyle/>
          <a:p>
            <a:r>
              <a:rPr lang="en-US" altLang="zh-TW" sz="2400" b="1" dirty="0"/>
              <a:t>6%</a:t>
            </a:r>
            <a:endParaRPr lang="zh-TW" altLang="en-US" sz="2400" dirty="0"/>
          </a:p>
        </p:txBody>
      </p:sp>
      <p:sp>
        <p:nvSpPr>
          <p:cNvPr id="93" name="矩形 92"/>
          <p:cNvSpPr/>
          <p:nvPr/>
        </p:nvSpPr>
        <p:spPr>
          <a:xfrm>
            <a:off x="2471396" y="5815525"/>
            <a:ext cx="715260" cy="461665"/>
          </a:xfrm>
          <a:prstGeom prst="rect">
            <a:avLst/>
          </a:prstGeom>
        </p:spPr>
        <p:txBody>
          <a:bodyPr wrap="none">
            <a:spAutoFit/>
          </a:bodyPr>
          <a:lstStyle/>
          <a:p>
            <a:r>
              <a:rPr lang="en-US" altLang="zh-TW" sz="2400" b="1" dirty="0"/>
              <a:t>4% </a:t>
            </a:r>
            <a:endParaRPr lang="zh-TW" altLang="en-US" sz="2400" dirty="0"/>
          </a:p>
        </p:txBody>
      </p:sp>
      <p:sp>
        <p:nvSpPr>
          <p:cNvPr id="94" name="矩形 93"/>
          <p:cNvSpPr/>
          <p:nvPr/>
        </p:nvSpPr>
        <p:spPr>
          <a:xfrm>
            <a:off x="3211220" y="5815525"/>
            <a:ext cx="630301" cy="461665"/>
          </a:xfrm>
          <a:prstGeom prst="rect">
            <a:avLst/>
          </a:prstGeom>
        </p:spPr>
        <p:txBody>
          <a:bodyPr wrap="none">
            <a:spAutoFit/>
          </a:bodyPr>
          <a:lstStyle/>
          <a:p>
            <a:r>
              <a:rPr lang="en-US" altLang="zh-TW" sz="2400" b="1" dirty="0"/>
              <a:t>2%</a:t>
            </a:r>
            <a:endParaRPr lang="zh-TW" altLang="en-US" sz="2400" dirty="0"/>
          </a:p>
        </p:txBody>
      </p:sp>
      <p:sp>
        <p:nvSpPr>
          <p:cNvPr id="95" name="文字方塊 94"/>
          <p:cNvSpPr txBox="1"/>
          <p:nvPr/>
        </p:nvSpPr>
        <p:spPr>
          <a:xfrm>
            <a:off x="1820095" y="5632642"/>
            <a:ext cx="2081655" cy="338554"/>
          </a:xfrm>
          <a:prstGeom prst="rect">
            <a:avLst/>
          </a:prstGeom>
          <a:noFill/>
        </p:spPr>
        <p:txBody>
          <a:bodyPr wrap="square" rtlCol="0">
            <a:spAutoFit/>
          </a:bodyPr>
          <a:lstStyle/>
          <a:p>
            <a:pPr algn="dist">
              <a:spcBef>
                <a:spcPts val="600"/>
              </a:spcBef>
            </a:pPr>
            <a:r>
              <a:rPr lang="zh-TW" altLang="en-US" sz="1600" dirty="0">
                <a:latin typeface="微軟正黑體" pitchFamily="34" charset="-120"/>
                <a:ea typeface="微軟正黑體" pitchFamily="34" charset="-120"/>
              </a:rPr>
              <a:t>銀級、銅級、合格級</a:t>
            </a:r>
          </a:p>
        </p:txBody>
      </p:sp>
      <p:pic>
        <p:nvPicPr>
          <p:cNvPr id="96" name="圖片 95"/>
          <p:cNvPicPr>
            <a:picLocks noChangeAspect="1"/>
          </p:cNvPicPr>
          <p:nvPr/>
        </p:nvPicPr>
        <p:blipFill>
          <a:blip r:embed="rId4"/>
          <a:stretch>
            <a:fillRect/>
          </a:stretch>
        </p:blipFill>
        <p:spPr>
          <a:xfrm>
            <a:off x="483908" y="5238151"/>
            <a:ext cx="1001703" cy="855335"/>
          </a:xfrm>
          <a:prstGeom prst="roundRect">
            <a:avLst>
              <a:gd name="adj" fmla="val 8594"/>
            </a:avLst>
          </a:prstGeom>
          <a:solidFill>
            <a:srgbClr val="FFFFFF">
              <a:shade val="85000"/>
            </a:srgbClr>
          </a:solidFill>
          <a:ln>
            <a:noFill/>
          </a:ln>
          <a:effectLst/>
        </p:spPr>
      </p:pic>
      <p:sp>
        <p:nvSpPr>
          <p:cNvPr id="101" name="圓角矩形 100"/>
          <p:cNvSpPr/>
          <p:nvPr/>
        </p:nvSpPr>
        <p:spPr>
          <a:xfrm>
            <a:off x="5749616" y="1323719"/>
            <a:ext cx="1647047" cy="4502072"/>
          </a:xfrm>
          <a:prstGeom prst="roundRect">
            <a:avLst>
              <a:gd name="adj" fmla="val 28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02" name="圖片 101"/>
          <p:cNvPicPr>
            <a:picLocks noChangeAspect="1"/>
          </p:cNvPicPr>
          <p:nvPr/>
        </p:nvPicPr>
        <p:blipFill>
          <a:blip r:embed="rId5"/>
          <a:stretch>
            <a:fillRect/>
          </a:stretch>
        </p:blipFill>
        <p:spPr>
          <a:xfrm>
            <a:off x="5690095" y="2475769"/>
            <a:ext cx="695814" cy="694008"/>
          </a:xfrm>
          <a:prstGeom prst="roundRect">
            <a:avLst>
              <a:gd name="adj" fmla="val 8594"/>
            </a:avLst>
          </a:prstGeom>
          <a:solidFill>
            <a:srgbClr val="FFFFFF">
              <a:shade val="85000"/>
            </a:srgbClr>
          </a:solidFill>
          <a:ln>
            <a:noFill/>
          </a:ln>
          <a:effectLst/>
        </p:spPr>
      </p:pic>
      <p:sp>
        <p:nvSpPr>
          <p:cNvPr id="103" name="剪去同側角落矩形 102"/>
          <p:cNvSpPr/>
          <p:nvPr/>
        </p:nvSpPr>
        <p:spPr>
          <a:xfrm>
            <a:off x="5302922" y="1782062"/>
            <a:ext cx="3661566" cy="360685"/>
          </a:xfrm>
          <a:prstGeom prst="snip2SameRect">
            <a:avLst/>
          </a:prstGeom>
          <a:solidFill>
            <a:srgbClr val="44546A"/>
          </a:solidFill>
          <a:ln w="12700" cap="flat" cmpd="sng" algn="ctr">
            <a:noFill/>
            <a:prstDash val="solid"/>
            <a:miter lim="800000"/>
          </a:ln>
          <a:effectLst/>
        </p:spPr>
        <p:txBody>
          <a:bodyPr rtlCol="0" anchor="ctr"/>
          <a:lstStyle/>
          <a:p>
            <a:r>
              <a:rPr lang="en-US" altLang="zh-TW" sz="2400" b="1" kern="0" dirty="0">
                <a:solidFill>
                  <a:sysClr val="window" lastClr="FFFFFF"/>
                </a:solidFill>
                <a:latin typeface="Arial"/>
                <a:ea typeface="微軟正黑體"/>
              </a:rPr>
              <a:t>7.</a:t>
            </a:r>
            <a:r>
              <a:rPr lang="zh-TW" altLang="en-US" sz="2400" b="1" kern="0" dirty="0">
                <a:solidFill>
                  <a:sysClr val="window" lastClr="FFFFFF"/>
                </a:solidFill>
                <a:latin typeface="Arial"/>
                <a:ea typeface="微軟正黑體"/>
              </a:rPr>
              <a:t>建築物無障礙環境設計</a:t>
            </a:r>
          </a:p>
        </p:txBody>
      </p:sp>
      <p:sp>
        <p:nvSpPr>
          <p:cNvPr id="104" name="文字方塊 103"/>
          <p:cNvSpPr txBox="1"/>
          <p:nvPr/>
        </p:nvSpPr>
        <p:spPr>
          <a:xfrm>
            <a:off x="6548454" y="2612548"/>
            <a:ext cx="1403784" cy="584775"/>
          </a:xfrm>
          <a:prstGeom prst="rect">
            <a:avLst/>
          </a:prstGeom>
          <a:noFill/>
        </p:spPr>
        <p:txBody>
          <a:bodyPr wrap="square" rtlCol="0">
            <a:spAutoFit/>
          </a:bodyPr>
          <a:lstStyle/>
          <a:p>
            <a:r>
              <a:rPr lang="zh-TW" altLang="en-US" sz="1600" dirty="0">
                <a:latin typeface="微軟正黑體" pitchFamily="34" charset="-120"/>
                <a:ea typeface="微軟正黑體" pitchFamily="34" charset="-120"/>
              </a:rPr>
              <a:t>無障礙住宅建築標章獎勵</a:t>
            </a:r>
          </a:p>
        </p:txBody>
      </p:sp>
      <p:pic>
        <p:nvPicPr>
          <p:cNvPr id="105" name="圖片 104"/>
          <p:cNvPicPr>
            <a:picLocks noChangeAspect="1"/>
          </p:cNvPicPr>
          <p:nvPr/>
        </p:nvPicPr>
        <p:blipFill rotWithShape="1">
          <a:blip r:embed="rId6"/>
          <a:srcRect l="27664" r="27664"/>
          <a:stretch>
            <a:fillRect/>
          </a:stretch>
        </p:blipFill>
        <p:spPr>
          <a:xfrm>
            <a:off x="5679881" y="3924678"/>
            <a:ext cx="622900" cy="697190"/>
          </a:xfrm>
          <a:prstGeom prst="roundRect">
            <a:avLst>
              <a:gd name="adj" fmla="val 8594"/>
            </a:avLst>
          </a:prstGeom>
          <a:solidFill>
            <a:srgbClr val="FFFFFF">
              <a:shade val="85000"/>
            </a:srgbClr>
          </a:solidFill>
          <a:ln>
            <a:noFill/>
          </a:ln>
          <a:effectLst/>
        </p:spPr>
      </p:pic>
      <p:sp>
        <p:nvSpPr>
          <p:cNvPr id="106" name="文字方塊 105"/>
          <p:cNvSpPr txBox="1"/>
          <p:nvPr/>
        </p:nvSpPr>
        <p:spPr>
          <a:xfrm>
            <a:off x="6527148" y="3980885"/>
            <a:ext cx="1829665" cy="584775"/>
          </a:xfrm>
          <a:prstGeom prst="rect">
            <a:avLst/>
          </a:prstGeom>
          <a:noFill/>
        </p:spPr>
        <p:txBody>
          <a:bodyPr wrap="square" rtlCol="0">
            <a:spAutoFit/>
          </a:bodyPr>
          <a:lstStyle/>
          <a:p>
            <a:r>
              <a:rPr lang="zh-TW" altLang="en-US" sz="1600" dirty="0">
                <a:latin typeface="微軟正黑體" pitchFamily="34" charset="-120"/>
                <a:ea typeface="微軟正黑體" pitchFamily="34" charset="-120"/>
              </a:rPr>
              <a:t>新建築住宅性能評估無障礙環境獎勵</a:t>
            </a:r>
          </a:p>
        </p:txBody>
      </p:sp>
      <p:sp>
        <p:nvSpPr>
          <p:cNvPr id="107" name="文字方塊 106"/>
          <p:cNvSpPr txBox="1"/>
          <p:nvPr/>
        </p:nvSpPr>
        <p:spPr>
          <a:xfrm>
            <a:off x="6886536" y="3186198"/>
            <a:ext cx="630301" cy="461665"/>
          </a:xfrm>
          <a:prstGeom prst="rect">
            <a:avLst/>
          </a:prstGeom>
          <a:noFill/>
        </p:spPr>
        <p:txBody>
          <a:bodyPr wrap="none" rtlCol="0">
            <a:spAutoFit/>
          </a:bodyPr>
          <a:lstStyle/>
          <a:p>
            <a:r>
              <a:rPr lang="en-US" altLang="zh-TW" sz="2400" b="1" dirty="0"/>
              <a:t>5%</a:t>
            </a:r>
            <a:endParaRPr lang="zh-TW" altLang="en-US" sz="2400" b="1" dirty="0"/>
          </a:p>
        </p:txBody>
      </p:sp>
      <p:grpSp>
        <p:nvGrpSpPr>
          <p:cNvPr id="108" name="群組 107"/>
          <p:cNvGrpSpPr>
            <a:grpSpLocks noChangeAspect="1"/>
          </p:cNvGrpSpPr>
          <p:nvPr/>
        </p:nvGrpSpPr>
        <p:grpSpPr>
          <a:xfrm>
            <a:off x="5843077" y="3422044"/>
            <a:ext cx="389850" cy="360000"/>
            <a:chOff x="-563799" y="3700376"/>
            <a:chExt cx="467820" cy="432000"/>
          </a:xfrm>
        </p:grpSpPr>
        <p:sp>
          <p:nvSpPr>
            <p:cNvPr id="109" name="文字方塊 108"/>
            <p:cNvSpPr txBox="1"/>
            <p:nvPr/>
          </p:nvSpPr>
          <p:spPr>
            <a:xfrm>
              <a:off x="-545762" y="3700376"/>
              <a:ext cx="432000" cy="432000"/>
            </a:xfrm>
            <a:prstGeom prst="ellipse">
              <a:avLst/>
            </a:prstGeom>
            <a:solidFill>
              <a:schemeClr val="tx1">
                <a:lumMod val="50000"/>
                <a:lumOff val="50000"/>
              </a:schemeClr>
            </a:solidFill>
          </p:spPr>
          <p:txBody>
            <a:bodyPr wrap="none" rtlCol="0">
              <a:spAutoFit/>
            </a:bodyPr>
            <a:lstStyle/>
            <a:p>
              <a:endParaRPr lang="zh-TW" altLang="en-US" sz="1400" b="1" dirty="0">
                <a:solidFill>
                  <a:schemeClr val="bg1"/>
                </a:solidFill>
              </a:endParaRPr>
            </a:p>
          </p:txBody>
        </p:sp>
        <p:sp>
          <p:nvSpPr>
            <p:cNvPr id="110" name="文字方塊 109"/>
            <p:cNvSpPr txBox="1"/>
            <p:nvPr/>
          </p:nvSpPr>
          <p:spPr>
            <a:xfrm>
              <a:off x="-563799" y="3714381"/>
              <a:ext cx="467820" cy="406265"/>
            </a:xfrm>
            <a:prstGeom prst="rect">
              <a:avLst/>
            </a:prstGeom>
            <a:noFill/>
          </p:spPr>
          <p:txBody>
            <a:bodyPr wrap="none" rtlCol="0">
              <a:spAutoFit/>
            </a:bodyPr>
            <a:lstStyle/>
            <a:p>
              <a:r>
                <a:rPr lang="zh-TW" altLang="en-US" sz="1600" b="1" dirty="0">
                  <a:solidFill>
                    <a:schemeClr val="bg1"/>
                  </a:solidFill>
                  <a:latin typeface="微軟正黑體" pitchFamily="34" charset="-120"/>
                  <a:ea typeface="微軟正黑體" pitchFamily="34" charset="-120"/>
                </a:rPr>
                <a:t>或</a:t>
              </a:r>
            </a:p>
          </p:txBody>
        </p:sp>
      </p:grpSp>
      <p:grpSp>
        <p:nvGrpSpPr>
          <p:cNvPr id="111" name="群組 110"/>
          <p:cNvGrpSpPr/>
          <p:nvPr/>
        </p:nvGrpSpPr>
        <p:grpSpPr>
          <a:xfrm>
            <a:off x="6653160" y="4653295"/>
            <a:ext cx="723275" cy="624147"/>
            <a:chOff x="1383604" y="7060232"/>
            <a:chExt cx="723275" cy="624147"/>
          </a:xfrm>
        </p:grpSpPr>
        <p:sp>
          <p:nvSpPr>
            <p:cNvPr id="112" name="文字方塊 111"/>
            <p:cNvSpPr txBox="1"/>
            <p:nvPr/>
          </p:nvSpPr>
          <p:spPr>
            <a:xfrm>
              <a:off x="1448927" y="7222714"/>
              <a:ext cx="564578" cy="461665"/>
            </a:xfrm>
            <a:prstGeom prst="rect">
              <a:avLst/>
            </a:prstGeom>
            <a:noFill/>
          </p:spPr>
          <p:txBody>
            <a:bodyPr wrap="none" rtlCol="0">
              <a:spAutoFit/>
            </a:bodyPr>
            <a:lstStyle/>
            <a:p>
              <a:r>
                <a:rPr lang="en-US" altLang="zh-TW" sz="2400" b="1" dirty="0"/>
                <a:t>4%</a:t>
              </a:r>
              <a:endParaRPr lang="zh-TW" altLang="en-US" sz="2400" b="1" dirty="0"/>
            </a:p>
          </p:txBody>
        </p:sp>
        <p:sp>
          <p:nvSpPr>
            <p:cNvPr id="113" name="文字方塊 112"/>
            <p:cNvSpPr txBox="1"/>
            <p:nvPr/>
          </p:nvSpPr>
          <p:spPr>
            <a:xfrm>
              <a:off x="1383604" y="7060232"/>
              <a:ext cx="723275" cy="307777"/>
            </a:xfrm>
            <a:prstGeom prst="rect">
              <a:avLst/>
            </a:prstGeom>
            <a:noFill/>
          </p:spPr>
          <p:txBody>
            <a:bodyPr wrap="none" rtlCol="0">
              <a:spAutoFit/>
            </a:bodyPr>
            <a:lstStyle/>
            <a:p>
              <a:r>
                <a:rPr lang="zh-TW" altLang="en-US" sz="1400" dirty="0">
                  <a:latin typeface="微軟正黑體" pitchFamily="34" charset="-120"/>
                  <a:ea typeface="微軟正黑體" pitchFamily="34" charset="-120"/>
                </a:rPr>
                <a:t>第一級</a:t>
              </a:r>
            </a:p>
          </p:txBody>
        </p:sp>
      </p:grpSp>
      <p:grpSp>
        <p:nvGrpSpPr>
          <p:cNvPr id="114" name="群組 113"/>
          <p:cNvGrpSpPr/>
          <p:nvPr/>
        </p:nvGrpSpPr>
        <p:grpSpPr>
          <a:xfrm>
            <a:off x="7633422" y="4661888"/>
            <a:ext cx="723275" cy="656554"/>
            <a:chOff x="2062939" y="7082330"/>
            <a:chExt cx="723275" cy="656554"/>
          </a:xfrm>
        </p:grpSpPr>
        <p:sp>
          <p:nvSpPr>
            <p:cNvPr id="115" name="文字方塊 114"/>
            <p:cNvSpPr txBox="1"/>
            <p:nvPr/>
          </p:nvSpPr>
          <p:spPr>
            <a:xfrm>
              <a:off x="2142288" y="7277219"/>
              <a:ext cx="564578" cy="461665"/>
            </a:xfrm>
            <a:prstGeom prst="rect">
              <a:avLst/>
            </a:prstGeom>
            <a:noFill/>
          </p:spPr>
          <p:txBody>
            <a:bodyPr wrap="none" rtlCol="0">
              <a:spAutoFit/>
            </a:bodyPr>
            <a:lstStyle/>
            <a:p>
              <a:r>
                <a:rPr lang="en-US" altLang="zh-TW" sz="2400" b="1" dirty="0"/>
                <a:t>3%</a:t>
              </a:r>
              <a:endParaRPr lang="zh-TW" altLang="en-US" sz="2400" b="1" dirty="0"/>
            </a:p>
          </p:txBody>
        </p:sp>
        <p:sp>
          <p:nvSpPr>
            <p:cNvPr id="116" name="文字方塊 115"/>
            <p:cNvSpPr txBox="1"/>
            <p:nvPr/>
          </p:nvSpPr>
          <p:spPr>
            <a:xfrm>
              <a:off x="2062939" y="7082330"/>
              <a:ext cx="723275" cy="307777"/>
            </a:xfrm>
            <a:prstGeom prst="rect">
              <a:avLst/>
            </a:prstGeom>
            <a:noFill/>
          </p:spPr>
          <p:txBody>
            <a:bodyPr wrap="none" rtlCol="0">
              <a:spAutoFit/>
            </a:bodyPr>
            <a:lstStyle/>
            <a:p>
              <a:r>
                <a:rPr lang="zh-TW" altLang="en-US" sz="1400" dirty="0">
                  <a:latin typeface="微軟正黑體" pitchFamily="34" charset="-120"/>
                  <a:ea typeface="微軟正黑體" pitchFamily="34" charset="-120"/>
                </a:rPr>
                <a:t>第二級</a:t>
              </a:r>
            </a:p>
          </p:txBody>
        </p:sp>
      </p:grpSp>
      <p:grpSp>
        <p:nvGrpSpPr>
          <p:cNvPr id="97" name="群組 96"/>
          <p:cNvGrpSpPr/>
          <p:nvPr/>
        </p:nvGrpSpPr>
        <p:grpSpPr>
          <a:xfrm>
            <a:off x="5302921" y="5388149"/>
            <a:ext cx="3661567" cy="1203923"/>
            <a:chOff x="3024428" y="5274620"/>
            <a:chExt cx="3988905" cy="1203923"/>
          </a:xfrm>
        </p:grpSpPr>
        <p:sp>
          <p:nvSpPr>
            <p:cNvPr id="98" name="圓角矩形 97"/>
            <p:cNvSpPr/>
            <p:nvPr/>
          </p:nvSpPr>
          <p:spPr>
            <a:xfrm>
              <a:off x="3024429" y="5669456"/>
              <a:ext cx="3611102" cy="623082"/>
            </a:xfrm>
            <a:prstGeom prst="roundRect">
              <a:avLst>
                <a:gd name="adj" fmla="val 28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9" name="剪去同側角落矩形 98"/>
            <p:cNvSpPr/>
            <p:nvPr/>
          </p:nvSpPr>
          <p:spPr>
            <a:xfrm>
              <a:off x="3024428" y="5274620"/>
              <a:ext cx="3988905" cy="645161"/>
            </a:xfrm>
            <a:prstGeom prst="snip2SameRect">
              <a:avLst/>
            </a:prstGeom>
            <a:solidFill>
              <a:srgbClr val="44546A"/>
            </a:solidFill>
            <a:ln w="12700" cap="flat" cmpd="sng" algn="ctr">
              <a:noFill/>
              <a:prstDash val="solid"/>
              <a:miter lim="800000"/>
            </a:ln>
            <a:effectLst/>
          </p:spPr>
          <p:txBody>
            <a:bodyPr rtlCol="0" anchor="ctr"/>
            <a:lstStyle/>
            <a:p>
              <a:r>
                <a:rPr lang="en-US" altLang="zh-TW" sz="2000" b="1" kern="0" dirty="0">
                  <a:solidFill>
                    <a:sysClr val="window" lastClr="FFFFFF"/>
                  </a:solidFill>
                  <a:latin typeface="Arial"/>
                  <a:ea typeface="微軟正黑體"/>
                </a:rPr>
                <a:t>8.</a:t>
              </a:r>
              <a:r>
                <a:rPr lang="zh-TW" altLang="en-US" sz="2000" b="1" kern="0" dirty="0">
                  <a:solidFill>
                    <a:sysClr val="window" lastClr="FFFFFF"/>
                  </a:solidFill>
                  <a:latin typeface="Arial"/>
                  <a:ea typeface="微軟正黑體"/>
                </a:rPr>
                <a:t>協助取得及開闢周邊公共設施用地</a:t>
              </a:r>
            </a:p>
          </p:txBody>
        </p:sp>
        <p:sp>
          <p:nvSpPr>
            <p:cNvPr id="100" name="文字方塊 99"/>
            <p:cNvSpPr txBox="1"/>
            <p:nvPr/>
          </p:nvSpPr>
          <p:spPr>
            <a:xfrm>
              <a:off x="4374159" y="6016878"/>
              <a:ext cx="1062106" cy="461665"/>
            </a:xfrm>
            <a:prstGeom prst="rect">
              <a:avLst/>
            </a:prstGeom>
            <a:noFill/>
          </p:spPr>
          <p:txBody>
            <a:bodyPr wrap="none" rtlCol="0">
              <a:spAutoFit/>
            </a:bodyPr>
            <a:lstStyle/>
            <a:p>
              <a:r>
                <a:rPr lang="zh-TW" altLang="en-US" sz="1600" dirty="0">
                  <a:latin typeface="微軟正黑體" pitchFamily="34" charset="-120"/>
                  <a:ea typeface="微軟正黑體" pitchFamily="34" charset="-120"/>
                </a:rPr>
                <a:t>最高</a:t>
              </a:r>
              <a:r>
                <a:rPr lang="en-US" altLang="zh-TW" sz="2400" b="1" dirty="0"/>
                <a:t>5%</a:t>
              </a:r>
              <a:endParaRPr lang="zh-TW" altLang="en-US" sz="2400" b="1" dirty="0"/>
            </a:p>
          </p:txBody>
        </p:sp>
      </p:grpSp>
    </p:spTree>
    <p:extLst>
      <p:ext uri="{BB962C8B-B14F-4D97-AF65-F5344CB8AC3E}">
        <p14:creationId xmlns:p14="http://schemas.microsoft.com/office/powerpoint/2010/main" val="14683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035715" y="1180895"/>
            <a:ext cx="7200000" cy="0"/>
          </a:xfrm>
          <a:prstGeom prst="line">
            <a:avLst/>
          </a:prstGeom>
          <a:ln w="60325"/>
        </p:spPr>
        <p:style>
          <a:lnRef idx="1">
            <a:schemeClr val="dk1"/>
          </a:lnRef>
          <a:fillRef idx="0">
            <a:schemeClr val="dk1"/>
          </a:fillRef>
          <a:effectRef idx="0">
            <a:schemeClr val="dk1"/>
          </a:effectRef>
          <a:fontRef idx="minor">
            <a:schemeClr val="tx1"/>
          </a:fontRef>
        </p:style>
      </p:cxnSp>
      <p:sp>
        <p:nvSpPr>
          <p:cNvPr id="9" name="標題 1"/>
          <p:cNvSpPr>
            <a:spLocks noGrp="1"/>
          </p:cNvSpPr>
          <p:nvPr>
            <p:ph type="title"/>
          </p:nvPr>
        </p:nvSpPr>
        <p:spPr>
          <a:xfrm>
            <a:off x="960795" y="530424"/>
            <a:ext cx="7210805" cy="594320"/>
          </a:xfrm>
        </p:spPr>
        <p:txBody>
          <a:bodyPr vert="horz" lIns="91440" tIns="45720" rIns="91440" bIns="45720" rtlCol="0" anchor="ctr">
            <a:noAutofit/>
          </a:bodyPr>
          <a:lstStyle/>
          <a:p>
            <a:r>
              <a:rPr lang="zh-TW" altLang="en-US" sz="3600" b="1" dirty="0">
                <a:latin typeface="Microsoft YaHei" pitchFamily="34" charset="-122"/>
                <a:ea typeface="Microsoft YaHei" pitchFamily="34" charset="-122"/>
              </a:rPr>
              <a:t>容積獎勵項目</a:t>
            </a:r>
            <a:r>
              <a:rPr lang="en-US" altLang="zh-TW" sz="3600" b="1" dirty="0">
                <a:latin typeface="Microsoft YaHei" pitchFamily="34" charset="-122"/>
                <a:ea typeface="Microsoft YaHei" pitchFamily="34" charset="-122"/>
              </a:rPr>
              <a:t>(</a:t>
            </a:r>
            <a:r>
              <a:rPr lang="zh-TW" altLang="en-US" sz="3600" b="1" dirty="0">
                <a:latin typeface="Microsoft YaHei" pitchFamily="34" charset="-122"/>
                <a:ea typeface="Microsoft YaHei" pitchFamily="34" charset="-122"/>
              </a:rPr>
              <a:t>時程規模獎勵</a:t>
            </a:r>
            <a:r>
              <a:rPr lang="en-US" altLang="zh-TW" sz="3600" b="1" dirty="0">
                <a:latin typeface="Microsoft YaHei" pitchFamily="34" charset="-122"/>
                <a:ea typeface="Microsoft YaHei" pitchFamily="34" charset="-122"/>
              </a:rPr>
              <a:t>)</a:t>
            </a:r>
            <a:endParaRPr lang="zh-TW" altLang="en-US" sz="3600" b="1" dirty="0">
              <a:latin typeface="Microsoft YaHei" pitchFamily="34" charset="-122"/>
              <a:ea typeface="Microsoft YaHei" pitchFamily="34" charset="-122"/>
            </a:endParaRPr>
          </a:p>
        </p:txBody>
      </p:sp>
      <p:pic>
        <p:nvPicPr>
          <p:cNvPr id="20" name="圖片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46" y="504856"/>
            <a:ext cx="846328" cy="691896"/>
          </a:xfrm>
          <a:prstGeom prst="rect">
            <a:avLst/>
          </a:prstGeom>
        </p:spPr>
      </p:pic>
      <p:sp>
        <p:nvSpPr>
          <p:cNvPr id="101" name="圓角矩形 100"/>
          <p:cNvSpPr/>
          <p:nvPr/>
        </p:nvSpPr>
        <p:spPr>
          <a:xfrm>
            <a:off x="5749616" y="1323719"/>
            <a:ext cx="1647047" cy="4502072"/>
          </a:xfrm>
          <a:prstGeom prst="roundRect">
            <a:avLst>
              <a:gd name="adj" fmla="val 28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1" name="文字方塊 50"/>
          <p:cNvSpPr txBox="1"/>
          <p:nvPr/>
        </p:nvSpPr>
        <p:spPr>
          <a:xfrm>
            <a:off x="2411760" y="6153828"/>
            <a:ext cx="7839730" cy="461665"/>
          </a:xfrm>
          <a:prstGeom prst="rect">
            <a:avLst/>
          </a:prstGeom>
          <a:noFill/>
        </p:spPr>
        <p:txBody>
          <a:bodyPr wrap="square" rtlCol="0">
            <a:spAutoFit/>
          </a:bodyPr>
          <a:lstStyle/>
          <a:p>
            <a:r>
              <a:rPr lang="zh-TW" altLang="en-US" sz="2400" b="1" i="1" dirty="0">
                <a:solidFill>
                  <a:srgbClr val="FF0000"/>
                </a:solidFill>
                <a:latin typeface="+mn-ea"/>
              </a:rPr>
              <a:t>請注意</a:t>
            </a:r>
            <a:r>
              <a:rPr lang="en-US" altLang="zh-TW" sz="2400" b="1" i="1" dirty="0">
                <a:solidFill>
                  <a:srgbClr val="FF0000"/>
                </a:solidFill>
                <a:latin typeface="+mn-ea"/>
              </a:rPr>
              <a:t>……</a:t>
            </a:r>
            <a:r>
              <a:rPr lang="zh-TW" altLang="en-US" sz="2400" b="1" i="1" dirty="0">
                <a:solidFill>
                  <a:srgbClr val="FF0000"/>
                </a:solidFill>
                <a:latin typeface="+mn-ea"/>
              </a:rPr>
              <a:t>時程獎勵每年遞減</a:t>
            </a:r>
            <a:r>
              <a:rPr lang="en-US" altLang="zh-TW" sz="2400" b="1" i="1" dirty="0">
                <a:solidFill>
                  <a:srgbClr val="FF0000"/>
                </a:solidFill>
                <a:latin typeface="+mn-ea"/>
              </a:rPr>
              <a:t>~</a:t>
            </a:r>
            <a:endParaRPr lang="zh-TW" altLang="en-US" sz="2000" i="1" dirty="0">
              <a:solidFill>
                <a:srgbClr val="FF0000"/>
              </a:solidFill>
              <a:latin typeface="+mn-ea"/>
            </a:endParaRPr>
          </a:p>
        </p:txBody>
      </p:sp>
      <p:pic>
        <p:nvPicPr>
          <p:cNvPr id="2" name="圖片 1">
            <a:extLst>
              <a:ext uri="{FF2B5EF4-FFF2-40B4-BE49-F238E27FC236}">
                <a16:creationId xmlns:a16="http://schemas.microsoft.com/office/drawing/2014/main" xmlns="" id="{83708B73-6A0B-40C9-9C14-D3B69741283D}"/>
              </a:ext>
            </a:extLst>
          </p:cNvPr>
          <p:cNvPicPr>
            <a:picLocks noChangeAspect="1"/>
          </p:cNvPicPr>
          <p:nvPr/>
        </p:nvPicPr>
        <p:blipFill>
          <a:blip r:embed="rId3"/>
          <a:stretch>
            <a:fillRect/>
          </a:stretch>
        </p:blipFill>
        <p:spPr>
          <a:xfrm>
            <a:off x="432000" y="1739095"/>
            <a:ext cx="8280000" cy="3849438"/>
          </a:xfrm>
          <a:prstGeom prst="rect">
            <a:avLst/>
          </a:prstGeom>
        </p:spPr>
      </p:pic>
    </p:spTree>
    <p:extLst>
      <p:ext uri="{BB962C8B-B14F-4D97-AF65-F5344CB8AC3E}">
        <p14:creationId xmlns:p14="http://schemas.microsoft.com/office/powerpoint/2010/main" val="12952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度">
  <a:themeElements>
    <a:clrScheme name="清晰度">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4330</TotalTime>
  <Words>2286</Words>
  <Application>Microsoft Office PowerPoint</Application>
  <PresentationFormat>如螢幕大小 (4:3)</PresentationFormat>
  <Paragraphs>419</Paragraphs>
  <Slides>30</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30</vt:i4>
      </vt:variant>
    </vt:vector>
  </HeadingPairs>
  <TitlesOfParts>
    <vt:vector size="40" baseType="lpstr">
      <vt:lpstr>Arial</vt:lpstr>
      <vt:lpstr>新細明體</vt:lpstr>
      <vt:lpstr>Bauhaus 93</vt:lpstr>
      <vt:lpstr>微软雅黑</vt:lpstr>
      <vt:lpstr>標楷體</vt:lpstr>
      <vt:lpstr>華康中特圓體</vt:lpstr>
      <vt:lpstr>微軟正黑體</vt:lpstr>
      <vt:lpstr>Calibri</vt:lpstr>
      <vt:lpstr>Wingdings</vt:lpstr>
      <vt:lpstr>清晰度</vt:lpstr>
      <vt:lpstr>PowerPoint 簡報</vt:lpstr>
      <vt:lpstr>什麼是危老重建?</vt:lpstr>
      <vt:lpstr>PowerPoint 簡報</vt:lpstr>
      <vt:lpstr>PowerPoint 簡報</vt:lpstr>
      <vt:lpstr>補助政策大利多</vt:lpstr>
      <vt:lpstr>政府補助</vt:lpstr>
      <vt:lpstr>容積獎勵項目(優先獎勵項目)</vt:lpstr>
      <vt:lpstr>容積獎勵項目(其他獎勵項目)</vt:lpstr>
      <vt:lpstr>容積獎勵項目(時程規模獎勵)</vt:lpstr>
      <vt:lpstr>稅賦減免</vt:lpstr>
      <vt:lpstr>危老重建貸款利息補貼</vt:lpstr>
      <vt:lpstr>PowerPoint 簡報</vt:lpstr>
      <vt:lpstr>PowerPoint 簡報</vt:lpstr>
      <vt:lpstr>PowerPoint 簡報</vt:lpstr>
      <vt:lpstr>PowerPoint 簡報</vt:lpstr>
      <vt:lpstr> 我想要重建，怎麼提出申請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都市危險及老舊建築物重建計畫</dc:title>
  <dc:creator>USER</dc:creator>
  <cp:lastModifiedBy>user</cp:lastModifiedBy>
  <cp:revision>263</cp:revision>
  <dcterms:created xsi:type="dcterms:W3CDTF">2019-01-08T06:05:36Z</dcterms:created>
  <dcterms:modified xsi:type="dcterms:W3CDTF">2024-03-07T07:31:51Z</dcterms:modified>
</cp:coreProperties>
</file>