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35"/>
  </p:notesMasterIdLst>
  <p:handoutMasterIdLst>
    <p:handoutMasterId r:id="rId136"/>
  </p:handoutMasterIdLst>
  <p:sldIdLst>
    <p:sldId id="259" r:id="rId2"/>
    <p:sldId id="256" r:id="rId3"/>
    <p:sldId id="257" r:id="rId4"/>
    <p:sldId id="310" r:id="rId5"/>
    <p:sldId id="316" r:id="rId6"/>
    <p:sldId id="353" r:id="rId7"/>
    <p:sldId id="308" r:id="rId8"/>
    <p:sldId id="280" r:id="rId9"/>
    <p:sldId id="343" r:id="rId10"/>
    <p:sldId id="342" r:id="rId11"/>
    <p:sldId id="281" r:id="rId12"/>
    <p:sldId id="366" r:id="rId13"/>
    <p:sldId id="364" r:id="rId14"/>
    <p:sldId id="271" r:id="rId15"/>
    <p:sldId id="277" r:id="rId16"/>
    <p:sldId id="354" r:id="rId17"/>
    <p:sldId id="355" r:id="rId18"/>
    <p:sldId id="356" r:id="rId19"/>
    <p:sldId id="357" r:id="rId20"/>
    <p:sldId id="358" r:id="rId21"/>
    <p:sldId id="359" r:id="rId22"/>
    <p:sldId id="360" r:id="rId23"/>
    <p:sldId id="279" r:id="rId24"/>
    <p:sldId id="270" r:id="rId25"/>
    <p:sldId id="284" r:id="rId26"/>
    <p:sldId id="285" r:id="rId27"/>
    <p:sldId id="319" r:id="rId28"/>
    <p:sldId id="286" r:id="rId29"/>
    <p:sldId id="287" r:id="rId30"/>
    <p:sldId id="363" r:id="rId31"/>
    <p:sldId id="292" r:id="rId32"/>
    <p:sldId id="293" r:id="rId33"/>
    <p:sldId id="361" r:id="rId34"/>
    <p:sldId id="365" r:id="rId35"/>
    <p:sldId id="294" r:id="rId36"/>
    <p:sldId id="295" r:id="rId37"/>
    <p:sldId id="296" r:id="rId38"/>
    <p:sldId id="297" r:id="rId39"/>
    <p:sldId id="298" r:id="rId40"/>
    <p:sldId id="299" r:id="rId41"/>
    <p:sldId id="333" r:id="rId42"/>
    <p:sldId id="334" r:id="rId43"/>
    <p:sldId id="302" r:id="rId44"/>
    <p:sldId id="335" r:id="rId45"/>
    <p:sldId id="311" r:id="rId46"/>
    <p:sldId id="368" r:id="rId47"/>
    <p:sldId id="303" r:id="rId48"/>
    <p:sldId id="344" r:id="rId49"/>
    <p:sldId id="345" r:id="rId50"/>
    <p:sldId id="346" r:id="rId51"/>
    <p:sldId id="347" r:id="rId52"/>
    <p:sldId id="348" r:id="rId53"/>
    <p:sldId id="349" r:id="rId54"/>
    <p:sldId id="350" r:id="rId55"/>
    <p:sldId id="351" r:id="rId56"/>
    <p:sldId id="352" r:id="rId57"/>
    <p:sldId id="313" r:id="rId58"/>
    <p:sldId id="370" r:id="rId59"/>
    <p:sldId id="371" r:id="rId60"/>
    <p:sldId id="372" r:id="rId61"/>
    <p:sldId id="373" r:id="rId62"/>
    <p:sldId id="374" r:id="rId63"/>
    <p:sldId id="375" r:id="rId64"/>
    <p:sldId id="376" r:id="rId65"/>
    <p:sldId id="377" r:id="rId66"/>
    <p:sldId id="378" r:id="rId67"/>
    <p:sldId id="380" r:id="rId68"/>
    <p:sldId id="381" r:id="rId69"/>
    <p:sldId id="379" r:id="rId70"/>
    <p:sldId id="382" r:id="rId71"/>
    <p:sldId id="383" r:id="rId72"/>
    <p:sldId id="384" r:id="rId73"/>
    <p:sldId id="385" r:id="rId74"/>
    <p:sldId id="367" r:id="rId75"/>
    <p:sldId id="369" r:id="rId76"/>
    <p:sldId id="386" r:id="rId77"/>
    <p:sldId id="387" r:id="rId78"/>
    <p:sldId id="388" r:id="rId79"/>
    <p:sldId id="389" r:id="rId80"/>
    <p:sldId id="390" r:id="rId81"/>
    <p:sldId id="391" r:id="rId82"/>
    <p:sldId id="392" r:id="rId83"/>
    <p:sldId id="393" r:id="rId84"/>
    <p:sldId id="394" r:id="rId85"/>
    <p:sldId id="395" r:id="rId86"/>
    <p:sldId id="396" r:id="rId87"/>
    <p:sldId id="397" r:id="rId88"/>
    <p:sldId id="398" r:id="rId89"/>
    <p:sldId id="399" r:id="rId90"/>
    <p:sldId id="400" r:id="rId91"/>
    <p:sldId id="401" r:id="rId92"/>
    <p:sldId id="402" r:id="rId93"/>
    <p:sldId id="403" r:id="rId94"/>
    <p:sldId id="404" r:id="rId95"/>
    <p:sldId id="405" r:id="rId96"/>
    <p:sldId id="406" r:id="rId97"/>
    <p:sldId id="407" r:id="rId98"/>
    <p:sldId id="408" r:id="rId99"/>
    <p:sldId id="409" r:id="rId100"/>
    <p:sldId id="410" r:id="rId101"/>
    <p:sldId id="411" r:id="rId102"/>
    <p:sldId id="412" r:id="rId103"/>
    <p:sldId id="413" r:id="rId104"/>
    <p:sldId id="414" r:id="rId105"/>
    <p:sldId id="322" r:id="rId106"/>
    <p:sldId id="323" r:id="rId107"/>
    <p:sldId id="324" r:id="rId108"/>
    <p:sldId id="325" r:id="rId109"/>
    <p:sldId id="326" r:id="rId110"/>
    <p:sldId id="327" r:id="rId111"/>
    <p:sldId id="328" r:id="rId112"/>
    <p:sldId id="329" r:id="rId113"/>
    <p:sldId id="330" r:id="rId114"/>
    <p:sldId id="331" r:id="rId115"/>
    <p:sldId id="332" r:id="rId116"/>
    <p:sldId id="415" r:id="rId117"/>
    <p:sldId id="416" r:id="rId118"/>
    <p:sldId id="454" r:id="rId119"/>
    <p:sldId id="455" r:id="rId120"/>
    <p:sldId id="336" r:id="rId121"/>
    <p:sldId id="337" r:id="rId122"/>
    <p:sldId id="338" r:id="rId123"/>
    <p:sldId id="339" r:id="rId124"/>
    <p:sldId id="340" r:id="rId125"/>
    <p:sldId id="341" r:id="rId126"/>
    <p:sldId id="456" r:id="rId127"/>
    <p:sldId id="457" r:id="rId128"/>
    <p:sldId id="448" r:id="rId129"/>
    <p:sldId id="449" r:id="rId130"/>
    <p:sldId id="450" r:id="rId131"/>
    <p:sldId id="451" r:id="rId132"/>
    <p:sldId id="459" r:id="rId133"/>
    <p:sldId id="460" r:id="rId134"/>
  </p:sldIdLst>
  <p:sldSz cx="9144000" cy="6858000" type="screen4x3"/>
  <p:notesSz cx="9939338" cy="6807200"/>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DCF3EE"/>
    <a:srgbClr val="DDEDE9"/>
    <a:srgbClr val="E4F7F3"/>
    <a:srgbClr val="D4BBBB"/>
    <a:srgbClr val="CC0000"/>
    <a:srgbClr val="1D2B2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605" autoAdjust="0"/>
  </p:normalViewPr>
  <p:slideViewPr>
    <p:cSldViewPr>
      <p:cViewPr varScale="1">
        <p:scale>
          <a:sx n="75" d="100"/>
          <a:sy n="75" d="100"/>
        </p:scale>
        <p:origin x="1167" y="45"/>
      </p:cViewPr>
      <p:guideLst>
        <p:guide orient="horz" pos="2160"/>
        <p:guide pos="2880"/>
      </p:guideLst>
    </p:cSldViewPr>
  </p:slideViewPr>
  <p:outlineViewPr>
    <p:cViewPr>
      <p:scale>
        <a:sx n="33" d="100"/>
        <a:sy n="33" d="100"/>
      </p:scale>
      <p:origin x="0" y="-1550"/>
    </p:cViewPr>
  </p:outlineViewPr>
  <p:notesTextViewPr>
    <p:cViewPr>
      <p:scale>
        <a:sx n="100" d="100"/>
        <a:sy n="100" d="100"/>
      </p:scale>
      <p:origin x="0" y="0"/>
    </p:cViewPr>
  </p:notesTextViewPr>
  <p:sorterViewPr>
    <p:cViewPr>
      <p:scale>
        <a:sx n="100" d="100"/>
        <a:sy n="100" d="100"/>
      </p:scale>
      <p:origin x="0" y="-1387"/>
    </p:cViewPr>
  </p:sorterViewPr>
  <p:notesViewPr>
    <p:cSldViewPr>
      <p:cViewPr varScale="1">
        <p:scale>
          <a:sx n="77" d="100"/>
          <a:sy n="77" d="100"/>
        </p:scale>
        <p:origin x="2083"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019E24D-7FC3-1928-B527-1EC367F697C0}"/>
              </a:ext>
            </a:extLst>
          </p:cNvPr>
          <p:cNvSpPr>
            <a:spLocks noGrp="1"/>
          </p:cNvSpPr>
          <p:nvPr>
            <p:ph type="hdr" sz="quarter"/>
          </p:nvPr>
        </p:nvSpPr>
        <p:spPr>
          <a:xfrm>
            <a:off x="0" y="0"/>
            <a:ext cx="4306888" cy="341313"/>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a:extLst>
              <a:ext uri="{FF2B5EF4-FFF2-40B4-BE49-F238E27FC236}">
                <a16:creationId xmlns:a16="http://schemas.microsoft.com/office/drawing/2014/main" id="{BFB932CC-A3CB-BA4E-7E2E-6E74BAB50A58}"/>
              </a:ext>
            </a:extLst>
          </p:cNvPr>
          <p:cNvSpPr>
            <a:spLocks noGrp="1"/>
          </p:cNvSpPr>
          <p:nvPr>
            <p:ph type="dt" sz="quarter" idx="1"/>
          </p:nvPr>
        </p:nvSpPr>
        <p:spPr>
          <a:xfrm>
            <a:off x="5629275" y="0"/>
            <a:ext cx="4308475" cy="341313"/>
          </a:xfrm>
          <a:prstGeom prst="rect">
            <a:avLst/>
          </a:prstGeom>
        </p:spPr>
        <p:txBody>
          <a:bodyPr vert="horz" lIns="91440" tIns="45720" rIns="91440" bIns="45720" rtlCol="0"/>
          <a:lstStyle>
            <a:lvl1pPr algn="r">
              <a:defRPr sz="1200"/>
            </a:lvl1pPr>
          </a:lstStyle>
          <a:p>
            <a:pPr>
              <a:defRPr/>
            </a:pPr>
            <a:fld id="{CB5A6A9E-CB36-4BC3-8A2A-66099F95AC64}" type="datetimeFigureOut">
              <a:rPr lang="zh-TW" altLang="en-US"/>
              <a:pPr>
                <a:defRPr/>
              </a:pPr>
              <a:t>2022/9/11</a:t>
            </a:fld>
            <a:endParaRPr lang="zh-TW" altLang="en-US"/>
          </a:p>
        </p:txBody>
      </p:sp>
      <p:sp>
        <p:nvSpPr>
          <p:cNvPr id="4" name="頁尾版面配置區 3">
            <a:extLst>
              <a:ext uri="{FF2B5EF4-FFF2-40B4-BE49-F238E27FC236}">
                <a16:creationId xmlns:a16="http://schemas.microsoft.com/office/drawing/2014/main" id="{F0E166CE-C34F-FDF1-E476-19FE8FBFB4B9}"/>
              </a:ext>
            </a:extLst>
          </p:cNvPr>
          <p:cNvSpPr>
            <a:spLocks noGrp="1"/>
          </p:cNvSpPr>
          <p:nvPr>
            <p:ph type="ftr" sz="quarter" idx="2"/>
          </p:nvPr>
        </p:nvSpPr>
        <p:spPr>
          <a:xfrm>
            <a:off x="0" y="6465888"/>
            <a:ext cx="4306888" cy="341312"/>
          </a:xfrm>
          <a:prstGeom prst="rect">
            <a:avLst/>
          </a:prstGeom>
        </p:spPr>
        <p:txBody>
          <a:bodyPr vert="horz" lIns="91440" tIns="45720" rIns="91440" bIns="45720" rtlCol="0" anchor="b"/>
          <a:lstStyle>
            <a:lvl1pPr algn="l">
              <a:defRPr sz="1200"/>
            </a:lvl1pPr>
          </a:lstStyle>
          <a:p>
            <a:pPr>
              <a:defRPr/>
            </a:pPr>
            <a:endParaRPr lang="zh-TW" altLang="en-US"/>
          </a:p>
        </p:txBody>
      </p:sp>
      <p:sp>
        <p:nvSpPr>
          <p:cNvPr id="5" name="投影片編號版面配置區 4">
            <a:extLst>
              <a:ext uri="{FF2B5EF4-FFF2-40B4-BE49-F238E27FC236}">
                <a16:creationId xmlns:a16="http://schemas.microsoft.com/office/drawing/2014/main" id="{7CB4729C-A1B8-F1B3-E011-CA541E2DBCAE}"/>
              </a:ext>
            </a:extLst>
          </p:cNvPr>
          <p:cNvSpPr>
            <a:spLocks noGrp="1"/>
          </p:cNvSpPr>
          <p:nvPr>
            <p:ph type="sldNum" sz="quarter" idx="3"/>
          </p:nvPr>
        </p:nvSpPr>
        <p:spPr>
          <a:xfrm>
            <a:off x="5629275" y="6465888"/>
            <a:ext cx="4308475" cy="3413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FA001F3-5A28-47C3-B99E-6A413B64F3A3}" type="slidenum">
              <a:rPr lang="zh-TW" altLang="en-US"/>
              <a:pPr>
                <a:defRPr/>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74AB818C-2569-AEFA-853E-E639C5D273E9}"/>
              </a:ext>
            </a:extLst>
          </p:cNvPr>
          <p:cNvSpPr>
            <a:spLocks noGrp="1"/>
          </p:cNvSpPr>
          <p:nvPr>
            <p:ph type="hdr" sz="quarter"/>
          </p:nvPr>
        </p:nvSpPr>
        <p:spPr>
          <a:xfrm>
            <a:off x="0" y="0"/>
            <a:ext cx="4306888" cy="341313"/>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a:extLst>
              <a:ext uri="{FF2B5EF4-FFF2-40B4-BE49-F238E27FC236}">
                <a16:creationId xmlns:a16="http://schemas.microsoft.com/office/drawing/2014/main" id="{3FA28A1A-CFEE-3958-9DBE-0107F118DA7E}"/>
              </a:ext>
            </a:extLst>
          </p:cNvPr>
          <p:cNvSpPr>
            <a:spLocks noGrp="1"/>
          </p:cNvSpPr>
          <p:nvPr>
            <p:ph type="dt" idx="1"/>
          </p:nvPr>
        </p:nvSpPr>
        <p:spPr>
          <a:xfrm>
            <a:off x="5629275" y="0"/>
            <a:ext cx="4308475" cy="341313"/>
          </a:xfrm>
          <a:prstGeom prst="rect">
            <a:avLst/>
          </a:prstGeom>
        </p:spPr>
        <p:txBody>
          <a:bodyPr vert="horz" lIns="91440" tIns="45720" rIns="91440" bIns="45720" rtlCol="0"/>
          <a:lstStyle>
            <a:lvl1pPr algn="r">
              <a:defRPr sz="1200"/>
            </a:lvl1pPr>
          </a:lstStyle>
          <a:p>
            <a:pPr>
              <a:defRPr/>
            </a:pPr>
            <a:fld id="{1DC2B1BE-0FF1-40FF-A156-CCB8C46E38C7}" type="datetimeFigureOut">
              <a:rPr lang="zh-TW" altLang="en-US"/>
              <a:pPr>
                <a:defRPr/>
              </a:pPr>
              <a:t>2022/9/11</a:t>
            </a:fld>
            <a:endParaRPr lang="zh-TW" altLang="en-US"/>
          </a:p>
        </p:txBody>
      </p:sp>
      <p:sp>
        <p:nvSpPr>
          <p:cNvPr id="4" name="投影片影像版面配置區 3">
            <a:extLst>
              <a:ext uri="{FF2B5EF4-FFF2-40B4-BE49-F238E27FC236}">
                <a16:creationId xmlns:a16="http://schemas.microsoft.com/office/drawing/2014/main" id="{84CB701F-D33A-3C97-060E-64EC6F9D3A97}"/>
              </a:ext>
            </a:extLst>
          </p:cNvPr>
          <p:cNvSpPr>
            <a:spLocks noGrp="1" noRot="1" noChangeAspect="1"/>
          </p:cNvSpPr>
          <p:nvPr>
            <p:ph type="sldImg" idx="2"/>
          </p:nvPr>
        </p:nvSpPr>
        <p:spPr>
          <a:xfrm>
            <a:off x="3438525" y="850900"/>
            <a:ext cx="3062288" cy="2297113"/>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71EC3499-091B-F5DA-67B9-E2A868791999}"/>
              </a:ext>
            </a:extLst>
          </p:cNvPr>
          <p:cNvSpPr>
            <a:spLocks noGrp="1"/>
          </p:cNvSpPr>
          <p:nvPr>
            <p:ph type="body" sz="quarter" idx="3"/>
          </p:nvPr>
        </p:nvSpPr>
        <p:spPr>
          <a:xfrm>
            <a:off x="993775" y="3276600"/>
            <a:ext cx="7951788" cy="2679700"/>
          </a:xfrm>
          <a:prstGeom prst="rect">
            <a:avLst/>
          </a:prstGeom>
        </p:spPr>
        <p:txBody>
          <a:bodyPr vert="horz" lIns="91440" tIns="45720" rIns="91440" bIns="45720" rtlCol="0"/>
          <a:lstStyle/>
          <a:p>
            <a:pPr lvl="0"/>
            <a:r>
              <a:rPr lang="zh-TW" altLang="en-US" noProof="0"/>
              <a:t>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5908EFD7-9FE3-6F9C-5E34-640C5DA68474}"/>
              </a:ext>
            </a:extLst>
          </p:cNvPr>
          <p:cNvSpPr>
            <a:spLocks noGrp="1"/>
          </p:cNvSpPr>
          <p:nvPr>
            <p:ph type="ftr" sz="quarter" idx="4"/>
          </p:nvPr>
        </p:nvSpPr>
        <p:spPr>
          <a:xfrm>
            <a:off x="0" y="6465888"/>
            <a:ext cx="4306888" cy="341312"/>
          </a:xfrm>
          <a:prstGeom prst="rect">
            <a:avLst/>
          </a:prstGeom>
        </p:spPr>
        <p:txBody>
          <a:bodyPr vert="horz" lIns="91440" tIns="45720" rIns="91440" bIns="45720" rtlCol="0" anchor="b"/>
          <a:lstStyle>
            <a:lvl1pPr algn="l">
              <a:defRPr sz="1200"/>
            </a:lvl1pPr>
          </a:lstStyle>
          <a:p>
            <a:pPr>
              <a:defRPr/>
            </a:pPr>
            <a:endParaRPr lang="zh-TW" altLang="en-US"/>
          </a:p>
        </p:txBody>
      </p:sp>
      <p:sp>
        <p:nvSpPr>
          <p:cNvPr id="7" name="投影片編號版面配置區 6">
            <a:extLst>
              <a:ext uri="{FF2B5EF4-FFF2-40B4-BE49-F238E27FC236}">
                <a16:creationId xmlns:a16="http://schemas.microsoft.com/office/drawing/2014/main" id="{57746C4A-D3E7-56C9-147C-158FF501652E}"/>
              </a:ext>
            </a:extLst>
          </p:cNvPr>
          <p:cNvSpPr>
            <a:spLocks noGrp="1"/>
          </p:cNvSpPr>
          <p:nvPr>
            <p:ph type="sldNum" sz="quarter" idx="5"/>
          </p:nvPr>
        </p:nvSpPr>
        <p:spPr>
          <a:xfrm>
            <a:off x="5629275" y="6465888"/>
            <a:ext cx="4308475" cy="3413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C45DA0C-AD98-407A-A74A-1047AEC7C7F4}"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影像版面配置區 1">
            <a:extLst>
              <a:ext uri="{FF2B5EF4-FFF2-40B4-BE49-F238E27FC236}">
                <a16:creationId xmlns:a16="http://schemas.microsoft.com/office/drawing/2014/main" id="{0954CCE0-DEFC-030E-F90B-4809F9FAC7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a:extLst>
              <a:ext uri="{FF2B5EF4-FFF2-40B4-BE49-F238E27FC236}">
                <a16:creationId xmlns:a16="http://schemas.microsoft.com/office/drawing/2014/main" id="{7DCA63FA-5BF1-7B8B-3792-33F88549B5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1268" name="投影片編號版面配置區 3">
            <a:extLst>
              <a:ext uri="{FF2B5EF4-FFF2-40B4-BE49-F238E27FC236}">
                <a16:creationId xmlns:a16="http://schemas.microsoft.com/office/drawing/2014/main" id="{5B18CE78-6818-5DCC-FA28-2193F782C1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21A6736-5AEC-411A-A4BE-7D99198F5650}" type="slidenum">
              <a:rPr lang="zh-TW" altLang="en-US" smtClean="0"/>
              <a:pPr/>
              <a:t>1</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影像版面配置區 1">
            <a:extLst>
              <a:ext uri="{FF2B5EF4-FFF2-40B4-BE49-F238E27FC236}">
                <a16:creationId xmlns:a16="http://schemas.microsoft.com/office/drawing/2014/main" id="{197E1EFB-F4B3-E8D7-FBA4-1A6014FD09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8125AA55-4AB7-903F-B4B9-DC006F5637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財申第</a:t>
            </a:r>
            <a:r>
              <a:rPr lang="en-US" altLang="zh-TW"/>
              <a:t>12</a:t>
            </a:r>
            <a:r>
              <a:rPr lang="zh-TW" altLang="en-US"/>
              <a:t>條</a:t>
            </a:r>
          </a:p>
        </p:txBody>
      </p:sp>
      <p:sp>
        <p:nvSpPr>
          <p:cNvPr id="15364" name="投影片編號版面配置區 3">
            <a:extLst>
              <a:ext uri="{FF2B5EF4-FFF2-40B4-BE49-F238E27FC236}">
                <a16:creationId xmlns:a16="http://schemas.microsoft.com/office/drawing/2014/main" id="{310C2AF3-A388-56D6-0C3A-6EB9585927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4C9E494-E101-471D-82CB-42A3EEAA968B}" type="slidenum">
              <a:rPr lang="zh-TW" altLang="en-US" smtClean="0"/>
              <a:pPr/>
              <a:t>4</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影像版面配置區 1">
            <a:extLst>
              <a:ext uri="{FF2B5EF4-FFF2-40B4-BE49-F238E27FC236}">
                <a16:creationId xmlns:a16="http://schemas.microsoft.com/office/drawing/2014/main" id="{6B8A5CC1-238F-7156-664A-A2885DACE8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備忘稿版面配置區 2">
            <a:extLst>
              <a:ext uri="{FF2B5EF4-FFF2-40B4-BE49-F238E27FC236}">
                <a16:creationId xmlns:a16="http://schemas.microsoft.com/office/drawing/2014/main" id="{BB16496D-DF35-0DEB-5C36-1BA4163F65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40964" name="投影片編號版面配置區 3">
            <a:extLst>
              <a:ext uri="{FF2B5EF4-FFF2-40B4-BE49-F238E27FC236}">
                <a16:creationId xmlns:a16="http://schemas.microsoft.com/office/drawing/2014/main" id="{05CFC647-913F-1DC0-F5FA-40B2809617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C3D5273-75BA-4E64-9101-09967FF042FD}" type="slidenum">
              <a:rPr lang="zh-TW" altLang="en-US" smtClean="0"/>
              <a:pPr/>
              <a:t>25</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影像版面配置區 1">
            <a:extLst>
              <a:ext uri="{FF2B5EF4-FFF2-40B4-BE49-F238E27FC236}">
                <a16:creationId xmlns:a16="http://schemas.microsoft.com/office/drawing/2014/main" id="{3651BEDD-CD0F-FE84-189C-25490A771E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備忘稿版面配置區 2">
            <a:extLst>
              <a:ext uri="{FF2B5EF4-FFF2-40B4-BE49-F238E27FC236}">
                <a16:creationId xmlns:a16="http://schemas.microsoft.com/office/drawing/2014/main" id="{54939F96-61FC-781A-17EB-1463F12A7A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授權介接服務有幾個優點：</a:t>
            </a:r>
          </a:p>
          <a:p>
            <a:pPr eaLnBrk="1" hangingPunct="1">
              <a:spcBef>
                <a:spcPct val="0"/>
              </a:spcBef>
            </a:pPr>
            <a:r>
              <a:rPr lang="zh-TW" altLang="en-US"/>
              <a:t>我們免費提供</a:t>
            </a:r>
            <a:r>
              <a:rPr lang="en-US" altLang="zh-TW"/>
              <a:t>500</a:t>
            </a:r>
            <a:r>
              <a:rPr lang="zh-TW" altLang="en-US"/>
              <a:t>多個財產機關的資料；</a:t>
            </a:r>
          </a:p>
          <a:p>
            <a:pPr eaLnBrk="1" hangingPunct="1">
              <a:spcBef>
                <a:spcPct val="0"/>
              </a:spcBef>
            </a:pPr>
            <a:r>
              <a:rPr lang="zh-TW" altLang="en-US"/>
              <a:t>介接回來的財產資料會自動匯入網路申報表的相對應的各個欄位，您只需要檢查確認，將未介接的財產資料填報修正，一指就可以完成申報作業了。</a:t>
            </a:r>
          </a:p>
          <a:p>
            <a:pPr eaLnBrk="1" hangingPunct="1">
              <a:spcBef>
                <a:spcPct val="0"/>
              </a:spcBef>
            </a:pPr>
            <a:r>
              <a:rPr lang="zh-TW" altLang="en-US"/>
              <a:t>所有的資料都透過加密傳輸，我們的資安等級跟聯徵中心及財資中心的資安控管是相同等級的，非常安全，大家可以安心。</a:t>
            </a:r>
          </a:p>
          <a:p>
            <a:pPr eaLnBrk="1" hangingPunct="1">
              <a:spcBef>
                <a:spcPct val="0"/>
              </a:spcBef>
            </a:pPr>
            <a:r>
              <a:rPr lang="zh-TW" altLang="en-US"/>
              <a:t>最重要的是，可以大幅降低漏報、短報或溢報的說明義務。</a:t>
            </a:r>
          </a:p>
          <a:p>
            <a:pPr eaLnBrk="1" hangingPunct="1">
              <a:spcBef>
                <a:spcPct val="0"/>
              </a:spcBef>
            </a:pPr>
            <a:r>
              <a:rPr lang="zh-TW" altLang="en-US"/>
              <a:t>使用授權介接服務一方面可以讓申報人快速、正確的完成財產申報，</a:t>
            </a:r>
          </a:p>
          <a:p>
            <a:pPr eaLnBrk="1" hangingPunct="1">
              <a:spcBef>
                <a:spcPct val="0"/>
              </a:spcBef>
            </a:pPr>
            <a:r>
              <a:rPr lang="zh-TW" altLang="en-US"/>
              <a:t>一方面也可以減少我們形式審查後請申報人補正填報錯誤的地方；</a:t>
            </a:r>
          </a:p>
          <a:p>
            <a:pPr eaLnBrk="1" hangingPunct="1">
              <a:spcBef>
                <a:spcPct val="0"/>
              </a:spcBef>
            </a:pPr>
            <a:r>
              <a:rPr lang="zh-TW" altLang="en-US"/>
              <a:t>以及減少實質查核程序中，如有短報、漏報、溢報時，函請申報人說明的案件數量</a:t>
            </a:r>
          </a:p>
        </p:txBody>
      </p:sp>
      <p:sp>
        <p:nvSpPr>
          <p:cNvPr id="61444" name="投影片編號版面配置區 3">
            <a:extLst>
              <a:ext uri="{FF2B5EF4-FFF2-40B4-BE49-F238E27FC236}">
                <a16:creationId xmlns:a16="http://schemas.microsoft.com/office/drawing/2014/main" id="{7E30551A-9D32-287B-E5E9-D88A0563E0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EDD4B8B-409A-48E6-83A5-DC2871104E9B}" type="slidenum">
              <a:rPr lang="zh-TW" altLang="en-US" smtClean="0"/>
              <a:pPr/>
              <a:t>44</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C45DA0C-AD98-407A-A74A-1047AEC7C7F4}" type="slidenum">
              <a:rPr lang="zh-TW" altLang="en-US" smtClean="0"/>
              <a:pPr>
                <a:defRPr/>
              </a:pPr>
              <a:t>77</a:t>
            </a:fld>
            <a:endParaRPr lang="zh-TW" altLang="en-US"/>
          </a:p>
        </p:txBody>
      </p:sp>
    </p:spTree>
    <p:extLst>
      <p:ext uri="{BB962C8B-B14F-4D97-AF65-F5344CB8AC3E}">
        <p14:creationId xmlns:p14="http://schemas.microsoft.com/office/powerpoint/2010/main" val="967509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D81635B-4735-D900-E87E-A3BDA857B8F0}"/>
              </a:ext>
            </a:extLst>
          </p:cNvPr>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3" name="矩形 2">
            <a:extLst>
              <a:ext uri="{FF2B5EF4-FFF2-40B4-BE49-F238E27FC236}">
                <a16:creationId xmlns:a16="http://schemas.microsoft.com/office/drawing/2014/main" id="{509A23D9-6725-1C61-1097-3E338F4BE338}"/>
              </a:ext>
            </a:extLst>
          </p:cNvPr>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4" name="矩形 3">
            <a:extLst>
              <a:ext uri="{FF2B5EF4-FFF2-40B4-BE49-F238E27FC236}">
                <a16:creationId xmlns:a16="http://schemas.microsoft.com/office/drawing/2014/main" id="{6BD88343-A1CD-AF10-BCC1-EC144398F408}"/>
              </a:ext>
            </a:extLst>
          </p:cNvPr>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5" name="矩形 4">
            <a:extLst>
              <a:ext uri="{FF2B5EF4-FFF2-40B4-BE49-F238E27FC236}">
                <a16:creationId xmlns:a16="http://schemas.microsoft.com/office/drawing/2014/main" id="{F62382EB-4ECA-CFCE-DD55-0C13B467142D}"/>
              </a:ext>
            </a:extLst>
          </p:cNvPr>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6" name="直線接點 5">
            <a:extLst>
              <a:ext uri="{FF2B5EF4-FFF2-40B4-BE49-F238E27FC236}">
                <a16:creationId xmlns:a16="http://schemas.microsoft.com/office/drawing/2014/main" id="{2F649638-4183-C107-9711-02E94D586A9B}"/>
              </a:ext>
            </a:extLst>
          </p:cNvPr>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7" name="直線接點 6">
            <a:extLst>
              <a:ext uri="{FF2B5EF4-FFF2-40B4-BE49-F238E27FC236}">
                <a16:creationId xmlns:a16="http://schemas.microsoft.com/office/drawing/2014/main" id="{73E934B1-9AD4-8DEB-F0A8-F8810467B782}"/>
              </a:ext>
            </a:extLst>
          </p:cNvPr>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10" name="直線接點 9">
            <a:extLst>
              <a:ext uri="{FF2B5EF4-FFF2-40B4-BE49-F238E27FC236}">
                <a16:creationId xmlns:a16="http://schemas.microsoft.com/office/drawing/2014/main" id="{DC0327B0-23A7-70F4-8916-39DF8AA60414}"/>
              </a:ext>
            </a:extLst>
          </p:cNvPr>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11" name="直線接點 10">
            <a:extLst>
              <a:ext uri="{FF2B5EF4-FFF2-40B4-BE49-F238E27FC236}">
                <a16:creationId xmlns:a16="http://schemas.microsoft.com/office/drawing/2014/main" id="{66AEB3A2-11E4-51B4-1B45-A791E3FDEAE6}"/>
              </a:ext>
            </a:extLst>
          </p:cNvPr>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12" name="直線接點 11">
            <a:extLst>
              <a:ext uri="{FF2B5EF4-FFF2-40B4-BE49-F238E27FC236}">
                <a16:creationId xmlns:a16="http://schemas.microsoft.com/office/drawing/2014/main" id="{E513A2E7-E931-4024-9A45-E6ACF178E999}"/>
              </a:ext>
            </a:extLst>
          </p:cNvPr>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13" name="直線接點 12">
            <a:extLst>
              <a:ext uri="{FF2B5EF4-FFF2-40B4-BE49-F238E27FC236}">
                <a16:creationId xmlns:a16="http://schemas.microsoft.com/office/drawing/2014/main" id="{5D390D23-4BBC-E3F4-77D9-5D415D51AB95}"/>
              </a:ext>
            </a:extLst>
          </p:cNvPr>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14" name="矩形 13">
            <a:extLst>
              <a:ext uri="{FF2B5EF4-FFF2-40B4-BE49-F238E27FC236}">
                <a16:creationId xmlns:a16="http://schemas.microsoft.com/office/drawing/2014/main" id="{DE36485D-BA65-A71E-1993-129682DB9C19}"/>
              </a:ext>
            </a:extLst>
          </p:cNvPr>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5" name="橢圓 14">
            <a:extLst>
              <a:ext uri="{FF2B5EF4-FFF2-40B4-BE49-F238E27FC236}">
                <a16:creationId xmlns:a16="http://schemas.microsoft.com/office/drawing/2014/main" id="{B14688E0-FE85-1184-F14F-B0988282CDC5}"/>
              </a:ext>
            </a:extLst>
          </p:cNvPr>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6" name="橢圓 15">
            <a:extLst>
              <a:ext uri="{FF2B5EF4-FFF2-40B4-BE49-F238E27FC236}">
                <a16:creationId xmlns:a16="http://schemas.microsoft.com/office/drawing/2014/main" id="{EFF2EF24-47A6-29F0-D065-0B0243F7335A}"/>
              </a:ext>
            </a:extLst>
          </p:cNvPr>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7" name="橢圓 16">
            <a:extLst>
              <a:ext uri="{FF2B5EF4-FFF2-40B4-BE49-F238E27FC236}">
                <a16:creationId xmlns:a16="http://schemas.microsoft.com/office/drawing/2014/main" id="{7231414A-FD7A-F144-8D6D-1FA13EEA2003}"/>
              </a:ext>
            </a:extLst>
          </p:cNvPr>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8" name="橢圓 17">
            <a:extLst>
              <a:ext uri="{FF2B5EF4-FFF2-40B4-BE49-F238E27FC236}">
                <a16:creationId xmlns:a16="http://schemas.microsoft.com/office/drawing/2014/main" id="{71F56739-0012-F6C6-EDAD-A0C126E9241C}"/>
              </a:ext>
            </a:extLst>
          </p:cNvPr>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9" name="橢圓 18">
            <a:extLst>
              <a:ext uri="{FF2B5EF4-FFF2-40B4-BE49-F238E27FC236}">
                <a16:creationId xmlns:a16="http://schemas.microsoft.com/office/drawing/2014/main" id="{4A6BB515-9763-260C-7C3A-1877EA426320}"/>
              </a:ext>
            </a:extLst>
          </p:cNvPr>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a:p>
        </p:txBody>
      </p:sp>
      <p:sp>
        <p:nvSpPr>
          <p:cNvPr id="20" name="日期版面配置區 27">
            <a:extLst>
              <a:ext uri="{FF2B5EF4-FFF2-40B4-BE49-F238E27FC236}">
                <a16:creationId xmlns:a16="http://schemas.microsoft.com/office/drawing/2014/main" id="{06E81DCC-33C6-889B-CE79-A63BBDD0877D}"/>
              </a:ext>
            </a:extLst>
          </p:cNvPr>
          <p:cNvSpPr>
            <a:spLocks noGrp="1"/>
          </p:cNvSpPr>
          <p:nvPr>
            <p:ph type="dt" sz="half" idx="10"/>
          </p:nvPr>
        </p:nvSpPr>
        <p:spPr bwMode="auto">
          <a:xfrm rot="5400000">
            <a:off x="7764463" y="1174750"/>
            <a:ext cx="2286000" cy="381000"/>
          </a:xfrm>
        </p:spPr>
        <p:txBody>
          <a:bodyPr/>
          <a:lstStyle>
            <a:lvl1pPr>
              <a:defRPr/>
            </a:lvl1pPr>
          </a:lstStyle>
          <a:p>
            <a:pPr>
              <a:defRPr/>
            </a:pPr>
            <a:fld id="{C8BD5698-1C7C-4965-899E-219126AFC2DF}" type="datetimeFigureOut">
              <a:rPr lang="zh-TW" altLang="en-US"/>
              <a:pPr>
                <a:defRPr/>
              </a:pPr>
              <a:t>2022/9/11</a:t>
            </a:fld>
            <a:endParaRPr lang="zh-TW" altLang="en-US"/>
          </a:p>
        </p:txBody>
      </p:sp>
      <p:sp>
        <p:nvSpPr>
          <p:cNvPr id="21" name="頁尾版面配置區 16">
            <a:extLst>
              <a:ext uri="{FF2B5EF4-FFF2-40B4-BE49-F238E27FC236}">
                <a16:creationId xmlns:a16="http://schemas.microsoft.com/office/drawing/2014/main" id="{7CD51151-147C-0CBB-83C7-6E64F508DB6F}"/>
              </a:ext>
            </a:extLst>
          </p:cNvPr>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p>
        </p:txBody>
      </p:sp>
      <p:sp>
        <p:nvSpPr>
          <p:cNvPr id="22" name="投影片編號版面配置區 28">
            <a:extLst>
              <a:ext uri="{FF2B5EF4-FFF2-40B4-BE49-F238E27FC236}">
                <a16:creationId xmlns:a16="http://schemas.microsoft.com/office/drawing/2014/main" id="{53FFD03A-FA08-694A-A0CC-CB8769025FA1}"/>
              </a:ext>
            </a:extLst>
          </p:cNvPr>
          <p:cNvSpPr>
            <a:spLocks noGrp="1"/>
          </p:cNvSpPr>
          <p:nvPr>
            <p:ph type="sldNum" sz="quarter" idx="12"/>
          </p:nvPr>
        </p:nvSpPr>
        <p:spPr bwMode="auto">
          <a:xfrm>
            <a:off x="1325563" y="4929188"/>
            <a:ext cx="609600" cy="517525"/>
          </a:xfrm>
        </p:spPr>
        <p:txBody>
          <a:bodyPr/>
          <a:lstStyle>
            <a:lvl1pPr>
              <a:defRPr/>
            </a:lvl1pPr>
          </a:lstStyle>
          <a:p>
            <a:pPr>
              <a:defRPr/>
            </a:pPr>
            <a:fld id="{056E7CD9-383D-492B-B77C-CF0554909598}" type="slidenum">
              <a:rPr lang="zh-TW" altLang="en-US"/>
              <a:pPr>
                <a:defRPr/>
              </a:pPr>
              <a:t>‹#›</a:t>
            </a:fld>
            <a:endParaRPr lang="zh-TW" altLang="en-US"/>
          </a:p>
        </p:txBody>
      </p:sp>
    </p:spTree>
    <p:extLst>
      <p:ext uri="{BB962C8B-B14F-4D97-AF65-F5344CB8AC3E}">
        <p14:creationId xmlns:p14="http://schemas.microsoft.com/office/powerpoint/2010/main" val="33754829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a:extLst>
              <a:ext uri="{FF2B5EF4-FFF2-40B4-BE49-F238E27FC236}">
                <a16:creationId xmlns:a16="http://schemas.microsoft.com/office/drawing/2014/main" id="{F2FA5856-7490-72B2-F5C2-96D3FF328EC4}"/>
              </a:ext>
            </a:extLst>
          </p:cNvPr>
          <p:cNvSpPr>
            <a:spLocks noGrp="1"/>
          </p:cNvSpPr>
          <p:nvPr>
            <p:ph type="dt" sz="half" idx="10"/>
          </p:nvPr>
        </p:nvSpPr>
        <p:spPr/>
        <p:txBody>
          <a:bodyPr/>
          <a:lstStyle>
            <a:lvl1pPr>
              <a:defRPr/>
            </a:lvl1pPr>
          </a:lstStyle>
          <a:p>
            <a:pPr>
              <a:defRPr/>
            </a:pPr>
            <a:fld id="{0201628C-CEDC-4597-A320-C2D09BF4889B}" type="datetimeFigureOut">
              <a:rPr lang="zh-TW" altLang="en-US"/>
              <a:pPr>
                <a:defRPr/>
              </a:pPr>
              <a:t>2022/9/11</a:t>
            </a:fld>
            <a:endParaRPr lang="zh-TW" altLang="en-US"/>
          </a:p>
        </p:txBody>
      </p:sp>
      <p:sp>
        <p:nvSpPr>
          <p:cNvPr id="5" name="頁尾版面配置區 2">
            <a:extLst>
              <a:ext uri="{FF2B5EF4-FFF2-40B4-BE49-F238E27FC236}">
                <a16:creationId xmlns:a16="http://schemas.microsoft.com/office/drawing/2014/main" id="{34D8C71C-2988-D199-1779-B9770AB33201}"/>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a:extLst>
              <a:ext uri="{FF2B5EF4-FFF2-40B4-BE49-F238E27FC236}">
                <a16:creationId xmlns:a16="http://schemas.microsoft.com/office/drawing/2014/main" id="{07F28269-30AF-DED2-37B2-9A95CBA83236}"/>
              </a:ext>
            </a:extLst>
          </p:cNvPr>
          <p:cNvSpPr>
            <a:spLocks noGrp="1"/>
          </p:cNvSpPr>
          <p:nvPr>
            <p:ph type="sldNum" sz="quarter" idx="12"/>
          </p:nvPr>
        </p:nvSpPr>
        <p:spPr/>
        <p:txBody>
          <a:bodyPr/>
          <a:lstStyle>
            <a:lvl1pPr>
              <a:defRPr/>
            </a:lvl1pPr>
          </a:lstStyle>
          <a:p>
            <a:pPr>
              <a:defRPr/>
            </a:pPr>
            <a:fld id="{9DD39014-F4FF-42C4-9504-732158233130}" type="slidenum">
              <a:rPr lang="zh-TW" altLang="en-US"/>
              <a:pPr>
                <a:defRPr/>
              </a:pPr>
              <a:t>‹#›</a:t>
            </a:fld>
            <a:endParaRPr lang="zh-TW" altLang="en-US"/>
          </a:p>
        </p:txBody>
      </p:sp>
    </p:spTree>
    <p:extLst>
      <p:ext uri="{BB962C8B-B14F-4D97-AF65-F5344CB8AC3E}">
        <p14:creationId xmlns:p14="http://schemas.microsoft.com/office/powerpoint/2010/main" val="2553320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a:extLst>
              <a:ext uri="{FF2B5EF4-FFF2-40B4-BE49-F238E27FC236}">
                <a16:creationId xmlns:a16="http://schemas.microsoft.com/office/drawing/2014/main" id="{901F8DB9-0B71-5389-2E5E-2F36AEDAAB8C}"/>
              </a:ext>
            </a:extLst>
          </p:cNvPr>
          <p:cNvSpPr>
            <a:spLocks noGrp="1"/>
          </p:cNvSpPr>
          <p:nvPr>
            <p:ph type="dt" sz="half" idx="10"/>
          </p:nvPr>
        </p:nvSpPr>
        <p:spPr/>
        <p:txBody>
          <a:bodyPr/>
          <a:lstStyle>
            <a:lvl1pPr>
              <a:defRPr/>
            </a:lvl1pPr>
          </a:lstStyle>
          <a:p>
            <a:pPr>
              <a:defRPr/>
            </a:pPr>
            <a:fld id="{C6193A07-04E0-4259-A740-24A77BAB1310}" type="datetimeFigureOut">
              <a:rPr lang="zh-TW" altLang="en-US"/>
              <a:pPr>
                <a:defRPr/>
              </a:pPr>
              <a:t>2022/9/11</a:t>
            </a:fld>
            <a:endParaRPr lang="zh-TW" altLang="en-US"/>
          </a:p>
        </p:txBody>
      </p:sp>
      <p:sp>
        <p:nvSpPr>
          <p:cNvPr id="5" name="頁尾版面配置區 2">
            <a:extLst>
              <a:ext uri="{FF2B5EF4-FFF2-40B4-BE49-F238E27FC236}">
                <a16:creationId xmlns:a16="http://schemas.microsoft.com/office/drawing/2014/main" id="{67CB6101-EF90-806E-7BCE-772265F86305}"/>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a:extLst>
              <a:ext uri="{FF2B5EF4-FFF2-40B4-BE49-F238E27FC236}">
                <a16:creationId xmlns:a16="http://schemas.microsoft.com/office/drawing/2014/main" id="{64ECF88C-01E8-899D-EE81-0EE8985813E4}"/>
              </a:ext>
            </a:extLst>
          </p:cNvPr>
          <p:cNvSpPr>
            <a:spLocks noGrp="1"/>
          </p:cNvSpPr>
          <p:nvPr>
            <p:ph type="sldNum" sz="quarter" idx="12"/>
          </p:nvPr>
        </p:nvSpPr>
        <p:spPr/>
        <p:txBody>
          <a:bodyPr/>
          <a:lstStyle>
            <a:lvl1pPr>
              <a:defRPr/>
            </a:lvl1pPr>
          </a:lstStyle>
          <a:p>
            <a:pPr>
              <a:defRPr/>
            </a:pPr>
            <a:fld id="{58D1D0EE-9255-4034-AAB3-ED53F75E46CC}" type="slidenum">
              <a:rPr lang="zh-TW" altLang="en-US"/>
              <a:pPr>
                <a:defRPr/>
              </a:pPr>
              <a:t>‹#›</a:t>
            </a:fld>
            <a:endParaRPr lang="zh-TW" altLang="en-US"/>
          </a:p>
        </p:txBody>
      </p:sp>
    </p:spTree>
    <p:extLst>
      <p:ext uri="{BB962C8B-B14F-4D97-AF65-F5344CB8AC3E}">
        <p14:creationId xmlns:p14="http://schemas.microsoft.com/office/powerpoint/2010/main" val="3630263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u="heavy">
                <a:solidFill>
                  <a:srgbClr val="117873"/>
                </a:solidFill>
                <a:latin typeface="Microsoft JhengHei"/>
                <a:cs typeface="Microsoft JhengHe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9/11/2022</a:t>
            </a:fld>
            <a:endParaRPr lang="en-US"/>
          </a:p>
        </p:txBody>
      </p:sp>
      <p:sp>
        <p:nvSpPr>
          <p:cNvPr id="5" name="Holder 5"/>
          <p:cNvSpPr>
            <a:spLocks noGrp="1"/>
          </p:cNvSpPr>
          <p:nvPr>
            <p:ph type="sldNum" sz="quarter" idx="7"/>
          </p:nvPr>
        </p:nvSpPr>
        <p:spPr/>
        <p:txBody>
          <a:bodyPr lIns="0" tIns="0" rIns="0" bIns="0"/>
          <a:lstStyle>
            <a:lvl1pPr>
              <a:defRPr sz="600" b="0" i="0">
                <a:solidFill>
                  <a:srgbClr val="6F6F6F"/>
                </a:solidFill>
                <a:latin typeface="PMingLiU-ExtB"/>
                <a:cs typeface="PMingLiU-ExtB"/>
              </a:defRPr>
            </a:lvl1pPr>
          </a:lstStyle>
          <a:p>
            <a:pPr marL="28575">
              <a:lnSpc>
                <a:spcPts val="671"/>
              </a:lnSpc>
            </a:pPr>
            <a:fld id="{81D60167-4931-47E6-BA6A-407CBD079E47}" type="slidenum">
              <a:rPr lang="en-US" altLang="zh-TW" spc="-4" smtClean="0"/>
              <a:pPr marL="28575">
                <a:lnSpc>
                  <a:spcPts val="671"/>
                </a:lnSpc>
              </a:pPr>
              <a:t>‹#›</a:t>
            </a:fld>
            <a:endParaRPr lang="en-US" altLang="zh-TW" spc="-4" dirty="0"/>
          </a:p>
        </p:txBody>
      </p:sp>
    </p:spTree>
    <p:extLst>
      <p:ext uri="{BB962C8B-B14F-4D97-AF65-F5344CB8AC3E}">
        <p14:creationId xmlns:p14="http://schemas.microsoft.com/office/powerpoint/2010/main" val="406982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48858"/>
            <a:ext cx="9141460" cy="9525"/>
          </a:xfrm>
          <a:custGeom>
            <a:avLst/>
            <a:gdLst/>
            <a:ahLst/>
            <a:cxnLst/>
            <a:rect l="l" t="t" r="r" b="b"/>
            <a:pathLst>
              <a:path w="9141460" h="9525">
                <a:moveTo>
                  <a:pt x="9140952" y="9141"/>
                </a:moveTo>
                <a:lnTo>
                  <a:pt x="9140952" y="0"/>
                </a:lnTo>
                <a:lnTo>
                  <a:pt x="0" y="0"/>
                </a:lnTo>
                <a:lnTo>
                  <a:pt x="0" y="9141"/>
                </a:lnTo>
                <a:lnTo>
                  <a:pt x="9140952" y="9141"/>
                </a:lnTo>
                <a:close/>
              </a:path>
            </a:pathLst>
          </a:custGeom>
          <a:solidFill>
            <a:srgbClr val="117873"/>
          </a:solidFill>
        </p:spPr>
        <p:txBody>
          <a:bodyPr wrap="square" lIns="0" tIns="0" rIns="0" bIns="0" rtlCol="0"/>
          <a:lstStyle/>
          <a:p>
            <a:endParaRPr sz="1350"/>
          </a:p>
        </p:txBody>
      </p:sp>
      <p:sp>
        <p:nvSpPr>
          <p:cNvPr id="17" name="bg object 17"/>
          <p:cNvSpPr/>
          <p:nvPr/>
        </p:nvSpPr>
        <p:spPr>
          <a:xfrm>
            <a:off x="0" y="6848858"/>
            <a:ext cx="9141460" cy="9525"/>
          </a:xfrm>
          <a:custGeom>
            <a:avLst/>
            <a:gdLst/>
            <a:ahLst/>
            <a:cxnLst/>
            <a:rect l="l" t="t" r="r" b="b"/>
            <a:pathLst>
              <a:path w="9141460" h="9525">
                <a:moveTo>
                  <a:pt x="-12192" y="4570"/>
                </a:moveTo>
                <a:lnTo>
                  <a:pt x="9153144" y="4570"/>
                </a:lnTo>
              </a:path>
            </a:pathLst>
          </a:custGeom>
          <a:ln w="33525">
            <a:solidFill>
              <a:srgbClr val="117873"/>
            </a:solidFill>
          </a:ln>
        </p:spPr>
        <p:txBody>
          <a:bodyPr wrap="square" lIns="0" tIns="0" rIns="0" bIns="0" rtlCol="0"/>
          <a:lstStyle/>
          <a:p>
            <a:endParaRPr sz="1350"/>
          </a:p>
        </p:txBody>
      </p:sp>
      <p:pic>
        <p:nvPicPr>
          <p:cNvPr id="18" name="bg object 18"/>
          <p:cNvPicPr/>
          <p:nvPr/>
        </p:nvPicPr>
        <p:blipFill>
          <a:blip r:embed="rId2" cstate="print"/>
          <a:stretch>
            <a:fillRect/>
          </a:stretch>
        </p:blipFill>
        <p:spPr>
          <a:xfrm>
            <a:off x="106679" y="118871"/>
            <a:ext cx="1258824" cy="1164336"/>
          </a:xfrm>
          <a:prstGeom prst="rect">
            <a:avLst/>
          </a:prstGeom>
        </p:spPr>
      </p:pic>
      <p:sp>
        <p:nvSpPr>
          <p:cNvPr id="19" name="bg object 19"/>
          <p:cNvSpPr/>
          <p:nvPr/>
        </p:nvSpPr>
        <p:spPr>
          <a:xfrm>
            <a:off x="3995929" y="1557528"/>
            <a:ext cx="4319270" cy="2057400"/>
          </a:xfrm>
          <a:custGeom>
            <a:avLst/>
            <a:gdLst/>
            <a:ahLst/>
            <a:cxnLst/>
            <a:rect l="l" t="t" r="r" b="b"/>
            <a:pathLst>
              <a:path w="4319270" h="2057400">
                <a:moveTo>
                  <a:pt x="3290316" y="0"/>
                </a:moveTo>
                <a:lnTo>
                  <a:pt x="3290316" y="257175"/>
                </a:lnTo>
                <a:lnTo>
                  <a:pt x="0" y="257175"/>
                </a:lnTo>
                <a:lnTo>
                  <a:pt x="0" y="1800225"/>
                </a:lnTo>
                <a:lnTo>
                  <a:pt x="3290316" y="1800225"/>
                </a:lnTo>
                <a:lnTo>
                  <a:pt x="3290316" y="2057400"/>
                </a:lnTo>
                <a:lnTo>
                  <a:pt x="4319016" y="1028700"/>
                </a:lnTo>
                <a:lnTo>
                  <a:pt x="3290316" y="0"/>
                </a:lnTo>
                <a:close/>
              </a:path>
            </a:pathLst>
          </a:custGeom>
          <a:solidFill>
            <a:srgbClr val="D2E9E6">
              <a:alpha val="90194"/>
            </a:srgbClr>
          </a:solidFill>
        </p:spPr>
        <p:txBody>
          <a:bodyPr wrap="square" lIns="0" tIns="0" rIns="0" bIns="0" rtlCol="0"/>
          <a:lstStyle/>
          <a:p>
            <a:endParaRPr sz="1350"/>
          </a:p>
        </p:txBody>
      </p:sp>
      <p:sp>
        <p:nvSpPr>
          <p:cNvPr id="20" name="bg object 20"/>
          <p:cNvSpPr/>
          <p:nvPr/>
        </p:nvSpPr>
        <p:spPr>
          <a:xfrm>
            <a:off x="3995929" y="1557528"/>
            <a:ext cx="4319270" cy="2057400"/>
          </a:xfrm>
          <a:custGeom>
            <a:avLst/>
            <a:gdLst/>
            <a:ahLst/>
            <a:cxnLst/>
            <a:rect l="l" t="t" r="r" b="b"/>
            <a:pathLst>
              <a:path w="4319270" h="2057400">
                <a:moveTo>
                  <a:pt x="0" y="257175"/>
                </a:moveTo>
                <a:lnTo>
                  <a:pt x="3290316" y="257175"/>
                </a:lnTo>
                <a:lnTo>
                  <a:pt x="3290316" y="0"/>
                </a:lnTo>
                <a:lnTo>
                  <a:pt x="4319016" y="1028700"/>
                </a:lnTo>
                <a:lnTo>
                  <a:pt x="3290316" y="2057400"/>
                </a:lnTo>
                <a:lnTo>
                  <a:pt x="3290316" y="1800225"/>
                </a:lnTo>
                <a:lnTo>
                  <a:pt x="0" y="1800225"/>
                </a:lnTo>
                <a:lnTo>
                  <a:pt x="0" y="257175"/>
                </a:lnTo>
                <a:close/>
              </a:path>
            </a:pathLst>
          </a:custGeom>
          <a:ln w="24383">
            <a:solidFill>
              <a:srgbClr val="A3A3A3"/>
            </a:solidFill>
          </a:ln>
        </p:spPr>
        <p:txBody>
          <a:bodyPr wrap="square" lIns="0" tIns="0" rIns="0" bIns="0" rtlCol="0"/>
          <a:lstStyle/>
          <a:p>
            <a:endParaRPr sz="1350"/>
          </a:p>
        </p:txBody>
      </p:sp>
      <p:sp>
        <p:nvSpPr>
          <p:cNvPr id="2" name="Holder 2"/>
          <p:cNvSpPr>
            <a:spLocks noGrp="1"/>
          </p:cNvSpPr>
          <p:nvPr>
            <p:ph type="title"/>
          </p:nvPr>
        </p:nvSpPr>
        <p:spPr/>
        <p:txBody>
          <a:bodyPr lIns="0" tIns="0" rIns="0" bIns="0"/>
          <a:lstStyle>
            <a:lvl1pPr>
              <a:defRPr sz="3000" b="1" i="0" u="heavy">
                <a:solidFill>
                  <a:srgbClr val="117873"/>
                </a:solidFill>
                <a:latin typeface="Microsoft JhengHei"/>
                <a:cs typeface="Microsoft JhengHei"/>
              </a:defRPr>
            </a:lvl1pPr>
          </a:lstStyle>
          <a:p>
            <a:endParaRPr/>
          </a:p>
        </p:txBody>
      </p:sp>
      <p:sp>
        <p:nvSpPr>
          <p:cNvPr id="3" name="Holder 3"/>
          <p:cNvSpPr>
            <a:spLocks noGrp="1"/>
          </p:cNvSpPr>
          <p:nvPr>
            <p:ph sz="half" idx="2"/>
          </p:nvPr>
        </p:nvSpPr>
        <p:spPr>
          <a:xfrm>
            <a:off x="457200" y="1577340"/>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9/11/2022</a:t>
            </a:fld>
            <a:endParaRPr lang="en-US"/>
          </a:p>
        </p:txBody>
      </p:sp>
      <p:sp>
        <p:nvSpPr>
          <p:cNvPr id="7" name="Holder 7"/>
          <p:cNvSpPr>
            <a:spLocks noGrp="1"/>
          </p:cNvSpPr>
          <p:nvPr>
            <p:ph type="sldNum" sz="quarter" idx="7"/>
          </p:nvPr>
        </p:nvSpPr>
        <p:spPr/>
        <p:txBody>
          <a:bodyPr lIns="0" tIns="0" rIns="0" bIns="0"/>
          <a:lstStyle>
            <a:lvl1pPr>
              <a:defRPr sz="600" b="0" i="0">
                <a:solidFill>
                  <a:srgbClr val="6F6F6F"/>
                </a:solidFill>
                <a:latin typeface="PMingLiU-ExtB"/>
                <a:cs typeface="PMingLiU-ExtB"/>
              </a:defRPr>
            </a:lvl1pPr>
          </a:lstStyle>
          <a:p>
            <a:pPr marL="28575">
              <a:lnSpc>
                <a:spcPts val="671"/>
              </a:lnSpc>
            </a:pPr>
            <a:fld id="{81D60167-4931-47E6-BA6A-407CBD079E47}" type="slidenum">
              <a:rPr lang="en-US" altLang="zh-TW" spc="-4" smtClean="0"/>
              <a:pPr marL="28575">
                <a:lnSpc>
                  <a:spcPts val="671"/>
                </a:lnSpc>
              </a:pPr>
              <a:t>‹#›</a:t>
            </a:fld>
            <a:endParaRPr lang="en-US" altLang="zh-TW" spc="-4" dirty="0"/>
          </a:p>
        </p:txBody>
      </p:sp>
    </p:spTree>
    <p:extLst>
      <p:ext uri="{BB962C8B-B14F-4D97-AF65-F5344CB8AC3E}">
        <p14:creationId xmlns:p14="http://schemas.microsoft.com/office/powerpoint/2010/main" val="4258025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8" name="內容版面配置區 7"/>
          <p:cNvSpPr>
            <a:spLocks noGrp="1"/>
          </p:cNvSpPr>
          <p:nvPr>
            <p:ph sz="quarter" idx="1"/>
          </p:nvPr>
        </p:nvSpPr>
        <p:spPr>
          <a:xfrm>
            <a:off x="457200" y="1600200"/>
            <a:ext cx="7467600" cy="487375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3" name="日期版面配置區 6">
            <a:extLst>
              <a:ext uri="{FF2B5EF4-FFF2-40B4-BE49-F238E27FC236}">
                <a16:creationId xmlns:a16="http://schemas.microsoft.com/office/drawing/2014/main" id="{EE3608A3-58CF-C7A5-9DE9-30D3F8C25FB8}"/>
              </a:ext>
            </a:extLst>
          </p:cNvPr>
          <p:cNvSpPr>
            <a:spLocks noGrp="1"/>
          </p:cNvSpPr>
          <p:nvPr>
            <p:ph type="dt" sz="half" idx="10"/>
          </p:nvPr>
        </p:nvSpPr>
        <p:spPr/>
        <p:txBody>
          <a:bodyPr rtlCol="0"/>
          <a:lstStyle>
            <a:lvl1pPr>
              <a:defRPr/>
            </a:lvl1pPr>
          </a:lstStyle>
          <a:p>
            <a:pPr>
              <a:defRPr/>
            </a:pPr>
            <a:fld id="{1E304E60-6ED5-48BF-8898-26E367371CA0}" type="datetimeFigureOut">
              <a:rPr lang="zh-TW" altLang="en-US"/>
              <a:pPr>
                <a:defRPr/>
              </a:pPr>
              <a:t>2022/9/11</a:t>
            </a:fld>
            <a:endParaRPr lang="zh-TW" altLang="en-US"/>
          </a:p>
        </p:txBody>
      </p:sp>
      <p:sp>
        <p:nvSpPr>
          <p:cNvPr id="4" name="投影片編號版面配置區 8">
            <a:extLst>
              <a:ext uri="{FF2B5EF4-FFF2-40B4-BE49-F238E27FC236}">
                <a16:creationId xmlns:a16="http://schemas.microsoft.com/office/drawing/2014/main" id="{ED8ACE22-800D-94A2-D656-1013561670D8}"/>
              </a:ext>
            </a:extLst>
          </p:cNvPr>
          <p:cNvSpPr>
            <a:spLocks noGrp="1"/>
          </p:cNvSpPr>
          <p:nvPr>
            <p:ph type="sldNum" sz="quarter" idx="11"/>
          </p:nvPr>
        </p:nvSpPr>
        <p:spPr/>
        <p:txBody>
          <a:bodyPr/>
          <a:lstStyle>
            <a:lvl1pPr>
              <a:defRPr/>
            </a:lvl1pPr>
          </a:lstStyle>
          <a:p>
            <a:pPr>
              <a:defRPr/>
            </a:pPr>
            <a:fld id="{D4A47039-79CC-41A2-BE82-1A8FB01DE023}" type="slidenum">
              <a:rPr lang="zh-TW" altLang="en-US"/>
              <a:pPr>
                <a:defRPr/>
              </a:pPr>
              <a:t>‹#›</a:t>
            </a:fld>
            <a:endParaRPr lang="zh-TW" altLang="en-US"/>
          </a:p>
        </p:txBody>
      </p:sp>
      <p:sp>
        <p:nvSpPr>
          <p:cNvPr id="5" name="頁尾版面配置區 9">
            <a:extLst>
              <a:ext uri="{FF2B5EF4-FFF2-40B4-BE49-F238E27FC236}">
                <a16:creationId xmlns:a16="http://schemas.microsoft.com/office/drawing/2014/main" id="{4673A08E-D4B6-0202-FF5A-2E69D598A262}"/>
              </a:ext>
            </a:extLst>
          </p:cNvPr>
          <p:cNvSpPr>
            <a:spLocks noGrp="1"/>
          </p:cNvSpPr>
          <p:nvPr>
            <p:ph type="ftr" sz="quarter" idx="12"/>
          </p:nvPr>
        </p:nvSpPr>
        <p:spPr/>
        <p:txBody>
          <a:bodyPr rtlCol="0"/>
          <a:lstStyle>
            <a:lvl1pPr>
              <a:defRPr/>
            </a:lvl1pPr>
          </a:lstStyle>
          <a:p>
            <a:pPr>
              <a:defRPr/>
            </a:pPr>
            <a:endParaRPr lang="zh-TW" altLang="en-US"/>
          </a:p>
        </p:txBody>
      </p:sp>
    </p:spTree>
    <p:extLst>
      <p:ext uri="{BB962C8B-B14F-4D97-AF65-F5344CB8AC3E}">
        <p14:creationId xmlns:p14="http://schemas.microsoft.com/office/powerpoint/2010/main" val="3311554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Pr>
        <a:solidFill>
          <a:schemeClr val="bg2"/>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209990D-7E85-C7AE-7125-5174FA90743E}"/>
              </a:ext>
            </a:extLst>
          </p:cNvPr>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5" name="矩形 4">
            <a:extLst>
              <a:ext uri="{FF2B5EF4-FFF2-40B4-BE49-F238E27FC236}">
                <a16:creationId xmlns:a16="http://schemas.microsoft.com/office/drawing/2014/main" id="{77C5C95A-88D6-DEF1-65E3-8D210A86BE96}"/>
              </a:ext>
            </a:extLst>
          </p:cNvPr>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6" name="矩形 5">
            <a:extLst>
              <a:ext uri="{FF2B5EF4-FFF2-40B4-BE49-F238E27FC236}">
                <a16:creationId xmlns:a16="http://schemas.microsoft.com/office/drawing/2014/main" id="{E0411148-D1C9-D9A9-6276-4AAE6FF7EBAF}"/>
              </a:ext>
            </a:extLst>
          </p:cNvPr>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7" name="矩形 6">
            <a:extLst>
              <a:ext uri="{FF2B5EF4-FFF2-40B4-BE49-F238E27FC236}">
                <a16:creationId xmlns:a16="http://schemas.microsoft.com/office/drawing/2014/main" id="{403A1A8F-D5F0-F4AC-6ACC-36CDB985B81B}"/>
              </a:ext>
            </a:extLst>
          </p:cNvPr>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8" name="直線接點 7">
            <a:extLst>
              <a:ext uri="{FF2B5EF4-FFF2-40B4-BE49-F238E27FC236}">
                <a16:creationId xmlns:a16="http://schemas.microsoft.com/office/drawing/2014/main" id="{0CBE5EA3-B11F-F7E7-DA89-4CC6D1838BF5}"/>
              </a:ext>
            </a:extLst>
          </p:cNvPr>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9" name="直線接點 8">
            <a:extLst>
              <a:ext uri="{FF2B5EF4-FFF2-40B4-BE49-F238E27FC236}">
                <a16:creationId xmlns:a16="http://schemas.microsoft.com/office/drawing/2014/main" id="{E491424F-9D99-F500-0783-EB13C7534305}"/>
              </a:ext>
            </a:extLst>
          </p:cNvPr>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10" name="直線接點 9">
            <a:extLst>
              <a:ext uri="{FF2B5EF4-FFF2-40B4-BE49-F238E27FC236}">
                <a16:creationId xmlns:a16="http://schemas.microsoft.com/office/drawing/2014/main" id="{068184F3-EECF-FFDF-DBA4-D30557E5C3A7}"/>
              </a:ext>
            </a:extLst>
          </p:cNvPr>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11" name="直線接點 10">
            <a:extLst>
              <a:ext uri="{FF2B5EF4-FFF2-40B4-BE49-F238E27FC236}">
                <a16:creationId xmlns:a16="http://schemas.microsoft.com/office/drawing/2014/main" id="{906816C6-5CDB-351B-1FCD-0730523B5BC3}"/>
              </a:ext>
            </a:extLst>
          </p:cNvPr>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12" name="直線接點 11">
            <a:extLst>
              <a:ext uri="{FF2B5EF4-FFF2-40B4-BE49-F238E27FC236}">
                <a16:creationId xmlns:a16="http://schemas.microsoft.com/office/drawing/2014/main" id="{CEC0E8AC-3E3E-0FE2-FC0C-9B40DFC36B7E}"/>
              </a:ext>
            </a:extLst>
          </p:cNvPr>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13" name="矩形 12">
            <a:extLst>
              <a:ext uri="{FF2B5EF4-FFF2-40B4-BE49-F238E27FC236}">
                <a16:creationId xmlns:a16="http://schemas.microsoft.com/office/drawing/2014/main" id="{DFE4BF8C-C9F7-E86E-6AB9-76581DED6170}"/>
              </a:ext>
            </a:extLst>
          </p:cNvPr>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4" name="橢圓 13">
            <a:extLst>
              <a:ext uri="{FF2B5EF4-FFF2-40B4-BE49-F238E27FC236}">
                <a16:creationId xmlns:a16="http://schemas.microsoft.com/office/drawing/2014/main" id="{EB4C6EFC-5D6C-885B-99F5-77DF24A33412}"/>
              </a:ext>
            </a:extLst>
          </p:cNvPr>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5" name="橢圓 14">
            <a:extLst>
              <a:ext uri="{FF2B5EF4-FFF2-40B4-BE49-F238E27FC236}">
                <a16:creationId xmlns:a16="http://schemas.microsoft.com/office/drawing/2014/main" id="{1241130C-8218-8F6B-185B-1A2A517DC23E}"/>
              </a:ext>
            </a:extLst>
          </p:cNvPr>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6" name="橢圓 15">
            <a:extLst>
              <a:ext uri="{FF2B5EF4-FFF2-40B4-BE49-F238E27FC236}">
                <a16:creationId xmlns:a16="http://schemas.microsoft.com/office/drawing/2014/main" id="{CACEB4EF-C122-8EF9-3D53-51FD47F87051}"/>
              </a:ext>
            </a:extLst>
          </p:cNvPr>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7" name="橢圓 16">
            <a:extLst>
              <a:ext uri="{FF2B5EF4-FFF2-40B4-BE49-F238E27FC236}">
                <a16:creationId xmlns:a16="http://schemas.microsoft.com/office/drawing/2014/main" id="{FEDA8160-42F5-6840-1573-EC2D83E67167}"/>
              </a:ext>
            </a:extLst>
          </p:cNvPr>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8" name="橢圓 17">
            <a:extLst>
              <a:ext uri="{FF2B5EF4-FFF2-40B4-BE49-F238E27FC236}">
                <a16:creationId xmlns:a16="http://schemas.microsoft.com/office/drawing/2014/main" id="{30F70202-0EAE-AFD5-8CA3-3DE172B68232}"/>
              </a:ext>
            </a:extLst>
          </p:cNvPr>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9" name="直線接點 18">
            <a:extLst>
              <a:ext uri="{FF2B5EF4-FFF2-40B4-BE49-F238E27FC236}">
                <a16:creationId xmlns:a16="http://schemas.microsoft.com/office/drawing/2014/main" id="{81AC6255-F690-4721-F2AA-FD1A7CEE8287}"/>
              </a:ext>
            </a:extLst>
          </p:cNvPr>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20" name="日期版面配置區 3">
            <a:extLst>
              <a:ext uri="{FF2B5EF4-FFF2-40B4-BE49-F238E27FC236}">
                <a16:creationId xmlns:a16="http://schemas.microsoft.com/office/drawing/2014/main" id="{2F80E309-D883-5AC5-236C-4D1AE21F8763}"/>
              </a:ext>
            </a:extLst>
          </p:cNvPr>
          <p:cNvSpPr>
            <a:spLocks noGrp="1"/>
          </p:cNvSpPr>
          <p:nvPr>
            <p:ph type="dt" sz="half" idx="10"/>
          </p:nvPr>
        </p:nvSpPr>
        <p:spPr bwMode="auto">
          <a:xfrm rot="5400000">
            <a:off x="7762875" y="1169988"/>
            <a:ext cx="2286000" cy="381000"/>
          </a:xfrm>
        </p:spPr>
        <p:txBody>
          <a:bodyPr/>
          <a:lstStyle>
            <a:lvl1pPr>
              <a:defRPr/>
            </a:lvl1pPr>
          </a:lstStyle>
          <a:p>
            <a:pPr>
              <a:defRPr/>
            </a:pPr>
            <a:fld id="{A32C0679-C71E-4351-A272-8B7B49905EB5}" type="datetimeFigureOut">
              <a:rPr lang="zh-TW" altLang="en-US"/>
              <a:pPr>
                <a:defRPr/>
              </a:pPr>
              <a:t>2022/9/11</a:t>
            </a:fld>
            <a:endParaRPr lang="zh-TW" altLang="en-US"/>
          </a:p>
        </p:txBody>
      </p:sp>
      <p:sp>
        <p:nvSpPr>
          <p:cNvPr id="21" name="頁尾版面配置區 4">
            <a:extLst>
              <a:ext uri="{FF2B5EF4-FFF2-40B4-BE49-F238E27FC236}">
                <a16:creationId xmlns:a16="http://schemas.microsoft.com/office/drawing/2014/main" id="{D2858CD9-F21B-9E6C-C79E-F5D1E00678CE}"/>
              </a:ext>
            </a:extLst>
          </p:cNvPr>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p>
        </p:txBody>
      </p:sp>
      <p:sp>
        <p:nvSpPr>
          <p:cNvPr id="22" name="投影片編號版面配置區 5">
            <a:extLst>
              <a:ext uri="{FF2B5EF4-FFF2-40B4-BE49-F238E27FC236}">
                <a16:creationId xmlns:a16="http://schemas.microsoft.com/office/drawing/2014/main" id="{E7DBBF9C-9A89-BD12-4833-80C920412E9D}"/>
              </a:ext>
            </a:extLst>
          </p:cNvPr>
          <p:cNvSpPr>
            <a:spLocks noGrp="1"/>
          </p:cNvSpPr>
          <p:nvPr>
            <p:ph type="sldNum" sz="quarter" idx="12"/>
          </p:nvPr>
        </p:nvSpPr>
        <p:spPr bwMode="auto">
          <a:xfrm>
            <a:off x="1339850" y="4929188"/>
            <a:ext cx="609600" cy="517525"/>
          </a:xfrm>
        </p:spPr>
        <p:txBody>
          <a:bodyPr/>
          <a:lstStyle>
            <a:lvl1pPr>
              <a:defRPr/>
            </a:lvl1pPr>
          </a:lstStyle>
          <a:p>
            <a:pPr>
              <a:defRPr/>
            </a:pPr>
            <a:fld id="{2C7A61C0-9D21-4957-927A-A9A9D19F0D05}" type="slidenum">
              <a:rPr lang="zh-TW" altLang="en-US"/>
              <a:pPr>
                <a:defRPr/>
              </a:pPr>
              <a:t>‹#›</a:t>
            </a:fld>
            <a:endParaRPr lang="zh-TW" altLang="en-US"/>
          </a:p>
        </p:txBody>
      </p:sp>
    </p:spTree>
    <p:extLst>
      <p:ext uri="{BB962C8B-B14F-4D97-AF65-F5344CB8AC3E}">
        <p14:creationId xmlns:p14="http://schemas.microsoft.com/office/powerpoint/2010/main" val="31677688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3" name="日期版面配置區 13">
            <a:extLst>
              <a:ext uri="{FF2B5EF4-FFF2-40B4-BE49-F238E27FC236}">
                <a16:creationId xmlns:a16="http://schemas.microsoft.com/office/drawing/2014/main" id="{B82AED88-65FF-632D-8529-B20D7CB90DAD}"/>
              </a:ext>
            </a:extLst>
          </p:cNvPr>
          <p:cNvSpPr>
            <a:spLocks noGrp="1"/>
          </p:cNvSpPr>
          <p:nvPr>
            <p:ph type="dt" sz="half" idx="10"/>
          </p:nvPr>
        </p:nvSpPr>
        <p:spPr/>
        <p:txBody>
          <a:bodyPr/>
          <a:lstStyle>
            <a:lvl1pPr>
              <a:defRPr/>
            </a:lvl1pPr>
          </a:lstStyle>
          <a:p>
            <a:pPr>
              <a:defRPr/>
            </a:pPr>
            <a:fld id="{B2E53266-4E96-487B-92D6-5C0E480BDDF9}" type="datetimeFigureOut">
              <a:rPr lang="zh-TW" altLang="en-US"/>
              <a:pPr>
                <a:defRPr/>
              </a:pPr>
              <a:t>2022/9/11</a:t>
            </a:fld>
            <a:endParaRPr lang="zh-TW" altLang="en-US"/>
          </a:p>
        </p:txBody>
      </p:sp>
      <p:sp>
        <p:nvSpPr>
          <p:cNvPr id="4" name="頁尾版面配置區 2">
            <a:extLst>
              <a:ext uri="{FF2B5EF4-FFF2-40B4-BE49-F238E27FC236}">
                <a16:creationId xmlns:a16="http://schemas.microsoft.com/office/drawing/2014/main" id="{C6E31B3E-F149-76F6-6E79-FC07C408D46D}"/>
              </a:ext>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22">
            <a:extLst>
              <a:ext uri="{FF2B5EF4-FFF2-40B4-BE49-F238E27FC236}">
                <a16:creationId xmlns:a16="http://schemas.microsoft.com/office/drawing/2014/main" id="{727A2563-31CF-9CE4-1326-37E980F399D3}"/>
              </a:ext>
            </a:extLst>
          </p:cNvPr>
          <p:cNvSpPr>
            <a:spLocks noGrp="1"/>
          </p:cNvSpPr>
          <p:nvPr>
            <p:ph type="sldNum" sz="quarter" idx="12"/>
          </p:nvPr>
        </p:nvSpPr>
        <p:spPr/>
        <p:txBody>
          <a:bodyPr/>
          <a:lstStyle>
            <a:lvl1pPr>
              <a:defRPr/>
            </a:lvl1pPr>
          </a:lstStyle>
          <a:p>
            <a:pPr>
              <a:defRPr/>
            </a:pPr>
            <a:fld id="{9A9F98FF-BCA9-44D0-95C9-70F902D9C8BC}" type="slidenum">
              <a:rPr lang="zh-TW" altLang="en-US"/>
              <a:pPr>
                <a:defRPr/>
              </a:pPr>
              <a:t>‹#›</a:t>
            </a:fld>
            <a:endParaRPr lang="zh-TW" altLang="en-US"/>
          </a:p>
        </p:txBody>
      </p:sp>
    </p:spTree>
    <p:extLst>
      <p:ext uri="{BB962C8B-B14F-4D97-AF65-F5344CB8AC3E}">
        <p14:creationId xmlns:p14="http://schemas.microsoft.com/office/powerpoint/2010/main" val="341362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a:t>按一下以編輯母片文字樣式</a:t>
            </a:r>
          </a:p>
        </p:txBody>
      </p:sp>
      <p:sp>
        <p:nvSpPr>
          <p:cNvPr id="3" name="日期版面配置區 13">
            <a:extLst>
              <a:ext uri="{FF2B5EF4-FFF2-40B4-BE49-F238E27FC236}">
                <a16:creationId xmlns:a16="http://schemas.microsoft.com/office/drawing/2014/main" id="{8FEEEEB2-1F3F-6E16-D649-C0F59FD3B439}"/>
              </a:ext>
            </a:extLst>
          </p:cNvPr>
          <p:cNvSpPr>
            <a:spLocks noGrp="1"/>
          </p:cNvSpPr>
          <p:nvPr>
            <p:ph type="dt" sz="half" idx="10"/>
          </p:nvPr>
        </p:nvSpPr>
        <p:spPr/>
        <p:txBody>
          <a:bodyPr/>
          <a:lstStyle>
            <a:lvl1pPr>
              <a:defRPr/>
            </a:lvl1pPr>
          </a:lstStyle>
          <a:p>
            <a:pPr>
              <a:defRPr/>
            </a:pPr>
            <a:fld id="{26606661-4FA7-4173-9DE2-8870B1C8A6BC}" type="datetimeFigureOut">
              <a:rPr lang="zh-TW" altLang="en-US"/>
              <a:pPr>
                <a:defRPr/>
              </a:pPr>
              <a:t>2022/9/11</a:t>
            </a:fld>
            <a:endParaRPr lang="zh-TW" altLang="en-US"/>
          </a:p>
        </p:txBody>
      </p:sp>
      <p:sp>
        <p:nvSpPr>
          <p:cNvPr id="4" name="頁尾版面配置區 2">
            <a:extLst>
              <a:ext uri="{FF2B5EF4-FFF2-40B4-BE49-F238E27FC236}">
                <a16:creationId xmlns:a16="http://schemas.microsoft.com/office/drawing/2014/main" id="{C9121D8F-4428-F98E-5F94-76E96C723BB7}"/>
              </a:ext>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22">
            <a:extLst>
              <a:ext uri="{FF2B5EF4-FFF2-40B4-BE49-F238E27FC236}">
                <a16:creationId xmlns:a16="http://schemas.microsoft.com/office/drawing/2014/main" id="{FA776A4D-E387-E578-7725-A3EC55301A34}"/>
              </a:ext>
            </a:extLst>
          </p:cNvPr>
          <p:cNvSpPr>
            <a:spLocks noGrp="1"/>
          </p:cNvSpPr>
          <p:nvPr>
            <p:ph type="sldNum" sz="quarter" idx="12"/>
          </p:nvPr>
        </p:nvSpPr>
        <p:spPr/>
        <p:txBody>
          <a:bodyPr/>
          <a:lstStyle>
            <a:lvl1pPr>
              <a:defRPr/>
            </a:lvl1pPr>
          </a:lstStyle>
          <a:p>
            <a:pPr>
              <a:defRPr/>
            </a:pPr>
            <a:fld id="{3D1F2323-D224-4C11-BC13-1351D71670A9}" type="slidenum">
              <a:rPr lang="zh-TW" altLang="en-US"/>
              <a:pPr>
                <a:defRPr/>
              </a:pPr>
              <a:t>‹#›</a:t>
            </a:fld>
            <a:endParaRPr lang="zh-TW" altLang="en-US"/>
          </a:p>
        </p:txBody>
      </p:sp>
    </p:spTree>
    <p:extLst>
      <p:ext uri="{BB962C8B-B14F-4D97-AF65-F5344CB8AC3E}">
        <p14:creationId xmlns:p14="http://schemas.microsoft.com/office/powerpoint/2010/main" val="251941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日期版面配置區 5">
            <a:extLst>
              <a:ext uri="{FF2B5EF4-FFF2-40B4-BE49-F238E27FC236}">
                <a16:creationId xmlns:a16="http://schemas.microsoft.com/office/drawing/2014/main" id="{64D2966A-2237-CB89-7109-0E94B1015883}"/>
              </a:ext>
            </a:extLst>
          </p:cNvPr>
          <p:cNvSpPr>
            <a:spLocks noGrp="1"/>
          </p:cNvSpPr>
          <p:nvPr>
            <p:ph type="dt" sz="half" idx="10"/>
          </p:nvPr>
        </p:nvSpPr>
        <p:spPr/>
        <p:txBody>
          <a:bodyPr rtlCol="0"/>
          <a:lstStyle>
            <a:lvl1pPr>
              <a:defRPr/>
            </a:lvl1pPr>
          </a:lstStyle>
          <a:p>
            <a:pPr>
              <a:defRPr/>
            </a:pPr>
            <a:fld id="{380B37E1-764A-4561-8DEA-2B99241C27BF}" type="datetimeFigureOut">
              <a:rPr lang="zh-TW" altLang="en-US"/>
              <a:pPr>
                <a:defRPr/>
              </a:pPr>
              <a:t>2022/9/11</a:t>
            </a:fld>
            <a:endParaRPr lang="zh-TW" altLang="en-US"/>
          </a:p>
        </p:txBody>
      </p:sp>
      <p:sp>
        <p:nvSpPr>
          <p:cNvPr id="4" name="投影片編號版面配置區 6">
            <a:extLst>
              <a:ext uri="{FF2B5EF4-FFF2-40B4-BE49-F238E27FC236}">
                <a16:creationId xmlns:a16="http://schemas.microsoft.com/office/drawing/2014/main" id="{D07A787E-0C77-4A3F-104E-CB14AE8B5131}"/>
              </a:ext>
            </a:extLst>
          </p:cNvPr>
          <p:cNvSpPr>
            <a:spLocks noGrp="1"/>
          </p:cNvSpPr>
          <p:nvPr>
            <p:ph type="sldNum" sz="quarter" idx="11"/>
          </p:nvPr>
        </p:nvSpPr>
        <p:spPr/>
        <p:txBody>
          <a:bodyPr/>
          <a:lstStyle>
            <a:lvl1pPr>
              <a:defRPr/>
            </a:lvl1pPr>
          </a:lstStyle>
          <a:p>
            <a:pPr>
              <a:defRPr/>
            </a:pPr>
            <a:fld id="{F05F8CF7-072D-4A1A-BA72-27A18FB182D4}" type="slidenum">
              <a:rPr lang="zh-TW" altLang="en-US"/>
              <a:pPr>
                <a:defRPr/>
              </a:pPr>
              <a:t>‹#›</a:t>
            </a:fld>
            <a:endParaRPr lang="zh-TW" altLang="en-US"/>
          </a:p>
        </p:txBody>
      </p:sp>
      <p:sp>
        <p:nvSpPr>
          <p:cNvPr id="5" name="頁尾版面配置區 7">
            <a:extLst>
              <a:ext uri="{FF2B5EF4-FFF2-40B4-BE49-F238E27FC236}">
                <a16:creationId xmlns:a16="http://schemas.microsoft.com/office/drawing/2014/main" id="{C621DC5C-28BD-4E91-B844-3C1093A24794}"/>
              </a:ext>
            </a:extLst>
          </p:cNvPr>
          <p:cNvSpPr>
            <a:spLocks noGrp="1"/>
          </p:cNvSpPr>
          <p:nvPr>
            <p:ph type="ftr" sz="quarter" idx="12"/>
          </p:nvPr>
        </p:nvSpPr>
        <p:spPr/>
        <p:txBody>
          <a:bodyPr rtlCol="0"/>
          <a:lstStyle>
            <a:lvl1pPr>
              <a:defRPr/>
            </a:lvl1pPr>
          </a:lstStyle>
          <a:p>
            <a:pPr>
              <a:defRPr/>
            </a:pPr>
            <a:endParaRPr lang="zh-TW" altLang="en-US"/>
          </a:p>
        </p:txBody>
      </p:sp>
    </p:spTree>
    <p:extLst>
      <p:ext uri="{BB962C8B-B14F-4D97-AF65-F5344CB8AC3E}">
        <p14:creationId xmlns:p14="http://schemas.microsoft.com/office/powerpoint/2010/main" val="4285339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a:extLst>
              <a:ext uri="{FF2B5EF4-FFF2-40B4-BE49-F238E27FC236}">
                <a16:creationId xmlns:a16="http://schemas.microsoft.com/office/drawing/2014/main" id="{CE11B8F2-A3E7-BAA6-D79D-54FBDB83AF17}"/>
              </a:ext>
            </a:extLst>
          </p:cNvPr>
          <p:cNvSpPr>
            <a:spLocks noGrp="1"/>
          </p:cNvSpPr>
          <p:nvPr>
            <p:ph type="dt" sz="half" idx="10"/>
          </p:nvPr>
        </p:nvSpPr>
        <p:spPr/>
        <p:txBody>
          <a:bodyPr/>
          <a:lstStyle>
            <a:lvl1pPr>
              <a:defRPr/>
            </a:lvl1pPr>
          </a:lstStyle>
          <a:p>
            <a:pPr>
              <a:defRPr/>
            </a:pPr>
            <a:fld id="{680C21BD-F27E-4ACC-8E70-08860566AEA4}" type="datetimeFigureOut">
              <a:rPr lang="zh-TW" altLang="en-US"/>
              <a:pPr>
                <a:defRPr/>
              </a:pPr>
              <a:t>2022/9/11</a:t>
            </a:fld>
            <a:endParaRPr lang="zh-TW" altLang="en-US"/>
          </a:p>
        </p:txBody>
      </p:sp>
      <p:sp>
        <p:nvSpPr>
          <p:cNvPr id="3" name="頁尾版面配置區 2">
            <a:extLst>
              <a:ext uri="{FF2B5EF4-FFF2-40B4-BE49-F238E27FC236}">
                <a16:creationId xmlns:a16="http://schemas.microsoft.com/office/drawing/2014/main" id="{801F7CDE-F1BA-EC19-1CD2-F7C9BF6C6F82}"/>
              </a:ext>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a:extLst>
              <a:ext uri="{FF2B5EF4-FFF2-40B4-BE49-F238E27FC236}">
                <a16:creationId xmlns:a16="http://schemas.microsoft.com/office/drawing/2014/main" id="{EE581927-DC8C-23CE-6314-E46D74870F38}"/>
              </a:ext>
            </a:extLst>
          </p:cNvPr>
          <p:cNvSpPr>
            <a:spLocks noGrp="1"/>
          </p:cNvSpPr>
          <p:nvPr>
            <p:ph type="sldNum" sz="quarter" idx="12"/>
          </p:nvPr>
        </p:nvSpPr>
        <p:spPr/>
        <p:txBody>
          <a:bodyPr/>
          <a:lstStyle>
            <a:lvl1pPr>
              <a:defRPr/>
            </a:lvl1pPr>
          </a:lstStyle>
          <a:p>
            <a:pPr>
              <a:defRPr/>
            </a:pPr>
            <a:fld id="{D93CB000-A146-4A3A-BA18-7E4B5AF9A40E}" type="slidenum">
              <a:rPr lang="zh-TW" altLang="en-US"/>
              <a:pPr>
                <a:defRPr/>
              </a:pPr>
              <a:t>‹#›</a:t>
            </a:fld>
            <a:endParaRPr lang="zh-TW" altLang="en-US"/>
          </a:p>
        </p:txBody>
      </p:sp>
    </p:spTree>
    <p:extLst>
      <p:ext uri="{BB962C8B-B14F-4D97-AF65-F5344CB8AC3E}">
        <p14:creationId xmlns:p14="http://schemas.microsoft.com/office/powerpoint/2010/main" val="96383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4" name="直線接點 3">
            <a:extLst>
              <a:ext uri="{FF2B5EF4-FFF2-40B4-BE49-F238E27FC236}">
                <a16:creationId xmlns:a16="http://schemas.microsoft.com/office/drawing/2014/main" id="{EAD91D49-86C6-F11A-E46E-3676505EDEFF}"/>
              </a:ext>
            </a:extLst>
          </p:cNvPr>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hangingPunct="1">
              <a:defRPr/>
            </a:pPr>
            <a:endParaRPr kumimoji="0" lang="en-US" dirty="0">
              <a:latin typeface="Arial" charset="0"/>
              <a:ea typeface="新細明體" charset="-120"/>
            </a:endParaRPr>
          </a:p>
        </p:txBody>
      </p:sp>
      <p:sp>
        <p:nvSpPr>
          <p:cNvPr id="5" name="直線接點 4">
            <a:extLst>
              <a:ext uri="{FF2B5EF4-FFF2-40B4-BE49-F238E27FC236}">
                <a16:creationId xmlns:a16="http://schemas.microsoft.com/office/drawing/2014/main" id="{B6A5F553-2229-698D-D6A9-82BF9798A660}"/>
              </a:ext>
            </a:extLst>
          </p:cNvPr>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kumimoji="0" lang="en-US" dirty="0">
              <a:latin typeface="Arial" charset="0"/>
              <a:ea typeface="新細明體" charset="-120"/>
            </a:endParaRPr>
          </a:p>
        </p:txBody>
      </p:sp>
      <p:sp>
        <p:nvSpPr>
          <p:cNvPr id="6" name="直線接點 16">
            <a:extLst>
              <a:ext uri="{FF2B5EF4-FFF2-40B4-BE49-F238E27FC236}">
                <a16:creationId xmlns:a16="http://schemas.microsoft.com/office/drawing/2014/main" id="{2A782739-CECC-8A87-A5A4-69FA90E258F8}"/>
              </a:ext>
            </a:extLst>
          </p:cNvPr>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 name="直線接點 17">
            <a:extLst>
              <a:ext uri="{FF2B5EF4-FFF2-40B4-BE49-F238E27FC236}">
                <a16:creationId xmlns:a16="http://schemas.microsoft.com/office/drawing/2014/main" id="{BCA9FBA0-CCED-F856-7AB3-06F0D01D95EF}"/>
              </a:ext>
            </a:extLst>
          </p:cNvPr>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 name="矩形 7">
            <a:extLst>
              <a:ext uri="{FF2B5EF4-FFF2-40B4-BE49-F238E27FC236}">
                <a16:creationId xmlns:a16="http://schemas.microsoft.com/office/drawing/2014/main" id="{3CE75C0A-A7D7-33F4-0FC8-752ADF582B32}"/>
              </a:ext>
            </a:extLst>
          </p:cNvPr>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9" name="直線接點 19">
            <a:extLst>
              <a:ext uri="{FF2B5EF4-FFF2-40B4-BE49-F238E27FC236}">
                <a16:creationId xmlns:a16="http://schemas.microsoft.com/office/drawing/2014/main" id="{227F74F8-3B16-F6AA-BF8E-E1BF4DA19334}"/>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 name="橢圓 9">
            <a:extLst>
              <a:ext uri="{FF2B5EF4-FFF2-40B4-BE49-F238E27FC236}">
                <a16:creationId xmlns:a16="http://schemas.microsoft.com/office/drawing/2014/main" id="{39468B3F-BB4F-B994-3575-8A4839D94154}"/>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日期版面配置區 20">
            <a:extLst>
              <a:ext uri="{FF2B5EF4-FFF2-40B4-BE49-F238E27FC236}">
                <a16:creationId xmlns:a16="http://schemas.microsoft.com/office/drawing/2014/main" id="{0A02A2B9-DEDF-98F8-3339-6E2F0E850DDA}"/>
              </a:ext>
            </a:extLst>
          </p:cNvPr>
          <p:cNvSpPr>
            <a:spLocks noGrp="1"/>
          </p:cNvSpPr>
          <p:nvPr>
            <p:ph type="dt" sz="half" idx="10"/>
          </p:nvPr>
        </p:nvSpPr>
        <p:spPr/>
        <p:txBody>
          <a:bodyPr rtlCol="0"/>
          <a:lstStyle>
            <a:lvl1pPr>
              <a:defRPr/>
            </a:lvl1pPr>
          </a:lstStyle>
          <a:p>
            <a:pPr>
              <a:defRPr/>
            </a:pPr>
            <a:fld id="{8DF740EF-F0B3-4FF8-86EF-325314792F22}" type="datetimeFigureOut">
              <a:rPr lang="zh-TW" altLang="en-US"/>
              <a:pPr>
                <a:defRPr/>
              </a:pPr>
              <a:t>2022/9/11</a:t>
            </a:fld>
            <a:endParaRPr lang="zh-TW" altLang="en-US"/>
          </a:p>
        </p:txBody>
      </p:sp>
      <p:sp>
        <p:nvSpPr>
          <p:cNvPr id="12" name="投影片編號版面配置區 21">
            <a:extLst>
              <a:ext uri="{FF2B5EF4-FFF2-40B4-BE49-F238E27FC236}">
                <a16:creationId xmlns:a16="http://schemas.microsoft.com/office/drawing/2014/main" id="{F2EC7C9A-7062-7DF7-140C-16D4C05FF5EE}"/>
              </a:ext>
            </a:extLst>
          </p:cNvPr>
          <p:cNvSpPr>
            <a:spLocks noGrp="1"/>
          </p:cNvSpPr>
          <p:nvPr>
            <p:ph type="sldNum" sz="quarter" idx="11"/>
          </p:nvPr>
        </p:nvSpPr>
        <p:spPr/>
        <p:txBody>
          <a:bodyPr/>
          <a:lstStyle>
            <a:lvl1pPr>
              <a:defRPr/>
            </a:lvl1pPr>
          </a:lstStyle>
          <a:p>
            <a:pPr>
              <a:defRPr/>
            </a:pPr>
            <a:fld id="{5A21892D-4CEA-40E3-8466-A408C24D7FE9}" type="slidenum">
              <a:rPr lang="zh-TW" altLang="en-US"/>
              <a:pPr>
                <a:defRPr/>
              </a:pPr>
              <a:t>‹#›</a:t>
            </a:fld>
            <a:endParaRPr lang="zh-TW" altLang="en-US"/>
          </a:p>
        </p:txBody>
      </p:sp>
      <p:sp>
        <p:nvSpPr>
          <p:cNvPr id="13" name="頁尾版面配置區 22">
            <a:extLst>
              <a:ext uri="{FF2B5EF4-FFF2-40B4-BE49-F238E27FC236}">
                <a16:creationId xmlns:a16="http://schemas.microsoft.com/office/drawing/2014/main" id="{E7315627-7EEF-769D-7A6F-117CB4546503}"/>
              </a:ext>
            </a:extLst>
          </p:cNvPr>
          <p:cNvSpPr>
            <a:spLocks noGrp="1"/>
          </p:cNvSpPr>
          <p:nvPr>
            <p:ph type="ftr" sz="quarter" idx="12"/>
          </p:nvPr>
        </p:nvSpPr>
        <p:spPr/>
        <p:txBody>
          <a:bodyPr rtlCol="0"/>
          <a:lstStyle>
            <a:lvl1pPr>
              <a:defRPr/>
            </a:lvl1pPr>
          </a:lstStyle>
          <a:p>
            <a:pPr>
              <a:defRPr/>
            </a:pPr>
            <a:endParaRPr lang="zh-TW" altLang="en-US"/>
          </a:p>
        </p:txBody>
      </p:sp>
    </p:spTree>
    <p:extLst>
      <p:ext uri="{BB962C8B-B14F-4D97-AF65-F5344CB8AC3E}">
        <p14:creationId xmlns:p14="http://schemas.microsoft.com/office/powerpoint/2010/main" val="65332108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4">
            <a:extLst>
              <a:ext uri="{FF2B5EF4-FFF2-40B4-BE49-F238E27FC236}">
                <a16:creationId xmlns:a16="http://schemas.microsoft.com/office/drawing/2014/main" id="{CF299AF7-66CE-CE3A-BE38-18216DBBE6A2}"/>
              </a:ext>
            </a:extLst>
          </p:cNvPr>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6" name="橢圓 5">
            <a:extLst>
              <a:ext uri="{FF2B5EF4-FFF2-40B4-BE49-F238E27FC236}">
                <a16:creationId xmlns:a16="http://schemas.microsoft.com/office/drawing/2014/main" id="{1675B643-9341-ACE5-491A-F0925EB609D3}"/>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7" name="直線接點 16">
            <a:extLst>
              <a:ext uri="{FF2B5EF4-FFF2-40B4-BE49-F238E27FC236}">
                <a16:creationId xmlns:a16="http://schemas.microsoft.com/office/drawing/2014/main" id="{4A1307E1-E750-3088-C657-A335AE73D3E0}"/>
              </a:ext>
            </a:extLst>
          </p:cNvPr>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 name="矩形 7">
            <a:extLst>
              <a:ext uri="{FF2B5EF4-FFF2-40B4-BE49-F238E27FC236}">
                <a16:creationId xmlns:a16="http://schemas.microsoft.com/office/drawing/2014/main" id="{035730C5-89A7-A7A7-9380-7030E39AF833}"/>
              </a:ext>
            </a:extLst>
          </p:cNvPr>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9" name="直線接點 18">
            <a:extLst>
              <a:ext uri="{FF2B5EF4-FFF2-40B4-BE49-F238E27FC236}">
                <a16:creationId xmlns:a16="http://schemas.microsoft.com/office/drawing/2014/main" id="{5F7D465B-EB3A-75EA-6C91-D852CE62D390}"/>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 name="直線接點 9">
            <a:extLst>
              <a:ext uri="{FF2B5EF4-FFF2-40B4-BE49-F238E27FC236}">
                <a16:creationId xmlns:a16="http://schemas.microsoft.com/office/drawing/2014/main" id="{BF8C6125-828E-578D-153B-55C68C309AE4}"/>
              </a:ext>
            </a:extLst>
          </p:cNvPr>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kumimoji="0" lang="en-US" dirty="0">
              <a:latin typeface="Arial" charset="0"/>
              <a:ea typeface="新細明體" charset="-120"/>
            </a:endParaRPr>
          </a:p>
        </p:txBody>
      </p:sp>
      <p:sp>
        <p:nvSpPr>
          <p:cNvPr id="11" name="直線接點 20">
            <a:extLst>
              <a:ext uri="{FF2B5EF4-FFF2-40B4-BE49-F238E27FC236}">
                <a16:creationId xmlns:a16="http://schemas.microsoft.com/office/drawing/2014/main" id="{379FA092-5684-AE4F-879C-6897BB8A7875}"/>
              </a:ext>
            </a:extLst>
          </p:cNvPr>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a:t>按一下以編輯母片文字樣式</a:t>
            </a:r>
          </a:p>
        </p:txBody>
      </p:sp>
      <p:sp>
        <p:nvSpPr>
          <p:cNvPr id="12" name="日期版面配置區 16">
            <a:extLst>
              <a:ext uri="{FF2B5EF4-FFF2-40B4-BE49-F238E27FC236}">
                <a16:creationId xmlns:a16="http://schemas.microsoft.com/office/drawing/2014/main" id="{EF4F7FCE-2A5E-5DDB-8467-5B8550C4C9B0}"/>
              </a:ext>
            </a:extLst>
          </p:cNvPr>
          <p:cNvSpPr>
            <a:spLocks noGrp="1"/>
          </p:cNvSpPr>
          <p:nvPr>
            <p:ph type="dt" sz="half" idx="10"/>
          </p:nvPr>
        </p:nvSpPr>
        <p:spPr/>
        <p:txBody>
          <a:bodyPr rtlCol="0"/>
          <a:lstStyle>
            <a:lvl1pPr>
              <a:defRPr/>
            </a:lvl1pPr>
          </a:lstStyle>
          <a:p>
            <a:pPr>
              <a:defRPr/>
            </a:pPr>
            <a:fld id="{77F76934-F631-4EDE-B52B-180413F6D7A6}" type="datetimeFigureOut">
              <a:rPr lang="zh-TW" altLang="en-US"/>
              <a:pPr>
                <a:defRPr/>
              </a:pPr>
              <a:t>2022/9/11</a:t>
            </a:fld>
            <a:endParaRPr lang="zh-TW" altLang="en-US"/>
          </a:p>
        </p:txBody>
      </p:sp>
      <p:sp>
        <p:nvSpPr>
          <p:cNvPr id="13" name="投影片編號版面配置區 17">
            <a:extLst>
              <a:ext uri="{FF2B5EF4-FFF2-40B4-BE49-F238E27FC236}">
                <a16:creationId xmlns:a16="http://schemas.microsoft.com/office/drawing/2014/main" id="{E12ED60F-4223-DAC2-7BDD-F08D91A38B3C}"/>
              </a:ext>
            </a:extLst>
          </p:cNvPr>
          <p:cNvSpPr>
            <a:spLocks noGrp="1"/>
          </p:cNvSpPr>
          <p:nvPr>
            <p:ph type="sldNum" sz="quarter" idx="11"/>
          </p:nvPr>
        </p:nvSpPr>
        <p:spPr/>
        <p:txBody>
          <a:bodyPr/>
          <a:lstStyle>
            <a:lvl1pPr>
              <a:defRPr/>
            </a:lvl1pPr>
          </a:lstStyle>
          <a:p>
            <a:pPr>
              <a:defRPr/>
            </a:pPr>
            <a:fld id="{0D20CD99-8D96-4FF9-AF6F-BE8E17469AFA}" type="slidenum">
              <a:rPr lang="zh-TW" altLang="en-US"/>
              <a:pPr>
                <a:defRPr/>
              </a:pPr>
              <a:t>‹#›</a:t>
            </a:fld>
            <a:endParaRPr lang="zh-TW" altLang="en-US"/>
          </a:p>
        </p:txBody>
      </p:sp>
      <p:sp>
        <p:nvSpPr>
          <p:cNvPr id="14" name="頁尾版面配置區 20">
            <a:extLst>
              <a:ext uri="{FF2B5EF4-FFF2-40B4-BE49-F238E27FC236}">
                <a16:creationId xmlns:a16="http://schemas.microsoft.com/office/drawing/2014/main" id="{A00E36A1-0A51-A39E-5636-2408D943CD89}"/>
              </a:ext>
            </a:extLst>
          </p:cNvPr>
          <p:cNvSpPr>
            <a:spLocks noGrp="1"/>
          </p:cNvSpPr>
          <p:nvPr>
            <p:ph type="ftr" sz="quarter" idx="12"/>
          </p:nvPr>
        </p:nvSpPr>
        <p:spPr/>
        <p:txBody>
          <a:bodyPr rtlCol="0"/>
          <a:lstStyle>
            <a:lvl1pPr>
              <a:defRPr/>
            </a:lvl1pPr>
          </a:lstStyle>
          <a:p>
            <a:pPr>
              <a:defRPr/>
            </a:pPr>
            <a:endParaRPr lang="zh-TW" altLang="en-US"/>
          </a:p>
        </p:txBody>
      </p:sp>
    </p:spTree>
    <p:extLst>
      <p:ext uri="{BB962C8B-B14F-4D97-AF65-F5344CB8AC3E}">
        <p14:creationId xmlns:p14="http://schemas.microsoft.com/office/powerpoint/2010/main" val="694293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直線接點 15">
            <a:extLst>
              <a:ext uri="{FF2B5EF4-FFF2-40B4-BE49-F238E27FC236}">
                <a16:creationId xmlns:a16="http://schemas.microsoft.com/office/drawing/2014/main" id="{F8851EC1-F625-B984-8953-A3894B8EF857}"/>
              </a:ext>
            </a:extLst>
          </p:cNvPr>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hangingPunct="1">
              <a:defRPr/>
            </a:pPr>
            <a:endParaRPr kumimoji="0" lang="en-US" dirty="0">
              <a:latin typeface="Arial" charset="0"/>
              <a:ea typeface="新細明體" charset="-120"/>
            </a:endParaRPr>
          </a:p>
        </p:txBody>
      </p:sp>
      <p:sp>
        <p:nvSpPr>
          <p:cNvPr id="22" name="標題版面配置區 21">
            <a:extLst>
              <a:ext uri="{FF2B5EF4-FFF2-40B4-BE49-F238E27FC236}">
                <a16:creationId xmlns:a16="http://schemas.microsoft.com/office/drawing/2014/main" id="{6297B3C1-B21F-9D03-DEAF-A7FC89B595FB}"/>
              </a:ext>
            </a:extLst>
          </p:cNvPr>
          <p:cNvSpPr>
            <a:spLocks noGrp="1"/>
          </p:cNvSpPr>
          <p:nvPr>
            <p:ph type="title"/>
          </p:nvPr>
        </p:nvSpPr>
        <p:spPr>
          <a:xfrm>
            <a:off x="457200" y="274638"/>
            <a:ext cx="7467600" cy="1143000"/>
          </a:xfrm>
          <a:prstGeom prst="rect">
            <a:avLst/>
          </a:prstGeom>
        </p:spPr>
        <p:txBody>
          <a:bodyPr vert="horz" anchor="b">
            <a:normAutofit/>
          </a:bodyPr>
          <a:lstStyle/>
          <a:p>
            <a:r>
              <a:rPr lang="zh-TW" altLang="en-US"/>
              <a:t>按一下以編輯母片標題樣式</a:t>
            </a:r>
            <a:endParaRPr lang="en-US"/>
          </a:p>
        </p:txBody>
      </p:sp>
      <p:sp>
        <p:nvSpPr>
          <p:cNvPr id="1028" name="文字版面配置區 12">
            <a:extLst>
              <a:ext uri="{FF2B5EF4-FFF2-40B4-BE49-F238E27FC236}">
                <a16:creationId xmlns:a16="http://schemas.microsoft.com/office/drawing/2014/main" id="{CBDE674C-9093-B1C2-E1F9-A8BABA1C5252}"/>
              </a:ext>
            </a:extLst>
          </p:cNvPr>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4" name="日期版面配置區 13">
            <a:extLst>
              <a:ext uri="{FF2B5EF4-FFF2-40B4-BE49-F238E27FC236}">
                <a16:creationId xmlns:a16="http://schemas.microsoft.com/office/drawing/2014/main" id="{297E9084-6BAC-7D7D-EDC2-FC57836E67E8}"/>
              </a:ext>
            </a:extLst>
          </p:cNvPr>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charset="0"/>
                <a:ea typeface="新細明體" charset="-120"/>
              </a:defRPr>
            </a:lvl1pPr>
          </a:lstStyle>
          <a:p>
            <a:pPr>
              <a:defRPr/>
            </a:pPr>
            <a:fld id="{43A2F539-F4CB-45C0-BACA-DC23677E58D5}" type="datetimeFigureOut">
              <a:rPr lang="zh-TW" altLang="en-US"/>
              <a:pPr>
                <a:defRPr/>
              </a:pPr>
              <a:t>2022/9/11</a:t>
            </a:fld>
            <a:endParaRPr lang="zh-TW" altLang="en-US"/>
          </a:p>
        </p:txBody>
      </p:sp>
      <p:sp>
        <p:nvSpPr>
          <p:cNvPr id="3" name="頁尾版面配置區 2">
            <a:extLst>
              <a:ext uri="{FF2B5EF4-FFF2-40B4-BE49-F238E27FC236}">
                <a16:creationId xmlns:a16="http://schemas.microsoft.com/office/drawing/2014/main" id="{5C2BAF1C-58C0-07B2-FA00-0905B2D57019}"/>
              </a:ext>
            </a:extLst>
          </p:cNvPr>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charset="0"/>
                <a:ea typeface="新細明體" charset="-120"/>
              </a:defRPr>
            </a:lvl1pPr>
          </a:lstStyle>
          <a:p>
            <a:pPr>
              <a:defRPr/>
            </a:pPr>
            <a:endParaRPr lang="zh-TW" altLang="en-US"/>
          </a:p>
        </p:txBody>
      </p:sp>
      <p:sp>
        <p:nvSpPr>
          <p:cNvPr id="7" name="直線接點 6">
            <a:extLst>
              <a:ext uri="{FF2B5EF4-FFF2-40B4-BE49-F238E27FC236}">
                <a16:creationId xmlns:a16="http://schemas.microsoft.com/office/drawing/2014/main" id="{9BE0F546-A9A9-BE44-E903-6175B13C08BA}"/>
              </a:ext>
            </a:extLst>
          </p:cNvPr>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1032" name="直線接點 8">
            <a:extLst>
              <a:ext uri="{FF2B5EF4-FFF2-40B4-BE49-F238E27FC236}">
                <a16:creationId xmlns:a16="http://schemas.microsoft.com/office/drawing/2014/main" id="{27A91D9F-E9EF-8AC1-DA7B-5CA119BE8BE1}"/>
              </a:ext>
            </a:extLst>
          </p:cNvPr>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 name="矩形 9">
            <a:extLst>
              <a:ext uri="{FF2B5EF4-FFF2-40B4-BE49-F238E27FC236}">
                <a16:creationId xmlns:a16="http://schemas.microsoft.com/office/drawing/2014/main" id="{E75170B2-4194-6D7F-EDA4-3195CA4933EE}"/>
              </a:ext>
            </a:extLst>
          </p:cNvPr>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1034" name="直線接點 10">
            <a:extLst>
              <a:ext uri="{FF2B5EF4-FFF2-40B4-BE49-F238E27FC236}">
                <a16:creationId xmlns:a16="http://schemas.microsoft.com/office/drawing/2014/main" id="{1450C058-DA3C-9316-3515-27C046A9E3AB}"/>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 name="橢圓 11">
            <a:extLst>
              <a:ext uri="{FF2B5EF4-FFF2-40B4-BE49-F238E27FC236}">
                <a16:creationId xmlns:a16="http://schemas.microsoft.com/office/drawing/2014/main" id="{2499CC0B-6235-2CCB-1C67-C3A1D4E84A9F}"/>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23" name="投影片編號版面配置區 22">
            <a:extLst>
              <a:ext uri="{FF2B5EF4-FFF2-40B4-BE49-F238E27FC236}">
                <a16:creationId xmlns:a16="http://schemas.microsoft.com/office/drawing/2014/main" id="{FD6C1F27-78C3-AE7B-7E05-B3ACDC935645}"/>
              </a:ext>
            </a:extLst>
          </p:cNvPr>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400" b="1">
                <a:solidFill>
                  <a:srgbClr val="FFFFFF"/>
                </a:solidFill>
              </a:defRPr>
            </a:lvl1pPr>
          </a:lstStyle>
          <a:p>
            <a:pPr>
              <a:defRPr/>
            </a:pPr>
            <a:fld id="{4C074C54-9FBF-4B4A-87AD-A1AB6E91ECF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1" r:id="rId4"/>
    <p:sldLayoutId id="2147484592" r:id="rId5"/>
    <p:sldLayoutId id="2147484599" r:id="rId6"/>
    <p:sldLayoutId id="2147484593" r:id="rId7"/>
    <p:sldLayoutId id="2147484600" r:id="rId8"/>
    <p:sldLayoutId id="2147484601" r:id="rId9"/>
    <p:sldLayoutId id="2147484594" r:id="rId10"/>
    <p:sldLayoutId id="2147484595" r:id="rId11"/>
    <p:sldLayoutId id="2147484602" r:id="rId12"/>
    <p:sldLayoutId id="2147484603" r:id="rId13"/>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2pPr>
      <a:lvl3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3pPr>
      <a:lvl4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4pPr>
      <a:lvl5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5pPr>
      <a:lvl6pPr marL="4572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6pPr>
      <a:lvl7pPr marL="9144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7pPr>
      <a:lvl8pPr marL="13716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8pPr>
      <a:lvl9pPr marL="18288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8E403E"/>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CEB1B1"/>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D5C8B5"/>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jpg"/></Relationships>
</file>

<file path=ppt/slides/_rels/slide12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hyperlink" Target="mailto:aac2190@mail.moj.gov.tw" TargetMode="External"/><Relationship Id="rId2" Type="http://schemas.openxmlformats.org/officeDocument/2006/relationships/hyperlink" Target="mailto:pdpsmoj@gmail.com" TargetMode="External"/><Relationship Id="rId1" Type="http://schemas.openxmlformats.org/officeDocument/2006/relationships/slideLayout" Target="../slideLayouts/slideLayout2.xml"/><Relationship Id="rId4" Type="http://schemas.openxmlformats.org/officeDocument/2006/relationships/hyperlink" Target="mailto:aac2191@mail.moj.gov.t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land.moi.gov.tw/chhtml/landvalue/42" TargetMode="External"/><Relationship Id="rId2" Type="http://schemas.openxmlformats.org/officeDocument/2006/relationships/hyperlink" Target="http://epaper.hinet.net/index.asp"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tpex.org.tw/web/index.php?l=zh-tw" TargetMode="External"/><Relationship Id="rId2" Type="http://schemas.openxmlformats.org/officeDocument/2006/relationships/hyperlink" Target="https://www.twse.com.tw/zh/" TargetMode="External"/><Relationship Id="rId1" Type="http://schemas.openxmlformats.org/officeDocument/2006/relationships/slideLayout" Target="../slideLayouts/slideLayout2.xml"/><Relationship Id="rId4" Type="http://schemas.openxmlformats.org/officeDocument/2006/relationships/hyperlink" Target="https://www.moneydj.com/funddjx/default.xdjht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fido.moi.gov.tw/pt/main/login"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3.pn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jpg"/></Relationships>
</file>

<file path=ppt/slides/_rels/slide7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7.jp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 Id="rId9"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65.png"/><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FE82EFE9-101A-64D8-2471-68589BFA7E0F}"/>
              </a:ext>
            </a:extLst>
          </p:cNvPr>
          <p:cNvSpPr>
            <a:spLocks noGrp="1"/>
          </p:cNvSpPr>
          <p:nvPr>
            <p:ph type="subTitle" idx="1"/>
          </p:nvPr>
        </p:nvSpPr>
        <p:spPr>
          <a:xfrm>
            <a:off x="1258888" y="1628775"/>
            <a:ext cx="6945312" cy="5616575"/>
          </a:xfrm>
        </p:spPr>
        <p:txBody>
          <a:bodyPr rtlCol="0">
            <a:normAutofit/>
          </a:bodyPr>
          <a:lstStyle/>
          <a:p>
            <a:pPr algn="ctr" eaLnBrk="1" fontAlgn="auto" hangingPunct="1">
              <a:spcAft>
                <a:spcPts val="0"/>
              </a:spcAft>
              <a:buFont typeface="Arial" pitchFamily="34" charset="0"/>
              <a:buNone/>
              <a:defRPr/>
            </a:pPr>
            <a:endParaRPr lang="en-US" altLang="zh-TW" sz="4800" dirty="0">
              <a:solidFill>
                <a:srgbClr val="002060"/>
              </a:solidFill>
              <a:latin typeface="微軟正黑體" pitchFamily="34" charset="-120"/>
              <a:ea typeface="微軟正黑體" pitchFamily="34" charset="-120"/>
            </a:endParaRPr>
          </a:p>
          <a:p>
            <a:pPr algn="ctr" eaLnBrk="1" fontAlgn="auto" hangingPunct="1">
              <a:spcAft>
                <a:spcPts val="0"/>
              </a:spcAft>
              <a:buFont typeface="Arial" pitchFamily="34" charset="0"/>
              <a:buNone/>
              <a:defRPr/>
            </a:pPr>
            <a:r>
              <a:rPr lang="zh-TW" altLang="en-US" sz="4800" dirty="0">
                <a:solidFill>
                  <a:srgbClr val="002060"/>
                </a:solidFill>
                <a:latin typeface="微軟正黑體" pitchFamily="34" charset="-120"/>
                <a:ea typeface="微軟正黑體" pitchFamily="34" charset="-120"/>
              </a:rPr>
              <a:t>公職人員財產申報法</a:t>
            </a:r>
            <a:endParaRPr lang="en-US" altLang="zh-TW" sz="4800" dirty="0">
              <a:solidFill>
                <a:srgbClr val="002060"/>
              </a:solidFill>
              <a:latin typeface="微軟正黑體" pitchFamily="34" charset="-120"/>
              <a:ea typeface="微軟正黑體" pitchFamily="34" charset="-120"/>
            </a:endParaRPr>
          </a:p>
          <a:p>
            <a:pPr eaLnBrk="1" fontAlgn="auto" hangingPunct="1">
              <a:spcAft>
                <a:spcPts val="0"/>
              </a:spcAft>
              <a:buFont typeface="Arial" pitchFamily="34" charset="0"/>
              <a:buNone/>
              <a:defRPr/>
            </a:pPr>
            <a:endParaRPr lang="en-US" altLang="zh-TW" sz="4800" dirty="0">
              <a:solidFill>
                <a:schemeClr val="tx1"/>
              </a:solidFill>
              <a:latin typeface="微軟正黑體" pitchFamily="34" charset="-120"/>
              <a:ea typeface="微軟正黑體" pitchFamily="34" charset="-120"/>
            </a:endParaRPr>
          </a:p>
          <a:p>
            <a:pPr eaLnBrk="1" fontAlgn="auto" hangingPunct="1">
              <a:spcAft>
                <a:spcPts val="0"/>
              </a:spcAft>
              <a:buFont typeface="Arial" pitchFamily="34" charset="0"/>
              <a:buNone/>
              <a:defRPr/>
            </a:pPr>
            <a:endParaRPr lang="en-US" altLang="zh-TW" sz="4800" dirty="0">
              <a:solidFill>
                <a:schemeClr val="tx1"/>
              </a:solidFill>
              <a:latin typeface="微軟正黑體" pitchFamily="34" charset="-120"/>
              <a:ea typeface="微軟正黑體" pitchFamily="34" charset="-120"/>
            </a:endParaRPr>
          </a:p>
          <a:p>
            <a:pPr algn="r" eaLnBrk="1" fontAlgn="auto" hangingPunct="1">
              <a:spcAft>
                <a:spcPts val="0"/>
              </a:spcAft>
              <a:buFont typeface="Arial" pitchFamily="34" charset="0"/>
              <a:buNone/>
              <a:defRPr/>
            </a:pPr>
            <a:endParaRPr lang="zh-TW" altLang="en-US" sz="1600" dirty="0">
              <a:latin typeface="+mj-ea"/>
              <a:ea typeface="+mj-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a:extLst>
              <a:ext uri="{FF2B5EF4-FFF2-40B4-BE49-F238E27FC236}">
                <a16:creationId xmlns:a16="http://schemas.microsoft.com/office/drawing/2014/main" id="{A63CAB12-37D0-3C05-4DD8-D2F60DC90240}"/>
              </a:ext>
            </a:extLst>
          </p:cNvPr>
          <p:cNvSpPr>
            <a:spLocks noGrp="1"/>
          </p:cNvSpPr>
          <p:nvPr>
            <p:ph type="title"/>
          </p:nvPr>
        </p:nvSpPr>
        <p:spPr>
          <a:xfrm>
            <a:off x="1064840" y="188640"/>
            <a:ext cx="7035552" cy="854968"/>
          </a:xfrm>
          <a:effectLst>
            <a:softEdge rad="63500"/>
          </a:effectLst>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申報種類、期間、申報日</a:t>
            </a:r>
          </a:p>
        </p:txBody>
      </p:sp>
      <p:sp>
        <p:nvSpPr>
          <p:cNvPr id="21509" name="內容版面配置區 47">
            <a:extLst>
              <a:ext uri="{FF2B5EF4-FFF2-40B4-BE49-F238E27FC236}">
                <a16:creationId xmlns:a16="http://schemas.microsoft.com/office/drawing/2014/main" id="{CF6D75E6-285C-59F1-FAED-4C8A0DAC8B72}"/>
              </a:ext>
            </a:extLst>
          </p:cNvPr>
          <p:cNvSpPr>
            <a:spLocks noGrp="1"/>
          </p:cNvSpPr>
          <p:nvPr>
            <p:ph sz="quarter" idx="1"/>
          </p:nvPr>
        </p:nvSpPr>
        <p:spPr>
          <a:xfrm>
            <a:off x="334963" y="1123950"/>
            <a:ext cx="9217025" cy="1296988"/>
          </a:xfrm>
        </p:spPr>
        <p:txBody>
          <a:bodyPr/>
          <a:lstStyle/>
          <a:p>
            <a:pPr eaLnBrk="1" hangingPunct="1"/>
            <a:r>
              <a:rPr lang="zh-TW" altLang="en-US" sz="3200" b="1">
                <a:latin typeface="微軟正黑體" panose="020B0604030504040204" pitchFamily="34" charset="-120"/>
                <a:ea typeface="微軟正黑體" panose="020B0604030504040204" pitchFamily="34" charset="-120"/>
              </a:rPr>
              <a:t>申報</a:t>
            </a:r>
            <a:r>
              <a:rPr lang="en-US" altLang="zh-TW" sz="3200" b="1">
                <a:latin typeface="微軟正黑體" panose="020B0604030504040204" pitchFamily="34" charset="-120"/>
                <a:ea typeface="微軟正黑體" panose="020B0604030504040204" pitchFamily="34" charset="-120"/>
              </a:rPr>
              <a:t>(</a:t>
            </a:r>
            <a:r>
              <a:rPr lang="zh-TW" altLang="en-US" sz="3200" b="1">
                <a:latin typeface="微軟正黑體" panose="020B0604030504040204" pitchFamily="34" charset="-120"/>
                <a:ea typeface="微軟正黑體" panose="020B0604030504040204" pitchFamily="34" charset="-120"/>
              </a:rPr>
              <a:t>基準</a:t>
            </a:r>
            <a:r>
              <a:rPr lang="en-US" altLang="zh-TW" sz="3200" b="1">
                <a:latin typeface="微軟正黑體" panose="020B0604030504040204" pitchFamily="34" charset="-120"/>
                <a:ea typeface="微軟正黑體" panose="020B0604030504040204" pitchFamily="34" charset="-120"/>
              </a:rPr>
              <a:t>)</a:t>
            </a:r>
            <a:r>
              <a:rPr lang="zh-TW" altLang="en-US" sz="3200" b="1">
                <a:latin typeface="微軟正黑體" panose="020B0604030504040204" pitchFamily="34" charset="-120"/>
                <a:ea typeface="微軟正黑體" panose="020B0604030504040204" pitchFamily="34" charset="-120"/>
              </a:rPr>
              <a:t>日</a:t>
            </a:r>
            <a:r>
              <a:rPr lang="zh-TW" altLang="en-US" sz="3200">
                <a:latin typeface="微軟正黑體" panose="020B0604030504040204" pitchFamily="34" charset="-120"/>
                <a:ea typeface="微軟正黑體" panose="020B0604030504040204" pitchFamily="34" charset="-120"/>
              </a:rPr>
              <a:t>：查詢財產之基準日，也就是說選定○月○日，並以該日當天財產的狀況來申報</a:t>
            </a:r>
            <a:r>
              <a:rPr lang="zh-TW" altLang="en-US" sz="3200" b="1">
                <a:latin typeface="微軟正黑體" panose="020B0604030504040204" pitchFamily="34" charset="-120"/>
                <a:ea typeface="微軟正黑體" panose="020B0604030504040204" pitchFamily="34" charset="-120"/>
              </a:rPr>
              <a:t>　</a:t>
            </a:r>
            <a:r>
              <a:rPr lang="zh-TW" altLang="en-US" sz="2800" b="1">
                <a:latin typeface="微軟正黑體" panose="020B0604030504040204" pitchFamily="34" charset="-120"/>
                <a:ea typeface="微軟正黑體" panose="020B0604030504040204" pitchFamily="34" charset="-120"/>
              </a:rPr>
              <a:t>≠交件日</a:t>
            </a:r>
            <a:endParaRPr lang="zh-TW" altLang="en-US" sz="2800"/>
          </a:p>
          <a:p>
            <a:pPr eaLnBrk="1" hangingPunct="1"/>
            <a:endParaRPr lang="en-US" altLang="zh-TW" sz="2800">
              <a:latin typeface="微軟正黑體" panose="020B0604030504040204" pitchFamily="34" charset="-120"/>
              <a:ea typeface="微軟正黑體" panose="020B0604030504040204" pitchFamily="34" charset="-120"/>
            </a:endParaRPr>
          </a:p>
        </p:txBody>
      </p:sp>
      <p:grpSp>
        <p:nvGrpSpPr>
          <p:cNvPr id="21510" name="群組 1">
            <a:extLst>
              <a:ext uri="{FF2B5EF4-FFF2-40B4-BE49-F238E27FC236}">
                <a16:creationId xmlns:a16="http://schemas.microsoft.com/office/drawing/2014/main" id="{73D03AF3-FB1F-6F46-F2C2-3C66222AA4FE}"/>
              </a:ext>
            </a:extLst>
          </p:cNvPr>
          <p:cNvGrpSpPr>
            <a:grpSpLocks/>
          </p:cNvGrpSpPr>
          <p:nvPr/>
        </p:nvGrpSpPr>
        <p:grpSpPr bwMode="auto">
          <a:xfrm>
            <a:off x="695325" y="2786063"/>
            <a:ext cx="7847013" cy="1836737"/>
            <a:chOff x="684213" y="4129909"/>
            <a:chExt cx="7847012" cy="1837453"/>
          </a:xfrm>
        </p:grpSpPr>
        <p:grpSp>
          <p:nvGrpSpPr>
            <p:cNvPr id="21516" name="群組 14">
              <a:extLst>
                <a:ext uri="{FF2B5EF4-FFF2-40B4-BE49-F238E27FC236}">
                  <a16:creationId xmlns:a16="http://schemas.microsoft.com/office/drawing/2014/main" id="{47200D06-AA2D-1149-EE3B-67ACCE7E8C48}"/>
                </a:ext>
              </a:extLst>
            </p:cNvPr>
            <p:cNvGrpSpPr>
              <a:grpSpLocks/>
            </p:cNvGrpSpPr>
            <p:nvPr/>
          </p:nvGrpSpPr>
          <p:grpSpPr bwMode="auto">
            <a:xfrm>
              <a:off x="684213" y="4652962"/>
              <a:ext cx="7847012" cy="1314400"/>
              <a:chOff x="683568" y="4653135"/>
              <a:chExt cx="7847012" cy="1314400"/>
            </a:xfrm>
          </p:grpSpPr>
          <p:cxnSp>
            <p:nvCxnSpPr>
              <p:cNvPr id="39" name="直線接點 38">
                <a:extLst>
                  <a:ext uri="{FF2B5EF4-FFF2-40B4-BE49-F238E27FC236}">
                    <a16:creationId xmlns:a16="http://schemas.microsoft.com/office/drawing/2014/main" id="{F22AFA0C-E681-79E0-7989-DB87E36C0048}"/>
                  </a:ext>
                </a:extLst>
              </p:cNvPr>
              <p:cNvCxnSpPr/>
              <p:nvPr/>
            </p:nvCxnSpPr>
            <p:spPr bwMode="auto">
              <a:xfrm>
                <a:off x="1547168" y="4652573"/>
                <a:ext cx="0" cy="360503"/>
              </a:xfrm>
              <a:prstGeom prst="line">
                <a:avLst/>
              </a:prstGeom>
              <a:ln w="28575"/>
            </p:spPr>
            <p:style>
              <a:lnRef idx="1">
                <a:schemeClr val="dk1"/>
              </a:lnRef>
              <a:fillRef idx="0">
                <a:schemeClr val="dk1"/>
              </a:fillRef>
              <a:effectRef idx="0">
                <a:schemeClr val="dk1"/>
              </a:effectRef>
              <a:fontRef idx="minor">
                <a:schemeClr val="tx1"/>
              </a:fontRef>
            </p:style>
          </p:cxnSp>
          <p:cxnSp>
            <p:nvCxnSpPr>
              <p:cNvPr id="42" name="直線接點 41">
                <a:extLst>
                  <a:ext uri="{FF2B5EF4-FFF2-40B4-BE49-F238E27FC236}">
                    <a16:creationId xmlns:a16="http://schemas.microsoft.com/office/drawing/2014/main" id="{43AD4A9F-C23D-236D-BBA1-7C9D09B5B4C4}"/>
                  </a:ext>
                </a:extLst>
              </p:cNvPr>
              <p:cNvCxnSpPr/>
              <p:nvPr/>
            </p:nvCxnSpPr>
            <p:spPr bwMode="auto">
              <a:xfrm>
                <a:off x="3636318" y="4652573"/>
                <a:ext cx="0" cy="360503"/>
              </a:xfrm>
              <a:prstGeom prst="line">
                <a:avLst/>
              </a:prstGeom>
              <a:ln w="28575"/>
            </p:spPr>
            <p:style>
              <a:lnRef idx="1">
                <a:schemeClr val="dk1"/>
              </a:lnRef>
              <a:fillRef idx="0">
                <a:schemeClr val="dk1"/>
              </a:fillRef>
              <a:effectRef idx="0">
                <a:schemeClr val="dk1"/>
              </a:effectRef>
              <a:fontRef idx="minor">
                <a:schemeClr val="tx1"/>
              </a:fontRef>
            </p:style>
          </p:cxnSp>
          <p:grpSp>
            <p:nvGrpSpPr>
              <p:cNvPr id="21521" name="群組 48">
                <a:extLst>
                  <a:ext uri="{FF2B5EF4-FFF2-40B4-BE49-F238E27FC236}">
                    <a16:creationId xmlns:a16="http://schemas.microsoft.com/office/drawing/2014/main" id="{5A3DCC9C-5F4C-C4AE-EFEF-F3B9C7EC6635}"/>
                  </a:ext>
                </a:extLst>
              </p:cNvPr>
              <p:cNvGrpSpPr>
                <a:grpSpLocks/>
              </p:cNvGrpSpPr>
              <p:nvPr/>
            </p:nvGrpSpPr>
            <p:grpSpPr bwMode="auto">
              <a:xfrm>
                <a:off x="683568" y="4653135"/>
                <a:ext cx="7847012" cy="1314400"/>
                <a:chOff x="539552" y="4509120"/>
                <a:chExt cx="7848000" cy="1313480"/>
              </a:xfrm>
            </p:grpSpPr>
            <p:cxnSp>
              <p:nvCxnSpPr>
                <p:cNvPr id="37" name="直線單箭頭接點 36">
                  <a:extLst>
                    <a:ext uri="{FF2B5EF4-FFF2-40B4-BE49-F238E27FC236}">
                      <a16:creationId xmlns:a16="http://schemas.microsoft.com/office/drawing/2014/main" id="{39E0645E-BB6D-F91F-466A-959CC773409D}"/>
                    </a:ext>
                  </a:extLst>
                </p:cNvPr>
                <p:cNvCxnSpPr/>
                <p:nvPr/>
              </p:nvCxnSpPr>
              <p:spPr>
                <a:xfrm>
                  <a:off x="539552" y="4652976"/>
                  <a:ext cx="7848000"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6397" name="文字方塊 40">
                  <a:extLst>
                    <a:ext uri="{FF2B5EF4-FFF2-40B4-BE49-F238E27FC236}">
                      <a16:creationId xmlns:a16="http://schemas.microsoft.com/office/drawing/2014/main" id="{8DD9514A-C7DA-FC2C-D077-FB62E8C7568C}"/>
                    </a:ext>
                  </a:extLst>
                </p:cNvPr>
                <p:cNvSpPr txBox="1">
                  <a:spLocks noChangeArrowheads="1"/>
                </p:cNvSpPr>
                <p:nvPr/>
              </p:nvSpPr>
              <p:spPr bwMode="auto">
                <a:xfrm>
                  <a:off x="755479" y="4860874"/>
                  <a:ext cx="1295563" cy="953792"/>
                </a:xfrm>
                <a:prstGeom prst="rect">
                  <a:avLst/>
                </a:prstGeom>
                <a:solidFill>
                  <a:schemeClr val="accent3">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dirty="0">
                      <a:latin typeface="微軟正黑體" panose="020B0604030504040204" pitchFamily="34" charset="-120"/>
                      <a:ea typeface="微軟正黑體" panose="020B0604030504040204" pitchFamily="34" charset="-120"/>
                    </a:rPr>
                    <a:t>選定</a:t>
                  </a:r>
                  <a:endParaRPr lang="en-US" altLang="zh-TW" sz="2800" dirty="0">
                    <a:latin typeface="微軟正黑體" panose="020B0604030504040204" pitchFamily="34" charset="-120"/>
                    <a:ea typeface="微軟正黑體" panose="020B0604030504040204" pitchFamily="34" charset="-120"/>
                  </a:endParaRPr>
                </a:p>
                <a:p>
                  <a:pPr algn="ctr" eaLnBrk="1" hangingPunct="1">
                    <a:defRPr/>
                  </a:pPr>
                  <a:r>
                    <a:rPr lang="zh-TW" altLang="en-US" sz="2800" dirty="0">
                      <a:latin typeface="微軟正黑體" panose="020B0604030504040204" pitchFamily="34" charset="-120"/>
                      <a:ea typeface="微軟正黑體" panose="020B0604030504040204" pitchFamily="34" charset="-120"/>
                    </a:rPr>
                    <a:t>申報日</a:t>
                  </a:r>
                  <a:endParaRPr lang="zh-TW" altLang="en-US" sz="2800" dirty="0"/>
                </a:p>
              </p:txBody>
            </p:sp>
            <p:sp>
              <p:nvSpPr>
                <p:cNvPr id="16398" name="文字方塊 42">
                  <a:extLst>
                    <a:ext uri="{FF2B5EF4-FFF2-40B4-BE49-F238E27FC236}">
                      <a16:creationId xmlns:a16="http://schemas.microsoft.com/office/drawing/2014/main" id="{F05982FF-5AE8-4A74-AED7-59CE1EB3C67B}"/>
                    </a:ext>
                  </a:extLst>
                </p:cNvPr>
                <p:cNvSpPr txBox="1">
                  <a:spLocks noChangeArrowheads="1"/>
                </p:cNvSpPr>
                <p:nvPr/>
              </p:nvSpPr>
              <p:spPr bwMode="auto">
                <a:xfrm>
                  <a:off x="2627378" y="4868809"/>
                  <a:ext cx="1729004" cy="953791"/>
                </a:xfrm>
                <a:prstGeom prst="rect">
                  <a:avLst/>
                </a:prstGeom>
                <a:solidFill>
                  <a:schemeClr val="accent3">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dirty="0">
                      <a:latin typeface="微軟正黑體" panose="020B0604030504040204" pitchFamily="34" charset="-120"/>
                      <a:ea typeface="微軟正黑體" panose="020B0604030504040204" pitchFamily="34" charset="-120"/>
                    </a:rPr>
                    <a:t>查詢</a:t>
                  </a:r>
                  <a:endParaRPr lang="en-US" altLang="zh-TW" sz="2800" dirty="0">
                    <a:latin typeface="微軟正黑體" panose="020B0604030504040204" pitchFamily="34" charset="-120"/>
                    <a:ea typeface="微軟正黑體" panose="020B0604030504040204" pitchFamily="34" charset="-120"/>
                  </a:endParaRPr>
                </a:p>
                <a:p>
                  <a:pPr algn="ctr" eaLnBrk="1" hangingPunct="1">
                    <a:defRPr/>
                  </a:pPr>
                  <a:r>
                    <a:rPr lang="zh-TW" altLang="en-US" sz="2800" dirty="0">
                      <a:latin typeface="微軟正黑體" panose="020B0604030504040204" pitchFamily="34" charset="-120"/>
                      <a:ea typeface="微軟正黑體" panose="020B0604030504040204" pitchFamily="34" charset="-120"/>
                    </a:rPr>
                    <a:t>財產狀況</a:t>
                  </a:r>
                  <a:endParaRPr lang="zh-TW" altLang="en-US" sz="2800" dirty="0"/>
                </a:p>
              </p:txBody>
            </p:sp>
            <p:cxnSp>
              <p:nvCxnSpPr>
                <p:cNvPr id="44" name="直線接點 43">
                  <a:extLst>
                    <a:ext uri="{FF2B5EF4-FFF2-40B4-BE49-F238E27FC236}">
                      <a16:creationId xmlns:a16="http://schemas.microsoft.com/office/drawing/2014/main" id="{EAB9E7B6-2734-5D97-89DC-FA9C235F35E5}"/>
                    </a:ext>
                  </a:extLst>
                </p:cNvPr>
                <p:cNvCxnSpPr/>
                <p:nvPr/>
              </p:nvCxnSpPr>
              <p:spPr>
                <a:xfrm>
                  <a:off x="5364572" y="4508558"/>
                  <a:ext cx="0" cy="360251"/>
                </a:xfrm>
                <a:prstGeom prst="line">
                  <a:avLst/>
                </a:prstGeom>
                <a:ln w="28575"/>
              </p:spPr>
              <p:style>
                <a:lnRef idx="1">
                  <a:schemeClr val="dk1"/>
                </a:lnRef>
                <a:fillRef idx="0">
                  <a:schemeClr val="dk1"/>
                </a:fillRef>
                <a:effectRef idx="0">
                  <a:schemeClr val="dk1"/>
                </a:effectRef>
                <a:fontRef idx="minor">
                  <a:schemeClr val="tx1"/>
                </a:fontRef>
              </p:style>
            </p:cxnSp>
            <p:sp>
              <p:nvSpPr>
                <p:cNvPr id="16400" name="文字方塊 44">
                  <a:extLst>
                    <a:ext uri="{FF2B5EF4-FFF2-40B4-BE49-F238E27FC236}">
                      <a16:creationId xmlns:a16="http://schemas.microsoft.com/office/drawing/2014/main" id="{F0FB3EF2-0CA9-18AC-5E2C-8EFB81B0B248}"/>
                    </a:ext>
                  </a:extLst>
                </p:cNvPr>
                <p:cNvSpPr txBox="1">
                  <a:spLocks noChangeArrowheads="1"/>
                </p:cNvSpPr>
                <p:nvPr/>
              </p:nvSpPr>
              <p:spPr bwMode="auto">
                <a:xfrm>
                  <a:off x="4788236" y="4868809"/>
                  <a:ext cx="1295563" cy="953791"/>
                </a:xfrm>
                <a:prstGeom prst="rect">
                  <a:avLst/>
                </a:prstGeom>
                <a:solidFill>
                  <a:schemeClr val="accent3">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dirty="0">
                      <a:latin typeface="微軟正黑體" panose="020B0604030504040204" pitchFamily="34" charset="-120"/>
                      <a:ea typeface="微軟正黑體" panose="020B0604030504040204" pitchFamily="34" charset="-120"/>
                    </a:rPr>
                    <a:t>填寫</a:t>
                  </a:r>
                  <a:endParaRPr lang="en-US" altLang="zh-TW" sz="2800" dirty="0">
                    <a:latin typeface="微軟正黑體" panose="020B0604030504040204" pitchFamily="34" charset="-120"/>
                    <a:ea typeface="微軟正黑體" panose="020B0604030504040204" pitchFamily="34" charset="-120"/>
                  </a:endParaRPr>
                </a:p>
                <a:p>
                  <a:pPr algn="ctr" eaLnBrk="1" hangingPunct="1">
                    <a:defRPr/>
                  </a:pPr>
                  <a:r>
                    <a:rPr lang="zh-TW" altLang="en-US" sz="2800" dirty="0">
                      <a:latin typeface="微軟正黑體" panose="020B0604030504040204" pitchFamily="34" charset="-120"/>
                      <a:ea typeface="微軟正黑體" panose="020B0604030504040204" pitchFamily="34" charset="-120"/>
                    </a:rPr>
                    <a:t>申報表</a:t>
                  </a:r>
                </a:p>
              </p:txBody>
            </p:sp>
            <p:cxnSp>
              <p:nvCxnSpPr>
                <p:cNvPr id="46" name="直線接點 45">
                  <a:extLst>
                    <a:ext uri="{FF2B5EF4-FFF2-40B4-BE49-F238E27FC236}">
                      <a16:creationId xmlns:a16="http://schemas.microsoft.com/office/drawing/2014/main" id="{C297F4F0-E786-60C2-0D1C-676F8D79EA5B}"/>
                    </a:ext>
                  </a:extLst>
                </p:cNvPr>
                <p:cNvCxnSpPr/>
                <p:nvPr/>
              </p:nvCxnSpPr>
              <p:spPr>
                <a:xfrm>
                  <a:off x="7184076" y="4508558"/>
                  <a:ext cx="0" cy="360251"/>
                </a:xfrm>
                <a:prstGeom prst="line">
                  <a:avLst/>
                </a:prstGeom>
                <a:ln w="28575"/>
              </p:spPr>
              <p:style>
                <a:lnRef idx="1">
                  <a:schemeClr val="dk1"/>
                </a:lnRef>
                <a:fillRef idx="0">
                  <a:schemeClr val="dk1"/>
                </a:fillRef>
                <a:effectRef idx="0">
                  <a:schemeClr val="dk1"/>
                </a:effectRef>
                <a:fontRef idx="minor">
                  <a:schemeClr val="tx1"/>
                </a:fontRef>
              </p:style>
            </p:cxnSp>
            <p:sp>
              <p:nvSpPr>
                <p:cNvPr id="16402" name="文字方塊 46">
                  <a:extLst>
                    <a:ext uri="{FF2B5EF4-FFF2-40B4-BE49-F238E27FC236}">
                      <a16:creationId xmlns:a16="http://schemas.microsoft.com/office/drawing/2014/main" id="{AEE5D1F7-1E13-562C-27E8-C4411AEE83C1}"/>
                    </a:ext>
                  </a:extLst>
                </p:cNvPr>
                <p:cNvSpPr txBox="1">
                  <a:spLocks noChangeArrowheads="1"/>
                </p:cNvSpPr>
                <p:nvPr/>
              </p:nvSpPr>
              <p:spPr bwMode="auto">
                <a:xfrm>
                  <a:off x="6607740" y="4868809"/>
                  <a:ext cx="1295563" cy="953791"/>
                </a:xfrm>
                <a:prstGeom prst="rect">
                  <a:avLst/>
                </a:prstGeom>
                <a:solidFill>
                  <a:schemeClr val="accent3">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a:latin typeface="微軟正黑體" panose="020B0604030504040204" pitchFamily="34" charset="-120"/>
                      <a:ea typeface="微軟正黑體" panose="020B0604030504040204" pitchFamily="34" charset="-120"/>
                    </a:rPr>
                    <a:t>送交</a:t>
                  </a:r>
                  <a:endParaRPr lang="en-US" altLang="zh-TW" sz="2800">
                    <a:latin typeface="微軟正黑體" panose="020B0604030504040204" pitchFamily="34" charset="-120"/>
                    <a:ea typeface="微軟正黑體" panose="020B0604030504040204" pitchFamily="34" charset="-120"/>
                  </a:endParaRPr>
                </a:p>
                <a:p>
                  <a:pPr algn="ctr" eaLnBrk="1" hangingPunct="1">
                    <a:defRPr/>
                  </a:pPr>
                  <a:r>
                    <a:rPr lang="zh-TW" altLang="en-US" sz="2800">
                      <a:latin typeface="微軟正黑體" panose="020B0604030504040204" pitchFamily="34" charset="-120"/>
                      <a:ea typeface="微軟正黑體" panose="020B0604030504040204" pitchFamily="34" charset="-120"/>
                    </a:rPr>
                    <a:t>申報表</a:t>
                  </a:r>
                  <a:endParaRPr lang="zh-TW" altLang="en-US" sz="2800"/>
                </a:p>
              </p:txBody>
            </p:sp>
          </p:grpSp>
        </p:grpSp>
        <p:sp>
          <p:nvSpPr>
            <p:cNvPr id="16391" name="文字方塊 40">
              <a:extLst>
                <a:ext uri="{FF2B5EF4-FFF2-40B4-BE49-F238E27FC236}">
                  <a16:creationId xmlns:a16="http://schemas.microsoft.com/office/drawing/2014/main" id="{6EBCBC2D-1ED2-38EE-60F5-D2B953730A69}"/>
                </a:ext>
              </a:extLst>
            </p:cNvPr>
            <p:cNvSpPr txBox="1">
              <a:spLocks noChangeArrowheads="1"/>
            </p:cNvSpPr>
            <p:nvPr/>
          </p:nvSpPr>
          <p:spPr bwMode="auto">
            <a:xfrm>
              <a:off x="900113" y="4129909"/>
              <a:ext cx="1295400" cy="522491"/>
            </a:xfrm>
            <a:prstGeom prst="rect">
              <a:avLst/>
            </a:prstGeom>
            <a:solidFill>
              <a:schemeClr val="accent6">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b="1" dirty="0">
                  <a:latin typeface="微軟正黑體" panose="020B0604030504040204" pitchFamily="34" charset="-120"/>
                  <a:ea typeface="微軟正黑體" panose="020B0604030504040204" pitchFamily="34" charset="-120"/>
                </a:rPr>
                <a:t>申報日</a:t>
              </a:r>
              <a:endParaRPr lang="zh-TW" altLang="en-US" sz="2800" b="1" dirty="0"/>
            </a:p>
          </p:txBody>
        </p:sp>
        <p:sp>
          <p:nvSpPr>
            <p:cNvPr id="16392" name="文字方塊 40">
              <a:extLst>
                <a:ext uri="{FF2B5EF4-FFF2-40B4-BE49-F238E27FC236}">
                  <a16:creationId xmlns:a16="http://schemas.microsoft.com/office/drawing/2014/main" id="{8A37B605-495A-6EEB-3FA6-421DA1BD7062}"/>
                </a:ext>
              </a:extLst>
            </p:cNvPr>
            <p:cNvSpPr txBox="1">
              <a:spLocks noChangeArrowheads="1"/>
            </p:cNvSpPr>
            <p:nvPr/>
          </p:nvSpPr>
          <p:spPr bwMode="auto">
            <a:xfrm>
              <a:off x="6731000" y="4129909"/>
              <a:ext cx="1296987" cy="522491"/>
            </a:xfrm>
            <a:prstGeom prst="rect">
              <a:avLst/>
            </a:prstGeom>
            <a:solidFill>
              <a:schemeClr val="accent6">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b="1" dirty="0">
                  <a:latin typeface="微軟正黑體" panose="020B0604030504040204" pitchFamily="34" charset="-120"/>
                  <a:ea typeface="微軟正黑體" panose="020B0604030504040204" pitchFamily="34" charset="-120"/>
                </a:rPr>
                <a:t>交件日</a:t>
              </a:r>
              <a:endParaRPr lang="zh-TW" altLang="en-US" sz="2800" b="1" dirty="0"/>
            </a:p>
          </p:txBody>
        </p:sp>
      </p:grpSp>
      <p:sp>
        <p:nvSpPr>
          <p:cNvPr id="21511" name="文字方塊 19">
            <a:extLst>
              <a:ext uri="{FF2B5EF4-FFF2-40B4-BE49-F238E27FC236}">
                <a16:creationId xmlns:a16="http://schemas.microsoft.com/office/drawing/2014/main" id="{B6F2F565-7054-022A-0EA6-D0773C5D0DB3}"/>
              </a:ext>
            </a:extLst>
          </p:cNvPr>
          <p:cNvSpPr txBox="1">
            <a:spLocks noChangeArrowheads="1"/>
          </p:cNvSpPr>
          <p:nvPr/>
        </p:nvSpPr>
        <p:spPr bwMode="auto">
          <a:xfrm>
            <a:off x="695325" y="5516563"/>
            <a:ext cx="4716463" cy="584200"/>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200" b="1">
                <a:latin typeface="微軟正黑體" panose="020B0604030504040204" pitchFamily="34" charset="-120"/>
                <a:ea typeface="微軟正黑體" panose="020B0604030504040204" pitchFamily="34" charset="-120"/>
              </a:rPr>
              <a:t>交件日不會在申報日之前</a:t>
            </a:r>
          </a:p>
        </p:txBody>
      </p:sp>
      <p:sp>
        <p:nvSpPr>
          <p:cNvPr id="21512" name="文字方塊 1">
            <a:extLst>
              <a:ext uri="{FF2B5EF4-FFF2-40B4-BE49-F238E27FC236}">
                <a16:creationId xmlns:a16="http://schemas.microsoft.com/office/drawing/2014/main" id="{4F0B6513-D32C-E215-2544-BA1B16B15C76}"/>
              </a:ext>
            </a:extLst>
          </p:cNvPr>
          <p:cNvSpPr txBox="1">
            <a:spLocks noChangeArrowheads="1"/>
          </p:cNvSpPr>
          <p:nvPr/>
        </p:nvSpPr>
        <p:spPr bwMode="auto">
          <a:xfrm>
            <a:off x="1258888" y="4652963"/>
            <a:ext cx="617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a:t>11/1</a:t>
            </a:r>
            <a:endParaRPr lang="zh-TW" altLang="en-US"/>
          </a:p>
        </p:txBody>
      </p:sp>
      <p:sp>
        <p:nvSpPr>
          <p:cNvPr id="21513" name="文字方塊 19">
            <a:extLst>
              <a:ext uri="{FF2B5EF4-FFF2-40B4-BE49-F238E27FC236}">
                <a16:creationId xmlns:a16="http://schemas.microsoft.com/office/drawing/2014/main" id="{0C24C978-E159-DB3F-03DB-23B19D598AB3}"/>
              </a:ext>
            </a:extLst>
          </p:cNvPr>
          <p:cNvSpPr txBox="1">
            <a:spLocks noChangeArrowheads="1"/>
          </p:cNvSpPr>
          <p:nvPr/>
        </p:nvSpPr>
        <p:spPr bwMode="auto">
          <a:xfrm>
            <a:off x="3379788" y="465296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a:t>12/5</a:t>
            </a:r>
            <a:endParaRPr lang="zh-TW" altLang="en-US"/>
          </a:p>
        </p:txBody>
      </p:sp>
      <p:sp>
        <p:nvSpPr>
          <p:cNvPr id="21514" name="文字方塊 20">
            <a:extLst>
              <a:ext uri="{FF2B5EF4-FFF2-40B4-BE49-F238E27FC236}">
                <a16:creationId xmlns:a16="http://schemas.microsoft.com/office/drawing/2014/main" id="{6FC53DF0-2B11-3C7A-CE15-BAE38A4677C6}"/>
              </a:ext>
            </a:extLst>
          </p:cNvPr>
          <p:cNvSpPr txBox="1">
            <a:spLocks noChangeArrowheads="1"/>
          </p:cNvSpPr>
          <p:nvPr/>
        </p:nvSpPr>
        <p:spPr bwMode="auto">
          <a:xfrm>
            <a:off x="5219700" y="4643438"/>
            <a:ext cx="633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a:t>12/6</a:t>
            </a:r>
            <a:endParaRPr lang="zh-TW" altLang="en-US"/>
          </a:p>
        </p:txBody>
      </p:sp>
      <p:sp>
        <p:nvSpPr>
          <p:cNvPr id="21515" name="文字方塊 35">
            <a:extLst>
              <a:ext uri="{FF2B5EF4-FFF2-40B4-BE49-F238E27FC236}">
                <a16:creationId xmlns:a16="http://schemas.microsoft.com/office/drawing/2014/main" id="{D8A873C6-7153-B803-D472-229EE26E7060}"/>
              </a:ext>
            </a:extLst>
          </p:cNvPr>
          <p:cNvSpPr txBox="1">
            <a:spLocks noChangeArrowheads="1"/>
          </p:cNvSpPr>
          <p:nvPr/>
        </p:nvSpPr>
        <p:spPr bwMode="auto">
          <a:xfrm>
            <a:off x="6980238" y="465296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a:t>12/6</a:t>
            </a:r>
            <a:endParaRPr lang="zh-TW"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82F99D-713C-5801-BAFE-BCB010DFFEF4}"/>
              </a:ext>
            </a:extLst>
          </p:cNvPr>
          <p:cNvSpPr>
            <a:spLocks noGrp="1"/>
          </p:cNvSpPr>
          <p:nvPr>
            <p:ph type="title"/>
          </p:nvPr>
        </p:nvSpPr>
        <p:spPr>
          <a:xfrm>
            <a:off x="457200" y="274638"/>
            <a:ext cx="7467600" cy="778098"/>
          </a:xfrm>
        </p:spPr>
        <p:txBody>
          <a:bodyPr/>
          <a:lstStyle/>
          <a:p>
            <a:r>
              <a:rPr lang="zh-TW" altLang="en-US" sz="3900" spc="5" dirty="0">
                <a:latin typeface="Arial"/>
                <a:cs typeface="Arial"/>
              </a:rPr>
              <a:t>有價證券</a:t>
            </a:r>
            <a:r>
              <a:rPr lang="en-US" altLang="zh-TW" sz="3900" spc="5" dirty="0">
                <a:latin typeface="Arial"/>
                <a:cs typeface="Arial"/>
              </a:rPr>
              <a:t>-</a:t>
            </a:r>
            <a:r>
              <a:rPr lang="zh-TW" altLang="en-US" sz="3900" spc="5" dirty="0">
                <a:latin typeface="Arial"/>
                <a:cs typeface="Arial"/>
              </a:rPr>
              <a:t>債券買賣機關選單</a:t>
            </a:r>
          </a:p>
        </p:txBody>
      </p:sp>
      <p:sp>
        <p:nvSpPr>
          <p:cNvPr id="3" name="內容版面配置區 2">
            <a:extLst>
              <a:ext uri="{FF2B5EF4-FFF2-40B4-BE49-F238E27FC236}">
                <a16:creationId xmlns:a16="http://schemas.microsoft.com/office/drawing/2014/main" id="{B71863E5-FAC8-37AB-40DE-9AE1701091F9}"/>
              </a:ext>
            </a:extLst>
          </p:cNvPr>
          <p:cNvSpPr>
            <a:spLocks noGrp="1"/>
          </p:cNvSpPr>
          <p:nvPr>
            <p:ph sz="quarter" idx="1"/>
          </p:nvPr>
        </p:nvSpPr>
        <p:spPr>
          <a:xfrm>
            <a:off x="477543" y="1052736"/>
            <a:ext cx="7467600" cy="4873752"/>
          </a:xfrm>
        </p:spPr>
        <p:txBody>
          <a:bodyPr/>
          <a:lstStyle/>
          <a:p>
            <a:pPr marL="299085" marR="5080" lvl="0" indent="-287020" algn="just" defTabSz="914400" rtl="0" eaLnBrk="1" fontAlgn="auto" latinLnBrk="0" hangingPunct="1">
              <a:lnSpc>
                <a:spcPct val="100000"/>
              </a:lnSpc>
              <a:spcBef>
                <a:spcPts val="100"/>
              </a:spcBef>
              <a:spcAft>
                <a:spcPts val="0"/>
              </a:spcAft>
              <a:buClrTx/>
              <a:buSzPct val="95833"/>
              <a:buFont typeface="Wingdings"/>
              <a:buChar char=""/>
              <a:tabLst>
                <a:tab pos="31432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填寫債券買賣機構，按</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機構選</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單</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，透過下拉選單方式選 擇金融機構類別、總行以及分</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行</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或選擇類別</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後</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，透過模糊查 詢進行總行以及分行的查詢</a:t>
            </a:r>
          </a:p>
          <a:p>
            <a:pPr marL="313690" marR="0" lvl="0" indent="-301625" algn="l" defTabSz="914400" rtl="0" eaLnBrk="1" fontAlgn="auto" latinLnBrk="0" hangingPunct="1">
              <a:lnSpc>
                <a:spcPct val="100000"/>
              </a:lnSpc>
              <a:spcBef>
                <a:spcPts val="0"/>
              </a:spcBef>
              <a:spcAft>
                <a:spcPts val="0"/>
              </a:spcAft>
              <a:buClrTx/>
              <a:buSzPct val="95833"/>
              <a:buFont typeface="Wingdings"/>
              <a:buChar char=""/>
              <a:tabLst>
                <a:tab pos="314325"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若查無機構也可使用自行輸入。</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grpSp>
        <p:nvGrpSpPr>
          <p:cNvPr id="4" name="object 4">
            <a:extLst>
              <a:ext uri="{FF2B5EF4-FFF2-40B4-BE49-F238E27FC236}">
                <a16:creationId xmlns:a16="http://schemas.microsoft.com/office/drawing/2014/main" id="{8CA1E37B-AFBA-8F75-1B39-70DE2AECA509}"/>
              </a:ext>
            </a:extLst>
          </p:cNvPr>
          <p:cNvGrpSpPr/>
          <p:nvPr/>
        </p:nvGrpSpPr>
        <p:grpSpPr>
          <a:xfrm>
            <a:off x="1220523" y="2852936"/>
            <a:ext cx="6769734" cy="3496310"/>
            <a:chOff x="1475232" y="2874264"/>
            <a:chExt cx="6769734" cy="3496310"/>
          </a:xfrm>
        </p:grpSpPr>
        <p:pic>
          <p:nvPicPr>
            <p:cNvPr id="5" name="object 5">
              <a:extLst>
                <a:ext uri="{FF2B5EF4-FFF2-40B4-BE49-F238E27FC236}">
                  <a16:creationId xmlns:a16="http://schemas.microsoft.com/office/drawing/2014/main" id="{FE43E28D-CEC6-2984-3A2A-CF2F5DDDFE17}"/>
                </a:ext>
              </a:extLst>
            </p:cNvPr>
            <p:cNvPicPr/>
            <p:nvPr/>
          </p:nvPicPr>
          <p:blipFill>
            <a:blip r:embed="rId2" cstate="print"/>
            <a:stretch>
              <a:fillRect/>
            </a:stretch>
          </p:blipFill>
          <p:spPr>
            <a:xfrm>
              <a:off x="4035527" y="4495778"/>
              <a:ext cx="420054" cy="488617"/>
            </a:xfrm>
            <a:prstGeom prst="rect">
              <a:avLst/>
            </a:prstGeom>
          </p:spPr>
        </p:pic>
        <p:sp>
          <p:nvSpPr>
            <p:cNvPr id="6" name="object 6">
              <a:extLst>
                <a:ext uri="{FF2B5EF4-FFF2-40B4-BE49-F238E27FC236}">
                  <a16:creationId xmlns:a16="http://schemas.microsoft.com/office/drawing/2014/main" id="{F704D910-F750-1003-AE25-DD937C794B2A}"/>
                </a:ext>
              </a:extLst>
            </p:cNvPr>
            <p:cNvSpPr/>
            <p:nvPr/>
          </p:nvSpPr>
          <p:spPr>
            <a:xfrm>
              <a:off x="4059682" y="4500245"/>
              <a:ext cx="369570" cy="440055"/>
            </a:xfrm>
            <a:custGeom>
              <a:avLst/>
              <a:gdLst/>
              <a:ahLst/>
              <a:cxnLst/>
              <a:rect l="l" t="t" r="r" b="b"/>
              <a:pathLst>
                <a:path w="369570" h="440054">
                  <a:moveTo>
                    <a:pt x="268858" y="377443"/>
                  </a:moveTo>
                  <a:lnTo>
                    <a:pt x="261873" y="380618"/>
                  </a:lnTo>
                  <a:lnTo>
                    <a:pt x="257301" y="393318"/>
                  </a:lnTo>
                  <a:lnTo>
                    <a:pt x="260603" y="400303"/>
                  </a:lnTo>
                  <a:lnTo>
                    <a:pt x="369442" y="439800"/>
                  </a:lnTo>
                  <a:lnTo>
                    <a:pt x="367633" y="429005"/>
                  </a:lnTo>
                  <a:lnTo>
                    <a:pt x="344677" y="429005"/>
                  </a:lnTo>
                  <a:lnTo>
                    <a:pt x="315920" y="394506"/>
                  </a:lnTo>
                  <a:lnTo>
                    <a:pt x="268858" y="377443"/>
                  </a:lnTo>
                  <a:close/>
                </a:path>
                <a:path w="369570" h="440054">
                  <a:moveTo>
                    <a:pt x="315920" y="394506"/>
                  </a:moveTo>
                  <a:lnTo>
                    <a:pt x="344677" y="429005"/>
                  </a:lnTo>
                  <a:lnTo>
                    <a:pt x="351508" y="423290"/>
                  </a:lnTo>
                  <a:lnTo>
                    <a:pt x="342010" y="423290"/>
                  </a:lnTo>
                  <a:lnTo>
                    <a:pt x="338525" y="402710"/>
                  </a:lnTo>
                  <a:lnTo>
                    <a:pt x="315920" y="394506"/>
                  </a:lnTo>
                  <a:close/>
                </a:path>
                <a:path w="369570" h="440054">
                  <a:moveTo>
                    <a:pt x="343915" y="321055"/>
                  </a:moveTo>
                  <a:lnTo>
                    <a:pt x="330707" y="323341"/>
                  </a:lnTo>
                  <a:lnTo>
                    <a:pt x="326263" y="329691"/>
                  </a:lnTo>
                  <a:lnTo>
                    <a:pt x="327278" y="336295"/>
                  </a:lnTo>
                  <a:lnTo>
                    <a:pt x="334465" y="378733"/>
                  </a:lnTo>
                  <a:lnTo>
                    <a:pt x="363346" y="413384"/>
                  </a:lnTo>
                  <a:lnTo>
                    <a:pt x="344677" y="429005"/>
                  </a:lnTo>
                  <a:lnTo>
                    <a:pt x="367633" y="429005"/>
                  </a:lnTo>
                  <a:lnTo>
                    <a:pt x="351408" y="332231"/>
                  </a:lnTo>
                  <a:lnTo>
                    <a:pt x="350265" y="325627"/>
                  </a:lnTo>
                  <a:lnTo>
                    <a:pt x="343915" y="321055"/>
                  </a:lnTo>
                  <a:close/>
                </a:path>
                <a:path w="369570" h="440054">
                  <a:moveTo>
                    <a:pt x="338525" y="402710"/>
                  </a:moveTo>
                  <a:lnTo>
                    <a:pt x="342010" y="423290"/>
                  </a:lnTo>
                  <a:lnTo>
                    <a:pt x="358139" y="409828"/>
                  </a:lnTo>
                  <a:lnTo>
                    <a:pt x="338525" y="402710"/>
                  </a:lnTo>
                  <a:close/>
                </a:path>
                <a:path w="369570" h="440054">
                  <a:moveTo>
                    <a:pt x="334465" y="378733"/>
                  </a:moveTo>
                  <a:lnTo>
                    <a:pt x="338525" y="402710"/>
                  </a:lnTo>
                  <a:lnTo>
                    <a:pt x="358139" y="409828"/>
                  </a:lnTo>
                  <a:lnTo>
                    <a:pt x="342010" y="423290"/>
                  </a:lnTo>
                  <a:lnTo>
                    <a:pt x="351508" y="423290"/>
                  </a:lnTo>
                  <a:lnTo>
                    <a:pt x="363346" y="413384"/>
                  </a:lnTo>
                  <a:lnTo>
                    <a:pt x="334465" y="378733"/>
                  </a:lnTo>
                  <a:close/>
                </a:path>
                <a:path w="369570" h="440054">
                  <a:moveTo>
                    <a:pt x="18795" y="0"/>
                  </a:moveTo>
                  <a:lnTo>
                    <a:pt x="0" y="15493"/>
                  </a:lnTo>
                  <a:lnTo>
                    <a:pt x="315920" y="394506"/>
                  </a:lnTo>
                  <a:lnTo>
                    <a:pt x="338525" y="402710"/>
                  </a:lnTo>
                  <a:lnTo>
                    <a:pt x="334465" y="378733"/>
                  </a:lnTo>
                  <a:lnTo>
                    <a:pt x="18795" y="0"/>
                  </a:lnTo>
                  <a:close/>
                </a:path>
              </a:pathLst>
            </a:custGeom>
            <a:solidFill>
              <a:srgbClr val="FF0000"/>
            </a:solidFill>
          </p:spPr>
          <p:txBody>
            <a:bodyPr wrap="square" lIns="0" tIns="0" rIns="0" bIns="0" rtlCol="0"/>
            <a:lstStyle/>
            <a:p>
              <a:endParaRPr/>
            </a:p>
          </p:txBody>
        </p:sp>
        <p:pic>
          <p:nvPicPr>
            <p:cNvPr id="7" name="object 7">
              <a:extLst>
                <a:ext uri="{FF2B5EF4-FFF2-40B4-BE49-F238E27FC236}">
                  <a16:creationId xmlns:a16="http://schemas.microsoft.com/office/drawing/2014/main" id="{C9518334-229A-DD07-2356-116CA55C3BE3}"/>
                </a:ext>
              </a:extLst>
            </p:cNvPr>
            <p:cNvPicPr/>
            <p:nvPr/>
          </p:nvPicPr>
          <p:blipFill>
            <a:blip r:embed="rId3" cstate="print"/>
            <a:stretch>
              <a:fillRect/>
            </a:stretch>
          </p:blipFill>
          <p:spPr>
            <a:xfrm>
              <a:off x="1475232" y="2874264"/>
              <a:ext cx="6769607" cy="3496055"/>
            </a:xfrm>
            <a:prstGeom prst="rect">
              <a:avLst/>
            </a:prstGeom>
          </p:spPr>
        </p:pic>
      </p:grpSp>
    </p:spTree>
    <p:extLst>
      <p:ext uri="{BB962C8B-B14F-4D97-AF65-F5344CB8AC3E}">
        <p14:creationId xmlns:p14="http://schemas.microsoft.com/office/powerpoint/2010/main" val="24373493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8D7F1A-D9AC-E66B-A288-66FEE61FD105}"/>
              </a:ext>
            </a:extLst>
          </p:cNvPr>
          <p:cNvSpPr>
            <a:spLocks noGrp="1"/>
          </p:cNvSpPr>
          <p:nvPr>
            <p:ph type="title"/>
          </p:nvPr>
        </p:nvSpPr>
        <p:spPr>
          <a:xfrm>
            <a:off x="457200" y="274638"/>
            <a:ext cx="7467600" cy="778098"/>
          </a:xfrm>
        </p:spPr>
        <p:txBody>
          <a:bodyPr/>
          <a:lstStyle/>
          <a:p>
            <a:r>
              <a:rPr lang="zh-TW" altLang="en-US" sz="3900" spc="5" dirty="0">
                <a:latin typeface="Arial"/>
                <a:cs typeface="Arial"/>
              </a:rPr>
              <a:t>申報表</a:t>
            </a:r>
            <a:r>
              <a:rPr lang="en-US" altLang="zh-TW" sz="3900" spc="5" dirty="0">
                <a:latin typeface="Arial"/>
                <a:cs typeface="Arial"/>
              </a:rPr>
              <a:t>-</a:t>
            </a:r>
            <a:r>
              <a:rPr lang="zh-TW" altLang="en-US" sz="3900" spc="5" dirty="0">
                <a:latin typeface="Arial"/>
                <a:cs typeface="Arial"/>
              </a:rPr>
              <a:t>有價證券</a:t>
            </a:r>
            <a:r>
              <a:rPr lang="en-US" altLang="zh-TW" sz="3900" spc="5" dirty="0">
                <a:latin typeface="Arial"/>
                <a:cs typeface="Arial"/>
              </a:rPr>
              <a:t>(</a:t>
            </a:r>
            <a:r>
              <a:rPr lang="zh-TW" altLang="en-US" sz="3900" spc="5" dirty="0">
                <a:latin typeface="Arial"/>
                <a:cs typeface="Arial"/>
              </a:rPr>
              <a:t>基金受益憑證</a:t>
            </a:r>
            <a:r>
              <a:rPr lang="en-US" altLang="zh-TW" sz="3900" spc="5" dirty="0">
                <a:latin typeface="Arial"/>
                <a:cs typeface="Arial"/>
              </a:rPr>
              <a:t>)</a:t>
            </a:r>
            <a:endParaRPr lang="zh-TW" altLang="en-US" sz="3900" spc="5" dirty="0">
              <a:latin typeface="Arial"/>
              <a:cs typeface="Arial"/>
            </a:endParaRPr>
          </a:p>
        </p:txBody>
      </p:sp>
      <p:sp>
        <p:nvSpPr>
          <p:cNvPr id="3" name="內容版面配置區 2">
            <a:extLst>
              <a:ext uri="{FF2B5EF4-FFF2-40B4-BE49-F238E27FC236}">
                <a16:creationId xmlns:a16="http://schemas.microsoft.com/office/drawing/2014/main" id="{1720D637-F9DE-BC44-82EE-2DDFD2C47D52}"/>
              </a:ext>
            </a:extLst>
          </p:cNvPr>
          <p:cNvSpPr>
            <a:spLocks noGrp="1"/>
          </p:cNvSpPr>
          <p:nvPr>
            <p:ph sz="quarter" idx="1"/>
          </p:nvPr>
        </p:nvSpPr>
        <p:spPr/>
        <p:txBody>
          <a:bodyPr/>
          <a:lstStyle/>
          <a:p>
            <a:endParaRPr lang="zh-TW" altLang="en-US"/>
          </a:p>
        </p:txBody>
      </p:sp>
      <p:pic>
        <p:nvPicPr>
          <p:cNvPr id="4" name="object 3">
            <a:extLst>
              <a:ext uri="{FF2B5EF4-FFF2-40B4-BE49-F238E27FC236}">
                <a16:creationId xmlns:a16="http://schemas.microsoft.com/office/drawing/2014/main" id="{A16A88D6-94E3-BAE2-7F0F-80FCB1C8446D}"/>
              </a:ext>
            </a:extLst>
          </p:cNvPr>
          <p:cNvPicPr/>
          <p:nvPr/>
        </p:nvPicPr>
        <p:blipFill>
          <a:blip r:embed="rId2" cstate="print"/>
          <a:stretch>
            <a:fillRect/>
          </a:stretch>
        </p:blipFill>
        <p:spPr>
          <a:xfrm>
            <a:off x="0" y="1600200"/>
            <a:ext cx="8747760" cy="3928872"/>
          </a:xfrm>
          <a:prstGeom prst="rect">
            <a:avLst/>
          </a:prstGeom>
        </p:spPr>
      </p:pic>
    </p:spTree>
    <p:extLst>
      <p:ext uri="{BB962C8B-B14F-4D97-AF65-F5344CB8AC3E}">
        <p14:creationId xmlns:p14="http://schemas.microsoft.com/office/powerpoint/2010/main" val="358684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16AF62-5210-D5C9-1F80-2190EA7AE970}"/>
              </a:ext>
            </a:extLst>
          </p:cNvPr>
          <p:cNvSpPr>
            <a:spLocks noGrp="1"/>
          </p:cNvSpPr>
          <p:nvPr>
            <p:ph type="title"/>
          </p:nvPr>
        </p:nvSpPr>
        <p:spPr>
          <a:xfrm>
            <a:off x="457200" y="274638"/>
            <a:ext cx="7467600" cy="778098"/>
          </a:xfrm>
        </p:spPr>
        <p:txBody>
          <a:bodyPr>
            <a:normAutofit/>
          </a:bodyPr>
          <a:lstStyle/>
          <a:p>
            <a:r>
              <a:rPr lang="zh-TW" altLang="en-US" sz="3900" spc="5" dirty="0">
                <a:latin typeface="Arial"/>
                <a:cs typeface="Arial"/>
              </a:rPr>
              <a:t>有價證券</a:t>
            </a:r>
            <a:r>
              <a:rPr lang="en-US" altLang="zh-TW" sz="3900" spc="5" dirty="0">
                <a:latin typeface="Arial"/>
                <a:cs typeface="Arial"/>
              </a:rPr>
              <a:t>-</a:t>
            </a:r>
            <a:r>
              <a:rPr lang="zh-TW" altLang="en-US" sz="3900" spc="5" dirty="0">
                <a:latin typeface="Arial"/>
                <a:cs typeface="Arial"/>
              </a:rPr>
              <a:t>基金受託投資機構選單</a:t>
            </a:r>
          </a:p>
        </p:txBody>
      </p:sp>
      <p:sp>
        <p:nvSpPr>
          <p:cNvPr id="3" name="內容版面配置區 2">
            <a:extLst>
              <a:ext uri="{FF2B5EF4-FFF2-40B4-BE49-F238E27FC236}">
                <a16:creationId xmlns:a16="http://schemas.microsoft.com/office/drawing/2014/main" id="{39BE8C61-2816-C2E4-FDE4-0A1BE0C88013}"/>
              </a:ext>
            </a:extLst>
          </p:cNvPr>
          <p:cNvSpPr>
            <a:spLocks noGrp="1"/>
          </p:cNvSpPr>
          <p:nvPr>
            <p:ph sz="quarter" idx="1"/>
          </p:nvPr>
        </p:nvSpPr>
        <p:spPr>
          <a:xfrm>
            <a:off x="470193" y="1052736"/>
            <a:ext cx="7467600" cy="4873752"/>
          </a:xfrm>
        </p:spPr>
        <p:txBody>
          <a:bodyPr/>
          <a:lstStyle/>
          <a:p>
            <a:pPr marL="299085" marR="5080" lvl="0" indent="-287020" algn="just" defTabSz="914400" rtl="0" eaLnBrk="1" fontAlgn="auto" latinLnBrk="0" hangingPunct="1">
              <a:lnSpc>
                <a:spcPct val="100000"/>
              </a:lnSpc>
              <a:spcBef>
                <a:spcPts val="100"/>
              </a:spcBef>
              <a:spcAft>
                <a:spcPts val="0"/>
              </a:spcAft>
              <a:buClrTx/>
              <a:buSzPct val="95833"/>
              <a:buFont typeface="Wingdings"/>
              <a:buChar char=""/>
              <a:tabLst>
                <a:tab pos="31432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填寫基金受益憑證，受託投資機構，</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按</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機構選單</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，透過 下拉選單方式選擇金融機構的類別、總行以及分行或在類別 選擇後，透過模糊查詢進行總行以及分行的查詢</a:t>
            </a:r>
          </a:p>
          <a:p>
            <a:pPr marL="313690" marR="0" lvl="0" indent="-301625" algn="l" defTabSz="914400" rtl="0" eaLnBrk="1" fontAlgn="auto" latinLnBrk="0" hangingPunct="1">
              <a:lnSpc>
                <a:spcPct val="100000"/>
              </a:lnSpc>
              <a:spcBef>
                <a:spcPts val="0"/>
              </a:spcBef>
              <a:spcAft>
                <a:spcPts val="0"/>
              </a:spcAft>
              <a:buClrTx/>
              <a:buSzPct val="95833"/>
              <a:buFont typeface="Wingdings"/>
              <a:buChar char=""/>
              <a:tabLst>
                <a:tab pos="314325"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若查無機構也可使用自行輸入。</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grpSp>
        <p:nvGrpSpPr>
          <p:cNvPr id="4" name="object 4">
            <a:extLst>
              <a:ext uri="{FF2B5EF4-FFF2-40B4-BE49-F238E27FC236}">
                <a16:creationId xmlns:a16="http://schemas.microsoft.com/office/drawing/2014/main" id="{E7CF4C15-0138-384C-D814-C44BCAF971BA}"/>
              </a:ext>
            </a:extLst>
          </p:cNvPr>
          <p:cNvGrpSpPr/>
          <p:nvPr/>
        </p:nvGrpSpPr>
        <p:grpSpPr>
          <a:xfrm>
            <a:off x="755650" y="2983547"/>
            <a:ext cx="7632700" cy="3599815"/>
            <a:chOff x="972311" y="2816351"/>
            <a:chExt cx="7632700" cy="3599815"/>
          </a:xfrm>
        </p:grpSpPr>
        <p:pic>
          <p:nvPicPr>
            <p:cNvPr id="5" name="object 5">
              <a:extLst>
                <a:ext uri="{FF2B5EF4-FFF2-40B4-BE49-F238E27FC236}">
                  <a16:creationId xmlns:a16="http://schemas.microsoft.com/office/drawing/2014/main" id="{C13C2116-D6BA-A97C-A052-239E0C8C2A64}"/>
                </a:ext>
              </a:extLst>
            </p:cNvPr>
            <p:cNvPicPr/>
            <p:nvPr/>
          </p:nvPicPr>
          <p:blipFill>
            <a:blip r:embed="rId2" cstate="print"/>
            <a:stretch>
              <a:fillRect/>
            </a:stretch>
          </p:blipFill>
          <p:spPr>
            <a:xfrm>
              <a:off x="3892241" y="4599416"/>
              <a:ext cx="1135051" cy="749167"/>
            </a:xfrm>
            <a:prstGeom prst="rect">
              <a:avLst/>
            </a:prstGeom>
          </p:spPr>
        </p:pic>
        <p:sp>
          <p:nvSpPr>
            <p:cNvPr id="6" name="object 6">
              <a:extLst>
                <a:ext uri="{FF2B5EF4-FFF2-40B4-BE49-F238E27FC236}">
                  <a16:creationId xmlns:a16="http://schemas.microsoft.com/office/drawing/2014/main" id="{38A25981-4F2B-B3C7-8917-337F3AED5699}"/>
                </a:ext>
              </a:extLst>
            </p:cNvPr>
            <p:cNvSpPr/>
            <p:nvPr/>
          </p:nvSpPr>
          <p:spPr>
            <a:xfrm>
              <a:off x="3916298" y="4604384"/>
              <a:ext cx="1087120" cy="695960"/>
            </a:xfrm>
            <a:custGeom>
              <a:avLst/>
              <a:gdLst/>
              <a:ahLst/>
              <a:cxnLst/>
              <a:rect l="l" t="t" r="r" b="b"/>
              <a:pathLst>
                <a:path w="1087120" h="695960">
                  <a:moveTo>
                    <a:pt x="971803" y="666876"/>
                  </a:moveTo>
                  <a:lnTo>
                    <a:pt x="966088" y="672210"/>
                  </a:lnTo>
                  <a:lnTo>
                    <a:pt x="965580" y="685672"/>
                  </a:lnTo>
                  <a:lnTo>
                    <a:pt x="970914" y="691260"/>
                  </a:lnTo>
                  <a:lnTo>
                    <a:pt x="1086612" y="695578"/>
                  </a:lnTo>
                  <a:lnTo>
                    <a:pt x="1085234" y="692911"/>
                  </a:lnTo>
                  <a:lnTo>
                    <a:pt x="1059688" y="692911"/>
                  </a:lnTo>
                  <a:lnTo>
                    <a:pt x="1021595" y="668743"/>
                  </a:lnTo>
                  <a:lnTo>
                    <a:pt x="971803" y="666876"/>
                  </a:lnTo>
                  <a:close/>
                </a:path>
                <a:path w="1087120" h="695960">
                  <a:moveTo>
                    <a:pt x="1021595" y="668743"/>
                  </a:moveTo>
                  <a:lnTo>
                    <a:pt x="1059688" y="692911"/>
                  </a:lnTo>
                  <a:lnTo>
                    <a:pt x="1062675" y="688212"/>
                  </a:lnTo>
                  <a:lnTo>
                    <a:pt x="1055370" y="688212"/>
                  </a:lnTo>
                  <a:lnTo>
                    <a:pt x="1045772" y="669649"/>
                  </a:lnTo>
                  <a:lnTo>
                    <a:pt x="1021595" y="668743"/>
                  </a:lnTo>
                  <a:close/>
                </a:path>
                <a:path w="1087120" h="695960">
                  <a:moveTo>
                    <a:pt x="1026033" y="590422"/>
                  </a:moveTo>
                  <a:lnTo>
                    <a:pt x="1014095" y="596519"/>
                  </a:lnTo>
                  <a:lnTo>
                    <a:pt x="1011809" y="603884"/>
                  </a:lnTo>
                  <a:lnTo>
                    <a:pt x="1014856" y="609853"/>
                  </a:lnTo>
                  <a:lnTo>
                    <a:pt x="1034664" y="648164"/>
                  </a:lnTo>
                  <a:lnTo>
                    <a:pt x="1072768" y="672337"/>
                  </a:lnTo>
                  <a:lnTo>
                    <a:pt x="1059688" y="692911"/>
                  </a:lnTo>
                  <a:lnTo>
                    <a:pt x="1085234" y="692911"/>
                  </a:lnTo>
                  <a:lnTo>
                    <a:pt x="1036574" y="598677"/>
                  </a:lnTo>
                  <a:lnTo>
                    <a:pt x="1033399" y="592708"/>
                  </a:lnTo>
                  <a:lnTo>
                    <a:pt x="1026033" y="590422"/>
                  </a:lnTo>
                  <a:close/>
                </a:path>
                <a:path w="1087120" h="695960">
                  <a:moveTo>
                    <a:pt x="1045772" y="669649"/>
                  </a:moveTo>
                  <a:lnTo>
                    <a:pt x="1055370" y="688212"/>
                  </a:lnTo>
                  <a:lnTo>
                    <a:pt x="1066673" y="670432"/>
                  </a:lnTo>
                  <a:lnTo>
                    <a:pt x="1045772" y="669649"/>
                  </a:lnTo>
                  <a:close/>
                </a:path>
                <a:path w="1087120" h="695960">
                  <a:moveTo>
                    <a:pt x="1034664" y="648164"/>
                  </a:moveTo>
                  <a:lnTo>
                    <a:pt x="1045772" y="669649"/>
                  </a:lnTo>
                  <a:lnTo>
                    <a:pt x="1066673" y="670432"/>
                  </a:lnTo>
                  <a:lnTo>
                    <a:pt x="1055370" y="688212"/>
                  </a:lnTo>
                  <a:lnTo>
                    <a:pt x="1062675" y="688212"/>
                  </a:lnTo>
                  <a:lnTo>
                    <a:pt x="1072768" y="672337"/>
                  </a:lnTo>
                  <a:lnTo>
                    <a:pt x="1034664" y="648164"/>
                  </a:lnTo>
                  <a:close/>
                </a:path>
                <a:path w="1087120" h="695960">
                  <a:moveTo>
                    <a:pt x="12953" y="0"/>
                  </a:moveTo>
                  <a:lnTo>
                    <a:pt x="0" y="20573"/>
                  </a:lnTo>
                  <a:lnTo>
                    <a:pt x="1021595" y="668743"/>
                  </a:lnTo>
                  <a:lnTo>
                    <a:pt x="1045772" y="669649"/>
                  </a:lnTo>
                  <a:lnTo>
                    <a:pt x="1034664" y="648164"/>
                  </a:lnTo>
                  <a:lnTo>
                    <a:pt x="12953" y="0"/>
                  </a:lnTo>
                  <a:close/>
                </a:path>
              </a:pathLst>
            </a:custGeom>
            <a:solidFill>
              <a:srgbClr val="FF0000"/>
            </a:solidFill>
          </p:spPr>
          <p:txBody>
            <a:bodyPr wrap="square" lIns="0" tIns="0" rIns="0" bIns="0" rtlCol="0"/>
            <a:lstStyle/>
            <a:p>
              <a:endParaRPr/>
            </a:p>
          </p:txBody>
        </p:sp>
        <p:pic>
          <p:nvPicPr>
            <p:cNvPr id="7" name="object 7">
              <a:extLst>
                <a:ext uri="{FF2B5EF4-FFF2-40B4-BE49-F238E27FC236}">
                  <a16:creationId xmlns:a16="http://schemas.microsoft.com/office/drawing/2014/main" id="{647B3969-2D2B-CB0E-7242-7FF08700A877}"/>
                </a:ext>
              </a:extLst>
            </p:cNvPr>
            <p:cNvPicPr/>
            <p:nvPr/>
          </p:nvPicPr>
          <p:blipFill>
            <a:blip r:embed="rId3" cstate="print"/>
            <a:stretch>
              <a:fillRect/>
            </a:stretch>
          </p:blipFill>
          <p:spPr>
            <a:xfrm>
              <a:off x="972311" y="2816351"/>
              <a:ext cx="7632192" cy="3599688"/>
            </a:xfrm>
            <a:prstGeom prst="rect">
              <a:avLst/>
            </a:prstGeom>
          </p:spPr>
        </p:pic>
      </p:grpSp>
    </p:spTree>
    <p:extLst>
      <p:ext uri="{BB962C8B-B14F-4D97-AF65-F5344CB8AC3E}">
        <p14:creationId xmlns:p14="http://schemas.microsoft.com/office/powerpoint/2010/main" val="14749645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9D766C-54FC-4C49-B130-93D8F7D708C2}"/>
              </a:ext>
            </a:extLst>
          </p:cNvPr>
          <p:cNvSpPr>
            <a:spLocks noGrp="1"/>
          </p:cNvSpPr>
          <p:nvPr>
            <p:ph type="title"/>
          </p:nvPr>
        </p:nvSpPr>
        <p:spPr>
          <a:xfrm>
            <a:off x="457200" y="274638"/>
            <a:ext cx="7467600" cy="850106"/>
          </a:xfrm>
        </p:spPr>
        <p:txBody>
          <a:bodyPr/>
          <a:lstStyle/>
          <a:p>
            <a:r>
              <a:rPr lang="zh-TW" altLang="en-US" sz="3900" spc="5" dirty="0">
                <a:latin typeface="Arial"/>
                <a:cs typeface="Arial"/>
              </a:rPr>
              <a:t>申報表</a:t>
            </a:r>
            <a:r>
              <a:rPr lang="en-US" altLang="zh-TW" sz="3900" spc="5" dirty="0">
                <a:latin typeface="Arial"/>
                <a:cs typeface="Arial"/>
              </a:rPr>
              <a:t>-</a:t>
            </a:r>
            <a:r>
              <a:rPr lang="zh-TW" altLang="en-US" sz="3900" spc="5" dirty="0">
                <a:latin typeface="Arial"/>
                <a:cs typeface="Arial"/>
              </a:rPr>
              <a:t>有價證券</a:t>
            </a:r>
            <a:r>
              <a:rPr lang="en-US" altLang="zh-TW" sz="3900" spc="5" dirty="0">
                <a:latin typeface="Arial"/>
                <a:cs typeface="Arial"/>
              </a:rPr>
              <a:t>(</a:t>
            </a:r>
            <a:r>
              <a:rPr lang="zh-TW" altLang="en-US" sz="3900" spc="5" dirty="0">
                <a:latin typeface="Arial"/>
                <a:cs typeface="Arial"/>
              </a:rPr>
              <a:t>其他有價證券</a:t>
            </a:r>
            <a:r>
              <a:rPr lang="en-US" altLang="zh-TW" sz="3900" spc="5" dirty="0">
                <a:latin typeface="Arial"/>
                <a:cs typeface="Arial"/>
              </a:rPr>
              <a:t>)</a:t>
            </a:r>
            <a:endParaRPr lang="zh-TW" altLang="en-US" sz="3900" spc="5" dirty="0">
              <a:latin typeface="Arial"/>
              <a:cs typeface="Arial"/>
            </a:endParaRPr>
          </a:p>
        </p:txBody>
      </p:sp>
      <p:sp>
        <p:nvSpPr>
          <p:cNvPr id="3" name="內容版面配置區 2">
            <a:extLst>
              <a:ext uri="{FF2B5EF4-FFF2-40B4-BE49-F238E27FC236}">
                <a16:creationId xmlns:a16="http://schemas.microsoft.com/office/drawing/2014/main" id="{02DEBF79-1B50-3800-996C-F5127E828F94}"/>
              </a:ext>
            </a:extLst>
          </p:cNvPr>
          <p:cNvSpPr>
            <a:spLocks noGrp="1"/>
          </p:cNvSpPr>
          <p:nvPr>
            <p:ph sz="quarter" idx="1"/>
          </p:nvPr>
        </p:nvSpPr>
        <p:spPr/>
        <p:txBody>
          <a:bodyPr/>
          <a:lstStyle/>
          <a:p>
            <a:endParaRPr lang="zh-TW" altLang="en-US"/>
          </a:p>
        </p:txBody>
      </p:sp>
      <p:pic>
        <p:nvPicPr>
          <p:cNvPr id="4" name="object 3">
            <a:extLst>
              <a:ext uri="{FF2B5EF4-FFF2-40B4-BE49-F238E27FC236}">
                <a16:creationId xmlns:a16="http://schemas.microsoft.com/office/drawing/2014/main" id="{7510DDA5-8639-FCEC-0446-5E81EFB32E17}"/>
              </a:ext>
            </a:extLst>
          </p:cNvPr>
          <p:cNvPicPr/>
          <p:nvPr/>
        </p:nvPicPr>
        <p:blipFill>
          <a:blip r:embed="rId2" cstate="print"/>
          <a:stretch>
            <a:fillRect/>
          </a:stretch>
        </p:blipFill>
        <p:spPr>
          <a:xfrm>
            <a:off x="124968" y="1484784"/>
            <a:ext cx="8894064" cy="4440936"/>
          </a:xfrm>
          <a:prstGeom prst="rect">
            <a:avLst/>
          </a:prstGeom>
        </p:spPr>
      </p:pic>
    </p:spTree>
    <p:extLst>
      <p:ext uri="{BB962C8B-B14F-4D97-AF65-F5344CB8AC3E}">
        <p14:creationId xmlns:p14="http://schemas.microsoft.com/office/powerpoint/2010/main" val="28393215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B1C90A-9A99-22BB-2CEA-2983422ECFE0}"/>
              </a:ext>
            </a:extLst>
          </p:cNvPr>
          <p:cNvSpPr>
            <a:spLocks noGrp="1"/>
          </p:cNvSpPr>
          <p:nvPr>
            <p:ph type="title"/>
          </p:nvPr>
        </p:nvSpPr>
        <p:spPr>
          <a:xfrm>
            <a:off x="457200" y="274638"/>
            <a:ext cx="7467600" cy="778098"/>
          </a:xfrm>
        </p:spPr>
        <p:txBody>
          <a:bodyPr/>
          <a:lstStyle/>
          <a:p>
            <a:r>
              <a:rPr lang="zh-TW" altLang="en-US" sz="3900" spc="5" dirty="0">
                <a:latin typeface="Arial"/>
                <a:cs typeface="Arial"/>
              </a:rPr>
              <a:t>有價證券</a:t>
            </a:r>
            <a:r>
              <a:rPr lang="en-US" altLang="zh-TW" sz="3900" spc="5" dirty="0">
                <a:latin typeface="Arial"/>
                <a:cs typeface="Arial"/>
              </a:rPr>
              <a:t>-</a:t>
            </a:r>
            <a:r>
              <a:rPr lang="zh-TW" altLang="en-US" sz="3900" spc="5" dirty="0">
                <a:latin typeface="Arial"/>
                <a:cs typeface="Arial"/>
              </a:rPr>
              <a:t>注意事項</a:t>
            </a:r>
            <a:r>
              <a:rPr lang="en-US" altLang="zh-TW" sz="3900" spc="5" dirty="0">
                <a:latin typeface="Arial"/>
                <a:cs typeface="Arial"/>
              </a:rPr>
              <a:t>(1/2)</a:t>
            </a:r>
            <a:endParaRPr lang="zh-TW" altLang="en-US" sz="3900" spc="5" dirty="0">
              <a:latin typeface="Arial"/>
              <a:cs typeface="Arial"/>
            </a:endParaRPr>
          </a:p>
        </p:txBody>
      </p:sp>
      <p:sp>
        <p:nvSpPr>
          <p:cNvPr id="3" name="內容版面配置區 2">
            <a:extLst>
              <a:ext uri="{FF2B5EF4-FFF2-40B4-BE49-F238E27FC236}">
                <a16:creationId xmlns:a16="http://schemas.microsoft.com/office/drawing/2014/main" id="{8132B63A-68EA-08C0-8298-1EFF805F8CCC}"/>
              </a:ext>
            </a:extLst>
          </p:cNvPr>
          <p:cNvSpPr>
            <a:spLocks noGrp="1"/>
          </p:cNvSpPr>
          <p:nvPr>
            <p:ph sz="quarter" idx="1"/>
          </p:nvPr>
        </p:nvSpPr>
        <p:spPr>
          <a:xfrm>
            <a:off x="282352" y="1340768"/>
            <a:ext cx="8579296" cy="4873752"/>
          </a:xfrm>
        </p:spPr>
        <p:txBody>
          <a:bodyPr/>
          <a:lstStyle/>
          <a:p>
            <a:pPr marL="527685" marR="0" lvl="0" indent="-515620" algn="l" defTabSz="914400" rtl="0" eaLnBrk="1" fontAlgn="auto" latinLnBrk="0" hangingPunct="1">
              <a:lnSpc>
                <a:spcPct val="100000"/>
              </a:lnSpc>
              <a:spcBef>
                <a:spcPts val="100"/>
              </a:spcBef>
              <a:spcAft>
                <a:spcPts val="0"/>
              </a:spcAft>
              <a:buClrTx/>
              <a:buSzTx/>
              <a:buFont typeface="Arial MT"/>
              <a:buAutoNum type="arabicPeriod"/>
              <a:tabLst>
                <a:tab pos="527685" algn="l"/>
                <a:tab pos="528320"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有價證券包含股票、國庫券、債券、基金受益憑證及其</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0" lvl="0" indent="0" algn="l" defTabSz="914400" rtl="0" eaLnBrk="1" fontAlgn="auto" latinLnBrk="0" hangingPunct="1">
              <a:lnSpc>
                <a:spcPct val="100000"/>
              </a:lnSpc>
              <a:spcBef>
                <a:spcPts val="5"/>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他有價證券。</a:t>
            </a:r>
          </a:p>
          <a:p>
            <a:pPr marL="527685" marR="106045" lvl="0" indent="-515620" algn="l" defTabSz="914400" rtl="0" eaLnBrk="1" fontAlgn="auto" latinLnBrk="0" hangingPunct="1">
              <a:lnSpc>
                <a:spcPct val="100000"/>
              </a:lnSpc>
              <a:spcBef>
                <a:spcPts val="0"/>
              </a:spcBef>
              <a:spcAft>
                <a:spcPts val="0"/>
              </a:spcAft>
              <a:buClrTx/>
              <a:buSzTx/>
              <a:buFont typeface="Arial MT"/>
              <a:buAutoNum type="arabicPeriod" startAt="2"/>
              <a:tabLst>
                <a:tab pos="527685" algn="l"/>
                <a:tab pos="528320"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申報人本人、配偶及未成年子女名下「</a:t>
            </a:r>
            <a:r>
              <a:rPr kumimoji="0" lang="zh-TW" altLang="en-US" sz="2400" b="0" i="0" u="none" strike="noStrike" kern="1200" cap="none" spc="-5" normalizeH="0" baseline="0" noProof="0" dirty="0">
                <a:ln>
                  <a:noFill/>
                </a:ln>
                <a:solidFill>
                  <a:srgbClr val="FF0000"/>
                </a:solidFill>
                <a:effectLst/>
                <a:uLnTx/>
                <a:uFillTx/>
                <a:latin typeface="Microsoft JhengHei"/>
                <a:ea typeface="+mn-ea"/>
                <a:cs typeface="Microsoft JhengHei"/>
              </a:rPr>
              <a:t>各別</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」之各類有 </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價證券總額累計達新臺</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幣</a:t>
            </a:r>
            <a:r>
              <a:rPr kumimoji="0" lang="en-US" altLang="zh-TW" sz="2400" b="0" i="0" u="none" strike="noStrike" kern="1200" cap="none" spc="0" normalizeH="0" baseline="0" noProof="0" dirty="0">
                <a:ln>
                  <a:noFill/>
                </a:ln>
                <a:solidFill>
                  <a:prstClr val="black"/>
                </a:solidFill>
                <a:effectLst/>
                <a:uLnTx/>
                <a:uFillTx/>
                <a:latin typeface="Arial MT"/>
                <a:ea typeface="+mn-ea"/>
                <a:cs typeface="Arial MT"/>
              </a:rPr>
              <a:t>100</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萬元者，</a:t>
            </a:r>
            <a:r>
              <a:rPr kumimoji="0" lang="zh-TW" altLang="en-US" sz="2400" b="0" i="0" u="none" strike="noStrike" kern="1200" cap="none" spc="0" normalizeH="0" baseline="0" noProof="0" dirty="0">
                <a:ln>
                  <a:noFill/>
                </a:ln>
                <a:solidFill>
                  <a:srgbClr val="FF0000"/>
                </a:solidFill>
                <a:effectLst/>
                <a:uLnTx/>
                <a:uFillTx/>
                <a:latin typeface="Microsoft JhengHei"/>
                <a:ea typeface="+mn-ea"/>
                <a:cs typeface="Microsoft JhengHei"/>
              </a:rPr>
              <a:t>即應由申報人逐</a:t>
            </a:r>
            <a:r>
              <a:rPr kumimoji="0" lang="zh-TW" altLang="en-US" sz="2400" b="0" i="0" u="none" strike="noStrike" kern="1200" cap="none" spc="-5" normalizeH="0" baseline="0" noProof="0" dirty="0">
                <a:ln>
                  <a:noFill/>
                </a:ln>
                <a:solidFill>
                  <a:srgbClr val="FF0000"/>
                </a:solidFill>
                <a:effectLst/>
                <a:uLnTx/>
                <a:uFillTx/>
                <a:latin typeface="Microsoft JhengHei"/>
                <a:ea typeface="+mn-ea"/>
                <a:cs typeface="Microsoft JhengHei"/>
              </a:rPr>
              <a:t>筆申報</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5080" lvl="0" indent="-515620" algn="l" defTabSz="914400" rtl="0" eaLnBrk="1" fontAlgn="auto" latinLnBrk="0" hangingPunct="1">
              <a:lnSpc>
                <a:spcPct val="100000"/>
              </a:lnSpc>
              <a:spcBef>
                <a:spcPts val="5"/>
              </a:spcBef>
              <a:spcAft>
                <a:spcPts val="0"/>
              </a:spcAft>
              <a:buClrTx/>
              <a:buSzTx/>
              <a:buFont typeface="Arial MT"/>
              <a:buAutoNum type="arabicPeriod" startAt="2"/>
              <a:tabLst>
                <a:tab pos="527685" algn="l"/>
                <a:tab pos="528320"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股票</a:t>
            </a:r>
            <a:r>
              <a:rPr kumimoji="0" lang="en-US" altLang="zh-TW" sz="2400" b="0" i="0" u="none" strike="noStrike" kern="1200" cap="none" spc="-10" normalizeH="0" baseline="0" noProof="0" dirty="0">
                <a:ln>
                  <a:noFill/>
                </a:ln>
                <a:solidFill>
                  <a:prstClr val="black"/>
                </a:solidFill>
                <a:effectLst/>
                <a:uLnTx/>
                <a:uFillTx/>
                <a:latin typeface="Arial MT"/>
                <a:ea typeface="+mn-ea"/>
                <a:cs typeface="Arial MT"/>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上市（櫃）股票、興櫃股票、其他未上市（櫃）股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票及下市（櫃）股票，均</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應</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申報</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；國內</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股票以</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票面價額 </a:t>
            </a:r>
            <a:r>
              <a:rPr kumimoji="0" lang="en-US" altLang="zh-TW" sz="2400" b="0" i="0" u="none" strike="noStrike" kern="1200" cap="none" spc="-5" normalizeH="0" baseline="0" noProof="0" dirty="0">
                <a:ln>
                  <a:noFill/>
                </a:ln>
                <a:solidFill>
                  <a:prstClr val="black"/>
                </a:solidFill>
                <a:effectLst/>
                <a:uLnTx/>
                <a:uFillTx/>
                <a:latin typeface="Arial MT"/>
                <a:ea typeface="+mn-ea"/>
                <a:cs typeface="Arial MT"/>
              </a:rPr>
              <a:t>(1</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股</a:t>
            </a:r>
            <a:r>
              <a:rPr kumimoji="0" lang="en-US" altLang="zh-TW" sz="2400" b="0" i="0" u="none" strike="noStrike" kern="1200" cap="none" spc="0" normalizeH="0" baseline="0" noProof="0" dirty="0">
                <a:ln>
                  <a:noFill/>
                </a:ln>
                <a:solidFill>
                  <a:prstClr val="black"/>
                </a:solidFill>
                <a:effectLst/>
                <a:uLnTx/>
                <a:uFillTx/>
                <a:latin typeface="Arial MT"/>
                <a:ea typeface="+mn-ea"/>
                <a:cs typeface="Arial MT"/>
              </a:rPr>
              <a:t>10</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元</a:t>
            </a:r>
            <a:r>
              <a:rPr kumimoji="0" lang="en-US" altLang="zh-TW" sz="2400" b="0" i="0" u="none" strike="noStrike" kern="1200" cap="none" spc="-10" normalizeH="0" baseline="0" noProof="0" dirty="0">
                <a:ln>
                  <a:noFill/>
                </a:ln>
                <a:solidFill>
                  <a:prstClr val="black"/>
                </a:solidFill>
                <a:effectLst/>
                <a:uLnTx/>
                <a:uFillTx/>
                <a:latin typeface="Arial MT"/>
                <a:ea typeface="+mn-ea"/>
                <a:cs typeface="Arial MT"/>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申報，國外股票以其實際票面價額申</a:t>
            </a:r>
            <a:r>
              <a:rPr kumimoji="0" lang="zh-TW" altLang="en-US" sz="2400" b="0" i="0" u="none" strike="noStrike" kern="1200" cap="none" spc="-25" normalizeH="0" baseline="0" noProof="0" dirty="0">
                <a:ln>
                  <a:noFill/>
                </a:ln>
                <a:solidFill>
                  <a:prstClr val="black"/>
                </a:solidFill>
                <a:effectLst/>
                <a:uLnTx/>
                <a:uFillTx/>
                <a:latin typeface="Microsoft JhengHei"/>
                <a:ea typeface="+mn-ea"/>
                <a:cs typeface="Microsoft JhengHei"/>
              </a:rPr>
              <a:t>報</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pPr marL="527685" marR="5080" lvl="0" indent="-515620" algn="l" defTabSz="914400" rtl="0" eaLnBrk="1" fontAlgn="auto" latinLnBrk="0" hangingPunct="1">
              <a:lnSpc>
                <a:spcPct val="100000"/>
              </a:lnSpc>
              <a:spcBef>
                <a:spcPts val="0"/>
              </a:spcBef>
              <a:spcAft>
                <a:spcPts val="0"/>
              </a:spcAft>
              <a:buClrTx/>
              <a:buSzTx/>
              <a:buFont typeface="Arial MT"/>
              <a:buAutoNum type="arabicPeriod" startAt="2"/>
              <a:tabLst>
                <a:tab pos="527685" algn="l"/>
                <a:tab pos="528320"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基金受益憑</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證</a:t>
            </a:r>
            <a:r>
              <a:rPr kumimoji="0" lang="en-US" altLang="zh-TW" sz="2400" b="0" i="0" u="none" strike="noStrike" kern="1200" cap="none" spc="-10" normalizeH="0" baseline="0" noProof="0" dirty="0">
                <a:ln>
                  <a:noFill/>
                </a:ln>
                <a:solidFill>
                  <a:prstClr val="black"/>
                </a:solidFill>
                <a:effectLst/>
                <a:uLnTx/>
                <a:uFillTx/>
                <a:latin typeface="Arial MT"/>
                <a:ea typeface="+mn-ea"/>
                <a:cs typeface="Arial MT"/>
              </a:rPr>
              <a:t>-</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基金受益憑證之價額，應以申報日之單位 </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淨值計算，無單位淨值者，以原交易價額計算；「受託 投資機構」，指申報人申購基金之「證券投資信託事</a:t>
            </a:r>
          </a:p>
          <a:p>
            <a:pPr marL="527685" marR="0" lvl="0" indent="0" algn="l" defTabSz="914400" rtl="0" eaLnBrk="1" fontAlgn="auto" latinLnBrk="0" hangingPunct="1">
              <a:lnSpc>
                <a:spcPct val="100000"/>
              </a:lnSpc>
              <a:spcBef>
                <a:spcPts val="5"/>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業」、「銀行」或「證券商」。</a:t>
            </a:r>
          </a:p>
          <a:p>
            <a:endParaRPr lang="zh-TW" altLang="en-US" dirty="0"/>
          </a:p>
        </p:txBody>
      </p:sp>
    </p:spTree>
    <p:extLst>
      <p:ext uri="{BB962C8B-B14F-4D97-AF65-F5344CB8AC3E}">
        <p14:creationId xmlns:p14="http://schemas.microsoft.com/office/powerpoint/2010/main" val="6211173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5556" y="1375953"/>
            <a:ext cx="7992888" cy="4318490"/>
          </a:xfrm>
          <a:prstGeom prst="rect">
            <a:avLst/>
          </a:prstGeom>
        </p:spPr>
        <p:txBody>
          <a:bodyPr vert="horz" wrap="square" lIns="0" tIns="9525" rIns="0" bIns="0" rtlCol="0">
            <a:spAutoFit/>
          </a:bodyPr>
          <a:lstStyle/>
          <a:p>
            <a:pPr marL="395764" marR="3810" indent="-386715">
              <a:spcBef>
                <a:spcPts val="75"/>
              </a:spcBef>
              <a:buFont typeface="Arial MT"/>
              <a:buAutoNum type="arabicPeriod" startAt="5"/>
              <a:tabLst>
                <a:tab pos="395764" algn="l"/>
                <a:tab pos="396240" algn="l"/>
              </a:tabLst>
            </a:pPr>
            <a:r>
              <a:rPr sz="2800" spc="-4" dirty="0">
                <a:latin typeface="Microsoft JhengHei"/>
                <a:cs typeface="Microsoft JhengHei"/>
              </a:rPr>
              <a:t>其他有價證</a:t>
            </a:r>
            <a:r>
              <a:rPr sz="2800" dirty="0">
                <a:latin typeface="Microsoft JhengHei"/>
                <a:cs typeface="Microsoft JhengHei"/>
              </a:rPr>
              <a:t>券</a:t>
            </a:r>
            <a:r>
              <a:rPr sz="2800" spc="-8" dirty="0">
                <a:latin typeface="Arial MT"/>
                <a:cs typeface="Arial MT"/>
              </a:rPr>
              <a:t>-</a:t>
            </a:r>
            <a:r>
              <a:rPr sz="2800" spc="-4" dirty="0">
                <a:latin typeface="Microsoft JhengHei"/>
                <a:cs typeface="Microsoft JhengHei"/>
              </a:rPr>
              <a:t>指存託憑證、認購（售）權證、受益證券 </a:t>
            </a:r>
            <a:r>
              <a:rPr sz="2800" dirty="0">
                <a:latin typeface="Microsoft JhengHei"/>
                <a:cs typeface="Microsoft JhengHei"/>
              </a:rPr>
              <a:t>及資產基礎證券、國庫券、商業本票或匯票，或其他具 </a:t>
            </a:r>
            <a:r>
              <a:rPr sz="2800" spc="-4" dirty="0">
                <a:latin typeface="Microsoft JhengHei"/>
                <a:cs typeface="Microsoft JhengHei"/>
              </a:rPr>
              <a:t>財產價值且得為交</a:t>
            </a:r>
            <a:r>
              <a:rPr sz="2800" spc="4" dirty="0">
                <a:latin typeface="Microsoft JhengHei"/>
                <a:cs typeface="Microsoft JhengHei"/>
              </a:rPr>
              <a:t>易</a:t>
            </a:r>
            <a:r>
              <a:rPr sz="2800" spc="-4" dirty="0">
                <a:latin typeface="Microsoft JhengHei"/>
                <a:cs typeface="Microsoft JhengHei"/>
              </a:rPr>
              <a:t>客</a:t>
            </a:r>
            <a:r>
              <a:rPr sz="2800" dirty="0">
                <a:latin typeface="Microsoft JhengHei"/>
                <a:cs typeface="Microsoft JhengHei"/>
              </a:rPr>
              <a:t>體之證券；其他有價證券之價額 以票面價額計算，無票面價額者，應填載申報日之收盤 </a:t>
            </a:r>
            <a:r>
              <a:rPr sz="2800" spc="-4" dirty="0">
                <a:latin typeface="Microsoft JhengHei"/>
                <a:cs typeface="Microsoft JhengHei"/>
              </a:rPr>
              <a:t>價、成交價或原交易價額。</a:t>
            </a:r>
            <a:endParaRPr sz="2800" dirty="0">
              <a:latin typeface="Microsoft JhengHei"/>
              <a:cs typeface="Microsoft JhengHei"/>
            </a:endParaRPr>
          </a:p>
          <a:p>
            <a:pPr marL="395764" marR="79534" indent="-386715">
              <a:spcBef>
                <a:spcPts val="8"/>
              </a:spcBef>
              <a:buFont typeface="Arial MT"/>
              <a:buAutoNum type="arabicPeriod" startAt="5"/>
              <a:tabLst>
                <a:tab pos="395764" algn="l"/>
                <a:tab pos="396240" algn="l"/>
              </a:tabLst>
            </a:pPr>
            <a:r>
              <a:rPr sz="2800" dirty="0">
                <a:latin typeface="Microsoft JhengHei"/>
                <a:cs typeface="Microsoft JhengHei"/>
              </a:rPr>
              <a:t>以融資方式買進有價證券者，該有價證券應申報於有價 </a:t>
            </a:r>
            <a:r>
              <a:rPr sz="2800" spc="-4" dirty="0">
                <a:latin typeface="Microsoft JhengHei"/>
                <a:cs typeface="Microsoft JhengHei"/>
              </a:rPr>
              <a:t>證券欄，融資金額則申報於債務欄。</a:t>
            </a:r>
            <a:endParaRPr sz="2800" dirty="0">
              <a:latin typeface="Microsoft JhengHei"/>
              <a:cs typeface="Microsoft JhengHei"/>
            </a:endParaRPr>
          </a:p>
          <a:p>
            <a:pPr marL="395764" marR="79534" indent="-386715">
              <a:buFont typeface="Arial MT"/>
              <a:buAutoNum type="arabicPeriod" startAt="5"/>
              <a:tabLst>
                <a:tab pos="395764" algn="l"/>
                <a:tab pos="396240" algn="l"/>
              </a:tabLst>
            </a:pPr>
            <a:r>
              <a:rPr sz="2800" dirty="0">
                <a:latin typeface="Microsoft JhengHei"/>
                <a:cs typeface="Microsoft JhengHei"/>
              </a:rPr>
              <a:t>以融券方式賣出有價證券者，因該有價證券非本法所定 之債務，申報於備註欄即可。</a:t>
            </a:r>
          </a:p>
        </p:txBody>
      </p:sp>
      <p:sp>
        <p:nvSpPr>
          <p:cNvPr id="4" name="object 4"/>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105</a:t>
            </a:fld>
            <a:endParaRPr spc="-4" dirty="0"/>
          </a:p>
        </p:txBody>
      </p:sp>
      <p:sp>
        <p:nvSpPr>
          <p:cNvPr id="3" name="object 3"/>
          <p:cNvSpPr txBox="1">
            <a:spLocks noGrp="1"/>
          </p:cNvSpPr>
          <p:nvPr>
            <p:ph type="title"/>
          </p:nvPr>
        </p:nvSpPr>
        <p:spPr>
          <a:xfrm>
            <a:off x="957348" y="447621"/>
            <a:ext cx="6596643"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有價證券-注意事項(2/2)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0441" y="260648"/>
            <a:ext cx="4405004" cy="610745"/>
          </a:xfrm>
          <a:prstGeom prst="rect">
            <a:avLst/>
          </a:prstGeom>
        </p:spPr>
        <p:txBody>
          <a:bodyPr vert="horz" wrap="square" lIns="0" tIns="10478" rIns="0" bIns="0" rtlCol="0" anchor="t">
            <a:spAutoFit/>
          </a:bodyPr>
          <a:lstStyle/>
          <a:p>
            <a:pPr marL="9525">
              <a:spcBef>
                <a:spcPts val="83"/>
              </a:spcBef>
            </a:pPr>
            <a:r>
              <a:rPr sz="3900" spc="5" dirty="0">
                <a:solidFill>
                  <a:schemeClr val="tx2"/>
                </a:solidFill>
                <a:latin typeface="Arial"/>
                <a:cs typeface="Arial"/>
              </a:rPr>
              <a:t>申報表-其他財產</a:t>
            </a:r>
          </a:p>
        </p:txBody>
      </p:sp>
      <p:pic>
        <p:nvPicPr>
          <p:cNvPr id="3" name="object 3"/>
          <p:cNvPicPr/>
          <p:nvPr/>
        </p:nvPicPr>
        <p:blipFill>
          <a:blip r:embed="rId2" cstate="print"/>
          <a:stretch>
            <a:fillRect/>
          </a:stretch>
        </p:blipFill>
        <p:spPr>
          <a:xfrm>
            <a:off x="125760" y="1411648"/>
            <a:ext cx="8892480" cy="4392488"/>
          </a:xfrm>
          <a:prstGeom prst="rect">
            <a:avLst/>
          </a:prstGeom>
        </p:spPr>
      </p:pic>
      <p:sp>
        <p:nvSpPr>
          <p:cNvPr id="4" name="object 4"/>
          <p:cNvSpPr txBox="1">
            <a:spLocks noGrp="1"/>
          </p:cNvSpPr>
          <p:nvPr>
            <p:ph type="sldNum" sz="quarter" idx="7"/>
          </p:nvPr>
        </p:nvSpPr>
        <p:spPr>
          <a:xfrm>
            <a:off x="9390552" y="5804136"/>
            <a:ext cx="1197219" cy="89768"/>
          </a:xfrm>
          <a:prstGeom prst="rect">
            <a:avLst/>
          </a:prstGeom>
        </p:spPr>
        <p:txBody>
          <a:bodyPr vert="horz" wrap="square" lIns="0" tIns="0" rIns="0" bIns="0" numCol="1" rtlCol="0" anchor="ctr" anchorCtr="0" compatLnSpc="1">
            <a:prstTxWarp prst="textNoShape">
              <a:avLst/>
            </a:prstTxWarp>
            <a:spAutoFit/>
          </a:bodyPr>
          <a:lstStyle/>
          <a:p>
            <a:pPr marL="28575">
              <a:lnSpc>
                <a:spcPts val="671"/>
              </a:lnSpc>
            </a:pPr>
            <a:fld id="{81D60167-4931-47E6-BA6A-407CBD079E47}" type="slidenum">
              <a:rPr spc="-4" dirty="0"/>
              <a:pPr marL="28575">
                <a:lnSpc>
                  <a:spcPts val="671"/>
                </a:lnSpc>
              </a:pPr>
              <a:t>106</a:t>
            </a:fld>
            <a:endParaRPr spc="-4"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1560" y="1073790"/>
            <a:ext cx="8089095" cy="4441601"/>
          </a:xfrm>
          <a:prstGeom prst="rect">
            <a:avLst/>
          </a:prstGeom>
        </p:spPr>
        <p:txBody>
          <a:bodyPr vert="horz" wrap="square" lIns="0" tIns="9525" rIns="0" bIns="0" rtlCol="0">
            <a:spAutoFit/>
          </a:bodyPr>
          <a:lstStyle/>
          <a:p>
            <a:pPr marL="395764" marR="3810" indent="-386715">
              <a:spcBef>
                <a:spcPts val="75"/>
              </a:spcBef>
              <a:buFont typeface="Arial MT"/>
              <a:buAutoNum type="arabicPeriod"/>
              <a:tabLst>
                <a:tab pos="395764" algn="l"/>
                <a:tab pos="396240" algn="l"/>
              </a:tabLst>
            </a:pPr>
            <a:r>
              <a:rPr sz="2400" dirty="0">
                <a:latin typeface="Microsoft JhengHei"/>
                <a:cs typeface="Microsoft JhengHei"/>
              </a:rPr>
              <a:t>「其他具有相當價值之財產」包括礦業權、漁業權、專 </a:t>
            </a:r>
            <a:r>
              <a:rPr sz="2400" spc="-4" dirty="0">
                <a:latin typeface="Microsoft JhengHei"/>
                <a:cs typeface="Microsoft JhengHei"/>
              </a:rPr>
              <a:t>利權、商標專用權、著作權、黃金條塊、黃金存摺、衍 </a:t>
            </a:r>
            <a:r>
              <a:rPr sz="2400" dirty="0">
                <a:latin typeface="Microsoft JhengHei"/>
                <a:cs typeface="Microsoft JhengHei"/>
              </a:rPr>
              <a:t>生性金融商品、結構</a:t>
            </a:r>
            <a:r>
              <a:rPr sz="2400" spc="4" dirty="0">
                <a:latin typeface="Microsoft JhengHei"/>
                <a:cs typeface="Microsoft JhengHei"/>
              </a:rPr>
              <a:t>性</a:t>
            </a:r>
            <a:r>
              <a:rPr sz="2400" spc="-8" dirty="0">
                <a:latin typeface="Arial MT"/>
                <a:cs typeface="Arial MT"/>
              </a:rPr>
              <a:t>(</a:t>
            </a:r>
            <a:r>
              <a:rPr sz="2400" dirty="0">
                <a:latin typeface="Microsoft JhengHei"/>
                <a:cs typeface="Microsoft JhengHei"/>
              </a:rPr>
              <a:t>型</a:t>
            </a:r>
            <a:r>
              <a:rPr sz="2400" spc="-8" dirty="0">
                <a:latin typeface="Arial MT"/>
                <a:cs typeface="Arial MT"/>
              </a:rPr>
              <a:t>)</a:t>
            </a:r>
            <a:r>
              <a:rPr sz="2400" dirty="0">
                <a:latin typeface="Microsoft JhengHei"/>
                <a:cs typeface="Microsoft JhengHei"/>
              </a:rPr>
              <a:t>商品</a:t>
            </a:r>
            <a:r>
              <a:rPr sz="2400" spc="-8" dirty="0">
                <a:latin typeface="Arial MT"/>
                <a:cs typeface="Arial MT"/>
              </a:rPr>
              <a:t>(</a:t>
            </a:r>
            <a:r>
              <a:rPr sz="2400" dirty="0">
                <a:latin typeface="Microsoft JhengHei"/>
                <a:cs typeface="Microsoft JhengHei"/>
              </a:rPr>
              <a:t>包括連動</a:t>
            </a:r>
            <a:r>
              <a:rPr sz="2400" spc="-4" dirty="0">
                <a:latin typeface="Microsoft JhengHei"/>
                <a:cs typeface="Microsoft JhengHei"/>
              </a:rPr>
              <a:t>債</a:t>
            </a:r>
            <a:r>
              <a:rPr sz="2400" spc="-8" dirty="0">
                <a:latin typeface="Arial MT"/>
                <a:cs typeface="Arial MT"/>
              </a:rPr>
              <a:t>)</a:t>
            </a:r>
            <a:r>
              <a:rPr sz="2400" dirty="0">
                <a:latin typeface="Microsoft JhengHei"/>
                <a:cs typeface="Microsoft JhengHei"/>
              </a:rPr>
              <a:t>、高爾夫球 </a:t>
            </a:r>
            <a:r>
              <a:rPr sz="2400" spc="-4" dirty="0">
                <a:latin typeface="Microsoft JhengHei"/>
                <a:cs typeface="Microsoft JhengHei"/>
              </a:rPr>
              <a:t>證及會員證、植栽等具有財產價值之權利或財物。</a:t>
            </a:r>
            <a:endParaRPr sz="2400" dirty="0">
              <a:latin typeface="Microsoft JhengHei"/>
              <a:cs typeface="Microsoft JhengHei"/>
            </a:endParaRPr>
          </a:p>
          <a:p>
            <a:pPr marL="352425" indent="-343376">
              <a:spcBef>
                <a:spcPts val="4"/>
              </a:spcBef>
              <a:buFont typeface="Arial MT"/>
              <a:buAutoNum type="arabicPeriod"/>
              <a:tabLst>
                <a:tab pos="352425" algn="l"/>
                <a:tab pos="352901" algn="l"/>
              </a:tabLst>
            </a:pPr>
            <a:r>
              <a:rPr sz="2400" dirty="0">
                <a:latin typeface="Microsoft JhengHei"/>
                <a:cs typeface="Microsoft JhengHei"/>
              </a:rPr>
              <a:t>「珠寶、古董、字畫及其他具有相當價值之財產」每項</a:t>
            </a:r>
          </a:p>
          <a:p>
            <a:pPr marL="352425"/>
            <a:r>
              <a:rPr sz="2400" spc="-8" dirty="0">
                <a:latin typeface="Arial MT"/>
                <a:cs typeface="Arial MT"/>
              </a:rPr>
              <a:t>(</a:t>
            </a:r>
            <a:r>
              <a:rPr sz="2400" spc="-4" dirty="0">
                <a:latin typeface="Microsoft JhengHei"/>
                <a:cs typeface="Microsoft JhengHei"/>
              </a:rPr>
              <a:t>件</a:t>
            </a:r>
            <a:r>
              <a:rPr sz="2400" dirty="0">
                <a:latin typeface="Arial MT"/>
                <a:cs typeface="Arial MT"/>
              </a:rPr>
              <a:t>)</a:t>
            </a:r>
            <a:r>
              <a:rPr sz="2400" spc="-38" dirty="0">
                <a:latin typeface="Arial MT"/>
                <a:cs typeface="Arial MT"/>
              </a:rPr>
              <a:t> </a:t>
            </a:r>
            <a:r>
              <a:rPr sz="2400" dirty="0">
                <a:latin typeface="Microsoft JhengHei"/>
                <a:cs typeface="Microsoft JhengHei"/>
              </a:rPr>
              <a:t>價額達新臺幣</a:t>
            </a:r>
            <a:r>
              <a:rPr sz="2400" dirty="0">
                <a:solidFill>
                  <a:srgbClr val="FF0000"/>
                </a:solidFill>
                <a:latin typeface="Microsoft JhengHei"/>
                <a:cs typeface="Microsoft JhengHei"/>
              </a:rPr>
              <a:t>二十萬元</a:t>
            </a:r>
            <a:r>
              <a:rPr sz="2400" dirty="0">
                <a:latin typeface="Microsoft JhengHei"/>
                <a:cs typeface="Microsoft JhengHei"/>
              </a:rPr>
              <a:t>者，即應申報。</a:t>
            </a:r>
          </a:p>
          <a:p>
            <a:pPr marL="352425" marR="121444" indent="-343376">
              <a:buFont typeface="Arial MT"/>
              <a:buAutoNum type="arabicPeriod" startAt="3"/>
              <a:tabLst>
                <a:tab pos="352425" algn="l"/>
                <a:tab pos="352901" algn="l"/>
              </a:tabLst>
            </a:pPr>
            <a:r>
              <a:rPr sz="2400" dirty="0">
                <a:latin typeface="Microsoft JhengHei"/>
                <a:cs typeface="Microsoft JhengHei"/>
              </a:rPr>
              <a:t>「珠寶、古董、字畫及其他具有相當價值之財產」價額 </a:t>
            </a:r>
            <a:r>
              <a:rPr sz="2400" dirty="0" err="1">
                <a:latin typeface="Microsoft JhengHei"/>
                <a:cs typeface="Microsoft JhengHei"/>
              </a:rPr>
              <a:t>之計算，有掛牌之市價者，應填載掛牌市價，無市價者，應填載該項財產已知之交易價額</a:t>
            </a:r>
            <a:r>
              <a:rPr sz="2400" dirty="0">
                <a:latin typeface="Microsoft JhengHei"/>
                <a:cs typeface="Microsoft JhengHei"/>
              </a:rPr>
              <a:t>。</a:t>
            </a:r>
          </a:p>
          <a:p>
            <a:pPr marL="352425" marR="44768" indent="-343376">
              <a:spcBef>
                <a:spcPts val="4"/>
              </a:spcBef>
              <a:buFont typeface="Arial MT"/>
              <a:buAutoNum type="arabicPeriod" startAt="4"/>
              <a:tabLst>
                <a:tab pos="352425" algn="l"/>
                <a:tab pos="352901" algn="l"/>
              </a:tabLst>
            </a:pPr>
            <a:r>
              <a:rPr sz="2400" dirty="0">
                <a:latin typeface="Microsoft JhengHei"/>
                <a:cs typeface="Microsoft JhengHei"/>
              </a:rPr>
              <a:t>「結構性</a:t>
            </a:r>
            <a:r>
              <a:rPr sz="2400" spc="-8" dirty="0">
                <a:latin typeface="Arial MT"/>
                <a:cs typeface="Arial MT"/>
              </a:rPr>
              <a:t>(</a:t>
            </a:r>
            <a:r>
              <a:rPr sz="2400" dirty="0">
                <a:latin typeface="Microsoft JhengHei"/>
                <a:cs typeface="Microsoft JhengHei"/>
              </a:rPr>
              <a:t>型</a:t>
            </a:r>
            <a:r>
              <a:rPr sz="2400" spc="-8" dirty="0">
                <a:latin typeface="Arial MT"/>
                <a:cs typeface="Arial MT"/>
              </a:rPr>
              <a:t>)</a:t>
            </a:r>
            <a:r>
              <a:rPr sz="2400" dirty="0">
                <a:latin typeface="Microsoft JhengHei"/>
                <a:cs typeface="Microsoft JhengHei"/>
              </a:rPr>
              <a:t>商品</a:t>
            </a:r>
            <a:r>
              <a:rPr sz="2400" spc="-8" dirty="0">
                <a:latin typeface="Arial MT"/>
                <a:cs typeface="Arial MT"/>
              </a:rPr>
              <a:t>(</a:t>
            </a:r>
            <a:r>
              <a:rPr sz="2400" dirty="0">
                <a:latin typeface="Microsoft JhengHei"/>
                <a:cs typeface="Microsoft JhengHei"/>
              </a:rPr>
              <a:t>包括連動</a:t>
            </a:r>
            <a:r>
              <a:rPr sz="2400" spc="-4" dirty="0">
                <a:latin typeface="Microsoft JhengHei"/>
                <a:cs typeface="Microsoft JhengHei"/>
              </a:rPr>
              <a:t>債</a:t>
            </a:r>
            <a:r>
              <a:rPr sz="2400" spc="-8" dirty="0">
                <a:latin typeface="Arial MT"/>
                <a:cs typeface="Arial MT"/>
              </a:rPr>
              <a:t>)</a:t>
            </a:r>
            <a:r>
              <a:rPr sz="2400" dirty="0">
                <a:latin typeface="Microsoft JhengHei"/>
                <a:cs typeface="Microsoft JhengHei"/>
              </a:rPr>
              <a:t>」因無活絡之次級市場或 </a:t>
            </a:r>
            <a:r>
              <a:rPr sz="2400" spc="-4" dirty="0">
                <a:latin typeface="Microsoft JhengHei"/>
                <a:cs typeface="Microsoft JhengHei"/>
              </a:rPr>
              <a:t>公平市價，其價額計算方式以投資金額作為申報標準， </a:t>
            </a:r>
            <a:r>
              <a:rPr sz="2400" dirty="0">
                <a:latin typeface="Microsoft JhengHei"/>
                <a:cs typeface="Microsoft JhengHei"/>
              </a:rPr>
              <a:t> 每項</a:t>
            </a:r>
            <a:r>
              <a:rPr sz="2400" spc="45" dirty="0">
                <a:latin typeface="Microsoft JhengHei"/>
                <a:cs typeface="Microsoft JhengHei"/>
              </a:rPr>
              <a:t> </a:t>
            </a:r>
            <a:r>
              <a:rPr sz="2400" spc="-8" dirty="0">
                <a:latin typeface="Arial MT"/>
                <a:cs typeface="Arial MT"/>
              </a:rPr>
              <a:t>(</a:t>
            </a:r>
            <a:r>
              <a:rPr sz="2400" dirty="0">
                <a:latin typeface="Microsoft JhengHei"/>
                <a:cs typeface="Microsoft JhengHei"/>
              </a:rPr>
              <a:t>件</a:t>
            </a:r>
            <a:r>
              <a:rPr sz="2400" dirty="0">
                <a:latin typeface="Arial MT"/>
                <a:cs typeface="Arial MT"/>
              </a:rPr>
              <a:t>)</a:t>
            </a:r>
            <a:r>
              <a:rPr sz="2400" spc="-11" dirty="0">
                <a:latin typeface="Arial MT"/>
                <a:cs typeface="Arial MT"/>
              </a:rPr>
              <a:t> </a:t>
            </a:r>
            <a:r>
              <a:rPr sz="2400" dirty="0">
                <a:latin typeface="Microsoft JhengHei"/>
                <a:cs typeface="Microsoft JhengHei"/>
              </a:rPr>
              <a:t>價額達新臺幣</a:t>
            </a:r>
            <a:r>
              <a:rPr sz="2400" dirty="0">
                <a:solidFill>
                  <a:srgbClr val="FF0000"/>
                </a:solidFill>
                <a:latin typeface="Microsoft JhengHei"/>
                <a:cs typeface="Microsoft JhengHei"/>
              </a:rPr>
              <a:t>二十萬元</a:t>
            </a:r>
            <a:r>
              <a:rPr sz="2400" dirty="0">
                <a:latin typeface="Microsoft JhengHei"/>
                <a:cs typeface="Microsoft JhengHei"/>
              </a:rPr>
              <a:t>者，即應申報。</a:t>
            </a:r>
          </a:p>
        </p:txBody>
      </p:sp>
      <p:sp>
        <p:nvSpPr>
          <p:cNvPr id="4" name="object 4"/>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107</a:t>
            </a:fld>
            <a:endParaRPr spc="-4" dirty="0"/>
          </a:p>
        </p:txBody>
      </p:sp>
      <p:sp>
        <p:nvSpPr>
          <p:cNvPr id="3" name="object 3"/>
          <p:cNvSpPr txBox="1">
            <a:spLocks noGrp="1"/>
          </p:cNvSpPr>
          <p:nvPr>
            <p:ph type="title"/>
          </p:nvPr>
        </p:nvSpPr>
        <p:spPr>
          <a:xfrm>
            <a:off x="1835696" y="188640"/>
            <a:ext cx="5826968"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其他財產-注意事項</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504" y="1124744"/>
            <a:ext cx="8640960" cy="4679392"/>
          </a:xfrm>
          <a:prstGeom prst="rect">
            <a:avLst/>
          </a:prstGeom>
        </p:spPr>
      </p:pic>
      <p:sp>
        <p:nvSpPr>
          <p:cNvPr id="3" name="object 3"/>
          <p:cNvSpPr txBox="1">
            <a:spLocks noGrp="1"/>
          </p:cNvSpPr>
          <p:nvPr>
            <p:ph type="title"/>
          </p:nvPr>
        </p:nvSpPr>
        <p:spPr>
          <a:xfrm>
            <a:off x="683568" y="89760"/>
            <a:ext cx="7200900" cy="610745"/>
          </a:xfrm>
          <a:prstGeom prst="rect">
            <a:avLst/>
          </a:prstGeom>
        </p:spPr>
        <p:txBody>
          <a:bodyPr vert="horz" wrap="square" lIns="0" tIns="10478" rIns="0" bIns="0" rtlCol="0" anchor="t">
            <a:spAutoFit/>
          </a:bodyPr>
          <a:lstStyle/>
          <a:p>
            <a:pPr marL="10478">
              <a:spcBef>
                <a:spcPts val="83"/>
              </a:spcBef>
            </a:pPr>
            <a:r>
              <a:rPr sz="3900" spc="5" dirty="0">
                <a:solidFill>
                  <a:schemeClr val="tx2"/>
                </a:solidFill>
                <a:latin typeface="Arial"/>
                <a:cs typeface="Arial"/>
              </a:rPr>
              <a:t>申報表-保險</a:t>
            </a:r>
          </a:p>
        </p:txBody>
      </p:sp>
      <p:sp>
        <p:nvSpPr>
          <p:cNvPr id="4" name="object 4"/>
          <p:cNvSpPr txBox="1">
            <a:spLocks noGrp="1"/>
          </p:cNvSpPr>
          <p:nvPr>
            <p:ph type="sldNum" sz="quarter" idx="7"/>
          </p:nvPr>
        </p:nvSpPr>
        <p:spPr>
          <a:xfrm>
            <a:off x="9390552" y="5804136"/>
            <a:ext cx="1197219" cy="89768"/>
          </a:xfrm>
          <a:prstGeom prst="rect">
            <a:avLst/>
          </a:prstGeom>
        </p:spPr>
        <p:txBody>
          <a:bodyPr vert="horz" wrap="square" lIns="0" tIns="0" rIns="0" bIns="0" numCol="1" rtlCol="0" anchor="ctr" anchorCtr="0" compatLnSpc="1">
            <a:prstTxWarp prst="textNoShape">
              <a:avLst/>
            </a:prstTxWarp>
            <a:spAutoFit/>
          </a:bodyPr>
          <a:lstStyle/>
          <a:p>
            <a:pPr marL="28575">
              <a:lnSpc>
                <a:spcPts val="671"/>
              </a:lnSpc>
            </a:pPr>
            <a:fld id="{81D60167-4931-47E6-BA6A-407CBD079E47}" type="slidenum">
              <a:rPr spc="-4" dirty="0"/>
              <a:pPr marL="28575">
                <a:lnSpc>
                  <a:spcPts val="671"/>
                </a:lnSpc>
              </a:pPr>
              <a:t>108</a:t>
            </a:fld>
            <a:endParaRPr spc="-4" dirty="0"/>
          </a:p>
        </p:txBody>
      </p:sp>
      <p:sp>
        <p:nvSpPr>
          <p:cNvPr id="5" name="矩形 4">
            <a:extLst>
              <a:ext uri="{FF2B5EF4-FFF2-40B4-BE49-F238E27FC236}">
                <a16:creationId xmlns:a16="http://schemas.microsoft.com/office/drawing/2014/main" id="{05769FAB-7286-1CCB-0952-7F866D129E70}"/>
              </a:ext>
            </a:extLst>
          </p:cNvPr>
          <p:cNvSpPr/>
          <p:nvPr/>
        </p:nvSpPr>
        <p:spPr>
          <a:xfrm>
            <a:off x="971600" y="4293096"/>
            <a:ext cx="7776864" cy="216024"/>
          </a:xfrm>
          <a:prstGeom prst="rect">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9552" y="1663244"/>
            <a:ext cx="7920879" cy="4072269"/>
          </a:xfrm>
          <a:prstGeom prst="rect">
            <a:avLst/>
          </a:prstGeom>
        </p:spPr>
        <p:txBody>
          <a:bodyPr vert="horz" wrap="square" lIns="0" tIns="9525" rIns="0" bIns="0" rtlCol="0">
            <a:spAutoFit/>
          </a:bodyPr>
          <a:lstStyle/>
          <a:p>
            <a:pPr marL="395764" marR="3810" indent="-386715" algn="just">
              <a:spcBef>
                <a:spcPts val="75"/>
              </a:spcBef>
              <a:buFont typeface="Arial MT"/>
              <a:buAutoNum type="arabicPeriod"/>
              <a:tabLst>
                <a:tab pos="396240" algn="l"/>
              </a:tabLst>
            </a:pPr>
            <a:r>
              <a:rPr sz="2400" dirty="0">
                <a:latin typeface="Microsoft JhengHei"/>
                <a:cs typeface="Microsoft JhengHei"/>
              </a:rPr>
              <a:t>「保險」指「儲蓄型壽險」、「投資型壽險」及「年金 </a:t>
            </a:r>
            <a:r>
              <a:rPr sz="2400" spc="-4" dirty="0">
                <a:latin typeface="Microsoft JhengHei"/>
                <a:cs typeface="Microsoft JhengHei"/>
              </a:rPr>
              <a:t>型保險」之保險契約類型。</a:t>
            </a:r>
            <a:endParaRPr sz="2400" dirty="0">
              <a:latin typeface="Microsoft JhengHei"/>
              <a:cs typeface="Microsoft JhengHei"/>
            </a:endParaRPr>
          </a:p>
          <a:p>
            <a:pPr marL="395764" marR="3810" indent="-386715" algn="just">
              <a:buFont typeface="Arial MT"/>
              <a:buAutoNum type="arabicPeriod"/>
              <a:tabLst>
                <a:tab pos="396240" algn="l"/>
              </a:tabLst>
            </a:pPr>
            <a:r>
              <a:rPr sz="2400" dirty="0">
                <a:latin typeface="Microsoft JhengHei"/>
                <a:cs typeface="Microsoft JhengHei"/>
              </a:rPr>
              <a:t>「儲蓄型壽險」指滿期保險金、生存（還本）保險金、 </a:t>
            </a:r>
            <a:r>
              <a:rPr sz="2400" spc="-4" dirty="0">
                <a:latin typeface="Microsoft JhengHei"/>
                <a:cs typeface="Microsoft JhengHei"/>
              </a:rPr>
              <a:t>繳費期滿生存保險金、祝壽保險金、教育保險金、立業 </a:t>
            </a:r>
            <a:r>
              <a:rPr sz="2400" dirty="0">
                <a:latin typeface="Microsoft JhengHei"/>
                <a:cs typeface="Microsoft JhengHei"/>
              </a:rPr>
              <a:t>保險金、養老保險金等商品內容含有生存保險金特性之 保險契約；「投資型壽險」指商品名稱含有變額壽險、 變額萬能壽險、投資型保險、投資連（鏈）結型保險等 文字之保險契約；「年金型保險」指即期年金保險、遞 延年金保險、利率變動型年金保險、勞退企業年金保險</a:t>
            </a:r>
          </a:p>
          <a:p>
            <a:pPr marL="395764" marR="3810">
              <a:spcBef>
                <a:spcPts val="8"/>
              </a:spcBef>
            </a:pPr>
            <a:r>
              <a:rPr sz="2400" dirty="0">
                <a:latin typeface="Microsoft JhengHei"/>
                <a:cs typeface="Microsoft JhengHei"/>
              </a:rPr>
              <a:t>、勞退個人年金保險等商品名稱含有年金保險等文字之 </a:t>
            </a:r>
            <a:r>
              <a:rPr sz="2400" spc="-4" dirty="0">
                <a:latin typeface="Microsoft JhengHei"/>
                <a:cs typeface="Microsoft JhengHei"/>
              </a:rPr>
              <a:t>保險契約。</a:t>
            </a:r>
            <a:endParaRPr sz="2400" dirty="0">
              <a:latin typeface="Microsoft JhengHei"/>
              <a:cs typeface="Microsoft JhengHei"/>
            </a:endParaRPr>
          </a:p>
        </p:txBody>
      </p:sp>
      <p:sp>
        <p:nvSpPr>
          <p:cNvPr id="4" name="object 4"/>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109</a:t>
            </a:fld>
            <a:endParaRPr spc="-4" dirty="0"/>
          </a:p>
        </p:txBody>
      </p:sp>
      <p:sp>
        <p:nvSpPr>
          <p:cNvPr id="3" name="object 3"/>
          <p:cNvSpPr txBox="1">
            <a:spLocks noGrp="1"/>
          </p:cNvSpPr>
          <p:nvPr>
            <p:ph type="title"/>
          </p:nvPr>
        </p:nvSpPr>
        <p:spPr>
          <a:xfrm>
            <a:off x="1907704" y="249236"/>
            <a:ext cx="4839605"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保險-注意事項(1/2)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a:extLst>
              <a:ext uri="{FF2B5EF4-FFF2-40B4-BE49-F238E27FC236}">
                <a16:creationId xmlns:a16="http://schemas.microsoft.com/office/drawing/2014/main" id="{E51B429A-952B-A95C-38F8-266C8CA9FE93}"/>
              </a:ext>
            </a:extLst>
          </p:cNvPr>
          <p:cNvSpPr>
            <a:spLocks noGrp="1"/>
          </p:cNvSpPr>
          <p:nvPr>
            <p:ph type="title"/>
          </p:nvPr>
        </p:nvSpPr>
        <p:spPr>
          <a:xfrm>
            <a:off x="1187450" y="-100013"/>
            <a:ext cx="6192838" cy="1143001"/>
          </a:xfrm>
        </p:spPr>
        <p:txBody>
          <a:bodyPr/>
          <a:lstStyle/>
          <a:p>
            <a:pPr algn="ctr" eaLnBrk="1" fontAlgn="auto" hangingPunct="1">
              <a:spcAft>
                <a:spcPts val="0"/>
              </a:spcAft>
              <a:defRPr/>
            </a:pPr>
            <a:r>
              <a:rPr lang="zh-TW" altLang="en-US" sz="4000" b="1" dirty="0">
                <a:latin typeface="微軟正黑體" pitchFamily="34" charset="-120"/>
                <a:ea typeface="微軟正黑體" pitchFamily="34" charset="-120"/>
              </a:rPr>
              <a:t>申報種類、期間、申報日</a:t>
            </a:r>
          </a:p>
        </p:txBody>
      </p:sp>
      <p:graphicFrame>
        <p:nvGraphicFramePr>
          <p:cNvPr id="2" name="表格 1">
            <a:extLst>
              <a:ext uri="{FF2B5EF4-FFF2-40B4-BE49-F238E27FC236}">
                <a16:creationId xmlns:a16="http://schemas.microsoft.com/office/drawing/2014/main" id="{857BB664-946A-BF5D-8408-9E2B00F8166F}"/>
              </a:ext>
            </a:extLst>
          </p:cNvPr>
          <p:cNvGraphicFramePr>
            <a:graphicFrameLocks noGrp="1"/>
          </p:cNvGraphicFramePr>
          <p:nvPr/>
        </p:nvGraphicFramePr>
        <p:xfrm>
          <a:off x="611188" y="1844675"/>
          <a:ext cx="7561262" cy="3749674"/>
        </p:xfrm>
        <a:graphic>
          <a:graphicData uri="http://schemas.openxmlformats.org/drawingml/2006/table">
            <a:tbl>
              <a:tblPr firstRow="1" bandRow="1">
                <a:tableStyleId>{0505E3EF-67EA-436B-97B2-0124C06EBD24}</a:tableStyleId>
              </a:tblPr>
              <a:tblGrid>
                <a:gridCol w="2351573">
                  <a:extLst>
                    <a:ext uri="{9D8B030D-6E8A-4147-A177-3AD203B41FA5}">
                      <a16:colId xmlns:a16="http://schemas.microsoft.com/office/drawing/2014/main" val="20000"/>
                    </a:ext>
                  </a:extLst>
                </a:gridCol>
                <a:gridCol w="3121407">
                  <a:extLst>
                    <a:ext uri="{9D8B030D-6E8A-4147-A177-3AD203B41FA5}">
                      <a16:colId xmlns:a16="http://schemas.microsoft.com/office/drawing/2014/main" val="20001"/>
                    </a:ext>
                  </a:extLst>
                </a:gridCol>
                <a:gridCol w="2088282">
                  <a:extLst>
                    <a:ext uri="{9D8B030D-6E8A-4147-A177-3AD203B41FA5}">
                      <a16:colId xmlns:a16="http://schemas.microsoft.com/office/drawing/2014/main" val="20002"/>
                    </a:ext>
                  </a:extLst>
                </a:gridCol>
              </a:tblGrid>
              <a:tr h="640188">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類別</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期間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始日不算入</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申報日</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640188">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就</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到</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職申報</a:t>
                      </a:r>
                      <a:endParaRPr lang="en-US" altLang="zh-TW" sz="2400" dirty="0">
                        <a:latin typeface="微軟正黑體" panose="020B0604030504040204" pitchFamily="34" charset="-120"/>
                        <a:ea typeface="微軟正黑體" panose="020B0604030504040204" pitchFamily="34" charset="-120"/>
                      </a:endParaRP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個月</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期間任選</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640188">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定期申報</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en-US" altLang="zh-TW" sz="2400" dirty="0">
                          <a:latin typeface="微軟正黑體" panose="020B0604030504040204" pitchFamily="34" charset="-120"/>
                          <a:ea typeface="微軟正黑體" panose="020B0604030504040204" pitchFamily="34" charset="-120"/>
                        </a:rPr>
                        <a:t>11/1~12/31</a:t>
                      </a:r>
                      <a:endParaRPr lang="zh-TW" altLang="en-US" sz="2400" dirty="0">
                        <a:latin typeface="微軟正黑體" panose="020B0604030504040204" pitchFamily="34" charset="-120"/>
                        <a:ea typeface="微軟正黑體" panose="020B0604030504040204" pitchFamily="34" charset="-120"/>
                      </a:endParaRP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期間任選</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640188">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代理</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兼任申報</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滿</a:t>
                      </a: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個月後之</a:t>
                      </a: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個月</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期間任選</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1188922">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卸</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離</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職</a:t>
                      </a:r>
                      <a:endParaRPr lang="en-US" altLang="zh-TW" sz="2400" dirty="0">
                        <a:latin typeface="微軟正黑體" panose="020B0604030504040204" pitchFamily="34" charset="-120"/>
                        <a:ea typeface="微軟正黑體" panose="020B0604030504040204" pitchFamily="34" charset="-120"/>
                      </a:endParaRPr>
                    </a:p>
                    <a:p>
                      <a:pPr algn="ctr">
                        <a:lnSpc>
                          <a:spcPct val="150000"/>
                        </a:lnSpc>
                      </a:pPr>
                      <a:r>
                        <a:rPr lang="zh-TW" altLang="en-US" sz="2400" dirty="0">
                          <a:latin typeface="微軟正黑體" panose="020B0604030504040204" pitchFamily="34" charset="-120"/>
                          <a:ea typeface="微軟正黑體" panose="020B0604030504040204" pitchFamily="34" charset="-120"/>
                        </a:rPr>
                        <a:t>解除代理</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兼任</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個月</a:t>
                      </a:r>
                    </a:p>
                  </a:txBody>
                  <a:tcPr marL="91445" marR="91445" marT="45728" marB="45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當日</a:t>
                      </a:r>
                    </a:p>
                  </a:txBody>
                  <a:tcPr marL="91445" marR="91445" marT="45728" marB="45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5558" y="1386453"/>
            <a:ext cx="7920879" cy="4085093"/>
          </a:xfrm>
          <a:prstGeom prst="rect">
            <a:avLst/>
          </a:prstGeom>
        </p:spPr>
        <p:txBody>
          <a:bodyPr vert="horz" wrap="square" lIns="0" tIns="9525" rIns="0" bIns="0" rtlCol="0">
            <a:spAutoFit/>
          </a:bodyPr>
          <a:lstStyle/>
          <a:p>
            <a:pPr marL="224314" marR="4763" indent="-215265">
              <a:spcBef>
                <a:spcPts val="75"/>
              </a:spcBef>
              <a:buSzPct val="95833"/>
              <a:buFont typeface="Wingdings"/>
              <a:buChar char=""/>
              <a:tabLst>
                <a:tab pos="235744" algn="l"/>
              </a:tabLst>
            </a:pPr>
            <a:r>
              <a:rPr sz="2400" dirty="0">
                <a:latin typeface="Microsoft JhengHei"/>
                <a:cs typeface="Microsoft JhengHei"/>
              </a:rPr>
              <a:t>同一保險公司、同一保險名稱如屬不同保單號碼，應逐筆 列出。</a:t>
            </a:r>
          </a:p>
          <a:p>
            <a:pPr marL="224314" marR="3810" indent="-215265">
              <a:buSzPct val="95833"/>
              <a:buFont typeface="Wingdings"/>
              <a:buChar char=""/>
              <a:tabLst>
                <a:tab pos="235744" algn="l"/>
              </a:tabLst>
            </a:pPr>
            <a:r>
              <a:rPr sz="2400" dirty="0">
                <a:latin typeface="Microsoft JhengHei"/>
                <a:cs typeface="Microsoft JhengHei"/>
              </a:rPr>
              <a:t>若下拉選單內沒有所屬保險公司</a:t>
            </a:r>
            <a:r>
              <a:rPr sz="2400" spc="8" dirty="0">
                <a:latin typeface="Microsoft JhengHei"/>
                <a:cs typeface="Microsoft JhengHei"/>
              </a:rPr>
              <a:t>，</a:t>
            </a:r>
            <a:r>
              <a:rPr sz="2400" dirty="0">
                <a:latin typeface="Microsoft JhengHei"/>
                <a:cs typeface="Microsoft JhengHei"/>
              </a:rPr>
              <a:t>可於選單內選「其他」 後在下方欄位自行輸入。</a:t>
            </a:r>
          </a:p>
          <a:p>
            <a:pPr marL="235268" indent="-226219">
              <a:spcBef>
                <a:spcPts val="4"/>
              </a:spcBef>
              <a:buSzPct val="95833"/>
              <a:buFont typeface="Wingdings"/>
              <a:buChar char=""/>
              <a:tabLst>
                <a:tab pos="235744" algn="l"/>
              </a:tabLst>
            </a:pPr>
            <a:r>
              <a:rPr sz="2400" dirty="0">
                <a:latin typeface="Microsoft JhengHei"/>
                <a:cs typeface="Microsoft JhengHei"/>
              </a:rPr>
              <a:t>保險格式更新。</a:t>
            </a:r>
          </a:p>
          <a:p>
            <a:pPr marL="352425" indent="-343376">
              <a:buFont typeface="Wingdings"/>
              <a:buChar char=""/>
              <a:tabLst>
                <a:tab pos="352425" algn="l"/>
                <a:tab pos="352901" algn="l"/>
              </a:tabLst>
            </a:pPr>
            <a:r>
              <a:rPr sz="2400" dirty="0">
                <a:latin typeface="Microsoft JhengHei"/>
                <a:cs typeface="Microsoft JhengHei"/>
              </a:rPr>
              <a:t>發文日期：中華民</a:t>
            </a:r>
            <a:r>
              <a:rPr sz="2400" spc="4" dirty="0">
                <a:latin typeface="Microsoft JhengHei"/>
                <a:cs typeface="Microsoft JhengHei"/>
              </a:rPr>
              <a:t>國</a:t>
            </a:r>
            <a:r>
              <a:rPr sz="2400" dirty="0">
                <a:latin typeface="Microsoft JhengHei"/>
                <a:cs typeface="Microsoft JhengHei"/>
              </a:rPr>
              <a:t>110年3月8日</a:t>
            </a:r>
          </a:p>
          <a:p>
            <a:pPr marL="352425" indent="-343376">
              <a:buFont typeface="Wingdings"/>
              <a:buChar char=""/>
              <a:tabLst>
                <a:tab pos="352425" algn="l"/>
                <a:tab pos="352901" algn="l"/>
              </a:tabLst>
            </a:pPr>
            <a:r>
              <a:rPr sz="2400" spc="-4" dirty="0">
                <a:latin typeface="Microsoft JhengHei"/>
                <a:cs typeface="Microsoft JhengHei"/>
              </a:rPr>
              <a:t>發文字號：法授廉財字</a:t>
            </a:r>
            <a:r>
              <a:rPr sz="2400" spc="4" dirty="0">
                <a:latin typeface="Microsoft JhengHei"/>
                <a:cs typeface="Microsoft JhengHei"/>
              </a:rPr>
              <a:t>第</a:t>
            </a:r>
            <a:r>
              <a:rPr sz="2400" dirty="0">
                <a:latin typeface="Microsoft JhengHei"/>
                <a:cs typeface="Microsoft JhengHei"/>
              </a:rPr>
              <a:t>1100500119</a:t>
            </a:r>
            <a:r>
              <a:rPr sz="2400" spc="-15" dirty="0">
                <a:latin typeface="Microsoft JhengHei"/>
                <a:cs typeface="Microsoft JhengHei"/>
              </a:rPr>
              <a:t>0</a:t>
            </a:r>
            <a:r>
              <a:rPr sz="2400" dirty="0">
                <a:latin typeface="Microsoft JhengHei"/>
                <a:cs typeface="Microsoft JhengHei"/>
              </a:rPr>
              <a:t>號</a:t>
            </a:r>
          </a:p>
          <a:p>
            <a:pPr>
              <a:spcBef>
                <a:spcPts val="53"/>
              </a:spcBef>
            </a:pPr>
            <a:endParaRPr sz="2400" dirty="0">
              <a:latin typeface="Microsoft JhengHei"/>
              <a:cs typeface="Microsoft JhengHei"/>
            </a:endParaRPr>
          </a:p>
          <a:p>
            <a:pPr marL="9525" marR="44291" algn="just"/>
            <a:r>
              <a:rPr b="1" spc="-8" dirty="0">
                <a:solidFill>
                  <a:srgbClr val="117873"/>
                </a:solidFill>
                <a:latin typeface="Microsoft JhengHei"/>
                <a:cs typeface="Microsoft JhengHei"/>
              </a:rPr>
              <a:t>本部修正公職人員財產申報表填表</a:t>
            </a:r>
            <a:r>
              <a:rPr b="1" spc="8" dirty="0">
                <a:solidFill>
                  <a:srgbClr val="117873"/>
                </a:solidFill>
                <a:latin typeface="Microsoft JhengHei"/>
                <a:cs typeface="Microsoft JhengHei"/>
              </a:rPr>
              <a:t>說</a:t>
            </a:r>
            <a:r>
              <a:rPr b="1" spc="-8" dirty="0">
                <a:solidFill>
                  <a:srgbClr val="117873"/>
                </a:solidFill>
                <a:latin typeface="Microsoft JhengHei"/>
                <a:cs typeface="Microsoft JhengHei"/>
              </a:rPr>
              <a:t>明部</a:t>
            </a:r>
            <a:r>
              <a:rPr b="1" spc="8" dirty="0">
                <a:solidFill>
                  <a:srgbClr val="117873"/>
                </a:solidFill>
                <a:latin typeface="Microsoft JhengHei"/>
                <a:cs typeface="Microsoft JhengHei"/>
              </a:rPr>
              <a:t>分</a:t>
            </a:r>
            <a:r>
              <a:rPr b="1" spc="-8" dirty="0">
                <a:solidFill>
                  <a:srgbClr val="117873"/>
                </a:solidFill>
                <a:latin typeface="Microsoft JhengHei"/>
                <a:cs typeface="Microsoft JhengHei"/>
              </a:rPr>
              <a:t>規定</a:t>
            </a:r>
            <a:r>
              <a:rPr b="1" spc="8" dirty="0">
                <a:solidFill>
                  <a:srgbClr val="117873"/>
                </a:solidFill>
                <a:latin typeface="Microsoft JhengHei"/>
                <a:cs typeface="Microsoft JhengHei"/>
              </a:rPr>
              <a:t>，</a:t>
            </a:r>
            <a:r>
              <a:rPr b="1" spc="-8" dirty="0">
                <a:solidFill>
                  <a:srgbClr val="117873"/>
                </a:solidFill>
                <a:latin typeface="Microsoft JhengHei"/>
                <a:cs typeface="Microsoft JhengHei"/>
              </a:rPr>
              <a:t>增列</a:t>
            </a:r>
            <a:r>
              <a:rPr b="1" spc="8" dirty="0">
                <a:solidFill>
                  <a:srgbClr val="117873"/>
                </a:solidFill>
                <a:latin typeface="Microsoft JhengHei"/>
                <a:cs typeface="Microsoft JhengHei"/>
              </a:rPr>
              <a:t>保</a:t>
            </a:r>
            <a:r>
              <a:rPr b="1" spc="-8" dirty="0">
                <a:solidFill>
                  <a:srgbClr val="117873"/>
                </a:solidFill>
                <a:latin typeface="Microsoft JhengHei"/>
                <a:cs typeface="Microsoft JhengHei"/>
              </a:rPr>
              <a:t>險應</a:t>
            </a:r>
            <a:r>
              <a:rPr b="1" spc="8" dirty="0">
                <a:solidFill>
                  <a:srgbClr val="117873"/>
                </a:solidFill>
                <a:latin typeface="Microsoft JhengHei"/>
                <a:cs typeface="Microsoft JhengHei"/>
              </a:rPr>
              <a:t>申</a:t>
            </a:r>
            <a:r>
              <a:rPr b="1" spc="-8" dirty="0">
                <a:solidFill>
                  <a:srgbClr val="117873"/>
                </a:solidFill>
                <a:latin typeface="Microsoft JhengHei"/>
                <a:cs typeface="Microsoft JhengHei"/>
              </a:rPr>
              <a:t>報保險 公司、保險名稱、保單號碼、要保</a:t>
            </a:r>
            <a:r>
              <a:rPr b="1" spc="8" dirty="0">
                <a:solidFill>
                  <a:srgbClr val="117873"/>
                </a:solidFill>
                <a:latin typeface="Microsoft JhengHei"/>
                <a:cs typeface="Microsoft JhengHei"/>
              </a:rPr>
              <a:t>人</a:t>
            </a:r>
            <a:r>
              <a:rPr b="1" spc="-8" dirty="0">
                <a:solidFill>
                  <a:srgbClr val="117873"/>
                </a:solidFill>
                <a:latin typeface="Microsoft JhengHei"/>
                <a:cs typeface="Microsoft JhengHei"/>
              </a:rPr>
              <a:t>、保</a:t>
            </a:r>
            <a:r>
              <a:rPr b="1" spc="8" dirty="0">
                <a:solidFill>
                  <a:srgbClr val="117873"/>
                </a:solidFill>
                <a:latin typeface="Microsoft JhengHei"/>
                <a:cs typeface="Microsoft JhengHei"/>
              </a:rPr>
              <a:t>險</a:t>
            </a:r>
            <a:r>
              <a:rPr b="1" spc="-8" dirty="0">
                <a:solidFill>
                  <a:srgbClr val="117873"/>
                </a:solidFill>
                <a:latin typeface="Microsoft JhengHei"/>
                <a:cs typeface="Microsoft JhengHei"/>
              </a:rPr>
              <a:t>契約</a:t>
            </a:r>
            <a:r>
              <a:rPr b="1" spc="8" dirty="0">
                <a:solidFill>
                  <a:srgbClr val="117873"/>
                </a:solidFill>
                <a:latin typeface="Microsoft JhengHei"/>
                <a:cs typeface="Microsoft JhengHei"/>
              </a:rPr>
              <a:t>類</a:t>
            </a:r>
            <a:r>
              <a:rPr b="1" spc="-8" dirty="0">
                <a:solidFill>
                  <a:srgbClr val="117873"/>
                </a:solidFill>
                <a:latin typeface="Microsoft JhengHei"/>
                <a:cs typeface="Microsoft JhengHei"/>
              </a:rPr>
              <a:t>型、</a:t>
            </a:r>
            <a:r>
              <a:rPr b="1" spc="8" dirty="0">
                <a:solidFill>
                  <a:srgbClr val="117873"/>
                </a:solidFill>
                <a:latin typeface="Microsoft JhengHei"/>
                <a:cs typeface="Microsoft JhengHei"/>
              </a:rPr>
              <a:t>保</a:t>
            </a:r>
            <a:r>
              <a:rPr b="1" spc="-8" dirty="0">
                <a:solidFill>
                  <a:srgbClr val="117873"/>
                </a:solidFill>
                <a:latin typeface="Microsoft JhengHei"/>
                <a:cs typeface="Microsoft JhengHei"/>
              </a:rPr>
              <a:t>險金</a:t>
            </a:r>
            <a:r>
              <a:rPr b="1" spc="8" dirty="0">
                <a:solidFill>
                  <a:srgbClr val="117873"/>
                </a:solidFill>
                <a:latin typeface="Microsoft JhengHei"/>
                <a:cs typeface="Microsoft JhengHei"/>
              </a:rPr>
              <a:t>額</a:t>
            </a:r>
            <a:r>
              <a:rPr b="1" spc="-8" dirty="0">
                <a:solidFill>
                  <a:srgbClr val="117873"/>
                </a:solidFill>
                <a:latin typeface="Microsoft JhengHei"/>
                <a:cs typeface="Microsoft JhengHei"/>
              </a:rPr>
              <a:t>、契約 始日、契約終日、外幣幣別、累積</a:t>
            </a:r>
            <a:r>
              <a:rPr b="1" spc="8" dirty="0">
                <a:solidFill>
                  <a:srgbClr val="117873"/>
                </a:solidFill>
                <a:latin typeface="Microsoft JhengHei"/>
                <a:cs typeface="Microsoft JhengHei"/>
              </a:rPr>
              <a:t>已</a:t>
            </a:r>
            <a:r>
              <a:rPr b="1" spc="-8" dirty="0">
                <a:solidFill>
                  <a:srgbClr val="117873"/>
                </a:solidFill>
                <a:latin typeface="Microsoft JhengHei"/>
                <a:cs typeface="Microsoft JhengHei"/>
              </a:rPr>
              <a:t>繳保</a:t>
            </a:r>
            <a:r>
              <a:rPr b="1" spc="8" dirty="0">
                <a:solidFill>
                  <a:srgbClr val="117873"/>
                </a:solidFill>
                <a:latin typeface="Microsoft JhengHei"/>
                <a:cs typeface="Microsoft JhengHei"/>
              </a:rPr>
              <a:t>險</a:t>
            </a:r>
            <a:r>
              <a:rPr b="1" spc="-8" dirty="0">
                <a:solidFill>
                  <a:srgbClr val="117873"/>
                </a:solidFill>
                <a:latin typeface="Microsoft JhengHei"/>
                <a:cs typeface="Microsoft JhengHei"/>
              </a:rPr>
              <a:t>費外</a:t>
            </a:r>
            <a:r>
              <a:rPr b="1" spc="8" dirty="0">
                <a:solidFill>
                  <a:srgbClr val="117873"/>
                </a:solidFill>
                <a:latin typeface="Microsoft JhengHei"/>
                <a:cs typeface="Microsoft JhengHei"/>
              </a:rPr>
              <a:t>幣</a:t>
            </a:r>
            <a:r>
              <a:rPr b="1" spc="-8" dirty="0">
                <a:solidFill>
                  <a:srgbClr val="117873"/>
                </a:solidFill>
                <a:latin typeface="Microsoft JhengHei"/>
                <a:cs typeface="Microsoft JhengHei"/>
              </a:rPr>
              <a:t>總額</a:t>
            </a:r>
            <a:r>
              <a:rPr b="1" spc="8" dirty="0">
                <a:solidFill>
                  <a:srgbClr val="117873"/>
                </a:solidFill>
                <a:latin typeface="Microsoft JhengHei"/>
                <a:cs typeface="Microsoft JhengHei"/>
              </a:rPr>
              <a:t>、</a:t>
            </a:r>
            <a:r>
              <a:rPr b="1" spc="-8" dirty="0">
                <a:solidFill>
                  <a:srgbClr val="117873"/>
                </a:solidFill>
                <a:latin typeface="Microsoft JhengHei"/>
                <a:cs typeface="Microsoft JhengHei"/>
              </a:rPr>
              <a:t>累積</a:t>
            </a:r>
            <a:r>
              <a:rPr b="1" spc="8" dirty="0">
                <a:solidFill>
                  <a:srgbClr val="117873"/>
                </a:solidFill>
                <a:latin typeface="Microsoft JhengHei"/>
                <a:cs typeface="Microsoft JhengHei"/>
              </a:rPr>
              <a:t>已</a:t>
            </a:r>
            <a:r>
              <a:rPr b="1" spc="-8" dirty="0">
                <a:solidFill>
                  <a:srgbClr val="117873"/>
                </a:solidFill>
                <a:latin typeface="Microsoft JhengHei"/>
                <a:cs typeface="Microsoft JhengHei"/>
              </a:rPr>
              <a:t>繳保險 費折合新臺幣總額，業</a:t>
            </a:r>
            <a:r>
              <a:rPr b="1" spc="-23" dirty="0">
                <a:solidFill>
                  <a:srgbClr val="117873"/>
                </a:solidFill>
                <a:latin typeface="Microsoft JhengHei"/>
                <a:cs typeface="Microsoft JhengHei"/>
              </a:rPr>
              <a:t>自</a:t>
            </a:r>
            <a:r>
              <a:rPr b="1" spc="-38" dirty="0">
                <a:solidFill>
                  <a:srgbClr val="117873"/>
                </a:solidFill>
                <a:latin typeface="Arial"/>
                <a:cs typeface="Arial"/>
              </a:rPr>
              <a:t>110</a:t>
            </a:r>
            <a:r>
              <a:rPr b="1" spc="8" dirty="0">
                <a:solidFill>
                  <a:srgbClr val="117873"/>
                </a:solidFill>
                <a:latin typeface="Microsoft JhengHei"/>
                <a:cs typeface="Microsoft JhengHei"/>
              </a:rPr>
              <a:t>年</a:t>
            </a:r>
            <a:r>
              <a:rPr b="1" spc="-8" dirty="0">
                <a:solidFill>
                  <a:srgbClr val="117873"/>
                </a:solidFill>
                <a:latin typeface="Arial"/>
                <a:cs typeface="Arial"/>
              </a:rPr>
              <a:t>3</a:t>
            </a:r>
            <a:r>
              <a:rPr b="1" spc="8" dirty="0">
                <a:solidFill>
                  <a:srgbClr val="117873"/>
                </a:solidFill>
                <a:latin typeface="Microsoft JhengHei"/>
                <a:cs typeface="Microsoft JhengHei"/>
              </a:rPr>
              <a:t>月</a:t>
            </a:r>
            <a:r>
              <a:rPr b="1" spc="-8" dirty="0">
                <a:solidFill>
                  <a:srgbClr val="117873"/>
                </a:solidFill>
                <a:latin typeface="Arial"/>
                <a:cs typeface="Arial"/>
              </a:rPr>
              <a:t>8</a:t>
            </a:r>
            <a:r>
              <a:rPr b="1" spc="-8" dirty="0">
                <a:solidFill>
                  <a:srgbClr val="117873"/>
                </a:solidFill>
                <a:latin typeface="Microsoft JhengHei"/>
                <a:cs typeface="Microsoft JhengHei"/>
              </a:rPr>
              <a:t>日</a:t>
            </a:r>
            <a:r>
              <a:rPr b="1" spc="8" dirty="0">
                <a:solidFill>
                  <a:srgbClr val="117873"/>
                </a:solidFill>
                <a:latin typeface="Microsoft JhengHei"/>
                <a:cs typeface="Microsoft JhengHei"/>
              </a:rPr>
              <a:t>生</a:t>
            </a:r>
            <a:r>
              <a:rPr b="1" spc="-8" dirty="0">
                <a:solidFill>
                  <a:srgbClr val="117873"/>
                </a:solidFill>
                <a:latin typeface="Microsoft JhengHei"/>
                <a:cs typeface="Microsoft JhengHei"/>
              </a:rPr>
              <a:t>效。</a:t>
            </a:r>
            <a:endParaRPr dirty="0">
              <a:latin typeface="Microsoft JhengHei"/>
              <a:cs typeface="Microsoft JhengHei"/>
            </a:endParaRPr>
          </a:p>
        </p:txBody>
      </p:sp>
      <p:sp>
        <p:nvSpPr>
          <p:cNvPr id="4" name="object 4"/>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110</a:t>
            </a:fld>
            <a:endParaRPr spc="-4" dirty="0"/>
          </a:p>
        </p:txBody>
      </p:sp>
      <p:sp>
        <p:nvSpPr>
          <p:cNvPr id="3" name="object 3"/>
          <p:cNvSpPr txBox="1">
            <a:spLocks noGrp="1"/>
          </p:cNvSpPr>
          <p:nvPr>
            <p:ph type="title"/>
          </p:nvPr>
        </p:nvSpPr>
        <p:spPr>
          <a:xfrm>
            <a:off x="1835696" y="351341"/>
            <a:ext cx="5745119"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保險-注意事項(2/2)</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67744" y="116632"/>
            <a:ext cx="7200900" cy="610745"/>
          </a:xfrm>
          <a:prstGeom prst="rect">
            <a:avLst/>
          </a:prstGeom>
        </p:spPr>
        <p:txBody>
          <a:bodyPr vert="horz" wrap="square" lIns="0" tIns="10478" rIns="0" bIns="0" rtlCol="0" anchor="t">
            <a:spAutoFit/>
          </a:bodyPr>
          <a:lstStyle/>
          <a:p>
            <a:pPr marL="10478">
              <a:spcBef>
                <a:spcPts val="83"/>
              </a:spcBef>
            </a:pPr>
            <a:r>
              <a:rPr sz="3900" spc="5" dirty="0">
                <a:solidFill>
                  <a:schemeClr val="tx2"/>
                </a:solidFill>
                <a:latin typeface="Arial"/>
                <a:cs typeface="Arial"/>
              </a:rPr>
              <a:t>申報表-債權</a:t>
            </a:r>
          </a:p>
        </p:txBody>
      </p:sp>
      <p:pic>
        <p:nvPicPr>
          <p:cNvPr id="3" name="object 3"/>
          <p:cNvPicPr/>
          <p:nvPr/>
        </p:nvPicPr>
        <p:blipFill>
          <a:blip r:embed="rId2" cstate="print"/>
          <a:stretch>
            <a:fillRect/>
          </a:stretch>
        </p:blipFill>
        <p:spPr>
          <a:xfrm>
            <a:off x="324070" y="905898"/>
            <a:ext cx="8495859" cy="5328591"/>
          </a:xfrm>
          <a:prstGeom prst="rect">
            <a:avLst/>
          </a:prstGeom>
        </p:spPr>
      </p:pic>
      <p:sp>
        <p:nvSpPr>
          <p:cNvPr id="4" name="object 4"/>
          <p:cNvSpPr txBox="1">
            <a:spLocks noGrp="1"/>
          </p:cNvSpPr>
          <p:nvPr>
            <p:ph type="sldNum" sz="quarter" idx="7"/>
          </p:nvPr>
        </p:nvSpPr>
        <p:spPr>
          <a:xfrm>
            <a:off x="9390552" y="5804136"/>
            <a:ext cx="1197219" cy="89768"/>
          </a:xfrm>
          <a:prstGeom prst="rect">
            <a:avLst/>
          </a:prstGeom>
        </p:spPr>
        <p:txBody>
          <a:bodyPr vert="horz" wrap="square" lIns="0" tIns="0" rIns="0" bIns="0" numCol="1" rtlCol="0" anchor="ctr" anchorCtr="0" compatLnSpc="1">
            <a:prstTxWarp prst="textNoShape">
              <a:avLst/>
            </a:prstTxWarp>
            <a:spAutoFit/>
          </a:bodyPr>
          <a:lstStyle/>
          <a:p>
            <a:pPr marL="28575">
              <a:lnSpc>
                <a:spcPts val="671"/>
              </a:lnSpc>
            </a:pPr>
            <a:fld id="{81D60167-4931-47E6-BA6A-407CBD079E47}" type="slidenum">
              <a:rPr spc="-4" dirty="0"/>
              <a:pPr marL="28575">
                <a:lnSpc>
                  <a:spcPts val="671"/>
                </a:lnSpc>
              </a:pPr>
              <a:t>111</a:t>
            </a:fld>
            <a:endParaRPr spc="-4"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7544" y="1700808"/>
            <a:ext cx="8208911" cy="3025828"/>
          </a:xfrm>
          <a:prstGeom prst="rect">
            <a:avLst/>
          </a:prstGeom>
        </p:spPr>
        <p:txBody>
          <a:bodyPr vert="horz" wrap="square" lIns="0" tIns="9525" rIns="0" bIns="0" rtlCol="0">
            <a:spAutoFit/>
          </a:bodyPr>
          <a:lstStyle/>
          <a:p>
            <a:pPr marL="395764" marR="3810" indent="-386715" algn="just">
              <a:spcBef>
                <a:spcPts val="75"/>
              </a:spcBef>
              <a:buFont typeface="Arial MT"/>
              <a:buAutoNum type="arabicPeriod"/>
              <a:tabLst>
                <a:tab pos="396240" algn="l"/>
              </a:tabLst>
            </a:pPr>
            <a:r>
              <a:rPr sz="2800" dirty="0">
                <a:latin typeface="Microsoft JhengHei"/>
                <a:cs typeface="Microsoft JhengHei"/>
              </a:rPr>
              <a:t>「債權」之申報金額，應以「申報日」當日之債權餘額 </a:t>
            </a:r>
            <a:r>
              <a:rPr sz="2800" spc="-4" dirty="0">
                <a:latin typeface="Microsoft JhengHei"/>
                <a:cs typeface="Microsoft JhengHei"/>
              </a:rPr>
              <a:t>為準，須扣除債務人已清償部分，非以原始借貸數額申 </a:t>
            </a:r>
            <a:r>
              <a:rPr sz="2800" dirty="0">
                <a:latin typeface="Microsoft JhengHei"/>
                <a:cs typeface="Microsoft JhengHei"/>
              </a:rPr>
              <a:t>報。</a:t>
            </a:r>
          </a:p>
          <a:p>
            <a:pPr marL="395764" indent="-386715" algn="just">
              <a:buFont typeface="Arial MT"/>
              <a:buAutoNum type="arabicPeriod"/>
              <a:tabLst>
                <a:tab pos="396240" algn="l"/>
              </a:tabLst>
            </a:pPr>
            <a:r>
              <a:rPr sz="2800" spc="-4" dirty="0">
                <a:latin typeface="Microsoft JhengHei"/>
                <a:cs typeface="Microsoft JhengHei"/>
              </a:rPr>
              <a:t>申報人本人、配偶及未成年子女「各別」名下債權金額</a:t>
            </a:r>
            <a:endParaRPr sz="2800" dirty="0">
              <a:latin typeface="Microsoft JhengHei"/>
              <a:cs typeface="Microsoft JhengHei"/>
            </a:endParaRPr>
          </a:p>
          <a:p>
            <a:pPr marL="395764">
              <a:spcBef>
                <a:spcPts val="4"/>
              </a:spcBef>
            </a:pPr>
            <a:r>
              <a:rPr sz="2800" dirty="0">
                <a:latin typeface="Microsoft JhengHei"/>
                <a:cs typeface="Microsoft JhengHei"/>
              </a:rPr>
              <a:t>達新臺幣</a:t>
            </a:r>
            <a:r>
              <a:rPr sz="2800" dirty="0">
                <a:latin typeface="Arial MT"/>
                <a:cs typeface="Arial MT"/>
              </a:rPr>
              <a:t>10</a:t>
            </a:r>
            <a:r>
              <a:rPr sz="2800" spc="4" dirty="0">
                <a:latin typeface="Arial MT"/>
                <a:cs typeface="Arial MT"/>
              </a:rPr>
              <a:t>0</a:t>
            </a:r>
            <a:r>
              <a:rPr sz="2800" dirty="0">
                <a:latin typeface="Microsoft JhengHei"/>
                <a:cs typeface="Microsoft JhengHei"/>
              </a:rPr>
              <a:t>萬元以上者，即應申報。</a:t>
            </a:r>
          </a:p>
          <a:p>
            <a:pPr marL="395764" indent="-386715">
              <a:buFont typeface="Arial MT"/>
              <a:buAutoNum type="arabicPeriod" startAt="3"/>
              <a:tabLst>
                <a:tab pos="395764" algn="l"/>
                <a:tab pos="396240" algn="l"/>
              </a:tabLst>
            </a:pPr>
            <a:r>
              <a:rPr sz="2800" dirty="0">
                <a:latin typeface="Microsoft JhengHei"/>
                <a:cs typeface="Microsoft JhengHei"/>
              </a:rPr>
              <a:t>債權應註明取得之時間及原因。</a:t>
            </a:r>
          </a:p>
        </p:txBody>
      </p:sp>
      <p:sp>
        <p:nvSpPr>
          <p:cNvPr id="4" name="object 4"/>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112</a:t>
            </a:fld>
            <a:endParaRPr spc="-4" dirty="0"/>
          </a:p>
        </p:txBody>
      </p:sp>
      <p:sp>
        <p:nvSpPr>
          <p:cNvPr id="3" name="object 3"/>
          <p:cNvSpPr txBox="1">
            <a:spLocks noGrp="1"/>
          </p:cNvSpPr>
          <p:nvPr>
            <p:ph type="title"/>
          </p:nvPr>
        </p:nvSpPr>
        <p:spPr>
          <a:xfrm>
            <a:off x="2627784" y="116632"/>
            <a:ext cx="3381080"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債權-注意事項</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47664" y="8679"/>
            <a:ext cx="7200900" cy="610745"/>
          </a:xfrm>
          <a:prstGeom prst="rect">
            <a:avLst/>
          </a:prstGeom>
        </p:spPr>
        <p:txBody>
          <a:bodyPr vert="horz" wrap="square" lIns="0" tIns="10478" rIns="0" bIns="0" rtlCol="0" anchor="t">
            <a:spAutoFit/>
          </a:bodyPr>
          <a:lstStyle/>
          <a:p>
            <a:pPr marL="10478">
              <a:spcBef>
                <a:spcPts val="83"/>
              </a:spcBef>
            </a:pPr>
            <a:r>
              <a:rPr sz="3900" spc="5" dirty="0">
                <a:solidFill>
                  <a:schemeClr val="tx2"/>
                </a:solidFill>
                <a:latin typeface="Arial"/>
                <a:cs typeface="Arial"/>
              </a:rPr>
              <a:t>申報表-債務</a:t>
            </a:r>
          </a:p>
        </p:txBody>
      </p:sp>
      <p:pic>
        <p:nvPicPr>
          <p:cNvPr id="3" name="object 3"/>
          <p:cNvPicPr/>
          <p:nvPr/>
        </p:nvPicPr>
        <p:blipFill>
          <a:blip r:embed="rId2" cstate="print"/>
          <a:stretch>
            <a:fillRect/>
          </a:stretch>
        </p:blipFill>
        <p:spPr>
          <a:xfrm>
            <a:off x="179512" y="1196752"/>
            <a:ext cx="8964488" cy="4320480"/>
          </a:xfrm>
          <a:prstGeom prst="rect">
            <a:avLst/>
          </a:prstGeom>
        </p:spPr>
      </p:pic>
      <p:sp>
        <p:nvSpPr>
          <p:cNvPr id="4" name="object 4"/>
          <p:cNvSpPr txBox="1">
            <a:spLocks noGrp="1"/>
          </p:cNvSpPr>
          <p:nvPr>
            <p:ph type="sldNum" sz="quarter" idx="7"/>
          </p:nvPr>
        </p:nvSpPr>
        <p:spPr>
          <a:xfrm>
            <a:off x="9390552" y="5804136"/>
            <a:ext cx="1197219" cy="89768"/>
          </a:xfrm>
          <a:prstGeom prst="rect">
            <a:avLst/>
          </a:prstGeom>
        </p:spPr>
        <p:txBody>
          <a:bodyPr vert="horz" wrap="square" lIns="0" tIns="0" rIns="0" bIns="0" numCol="1" rtlCol="0" anchor="ctr" anchorCtr="0" compatLnSpc="1">
            <a:prstTxWarp prst="textNoShape">
              <a:avLst/>
            </a:prstTxWarp>
            <a:spAutoFit/>
          </a:bodyPr>
          <a:lstStyle/>
          <a:p>
            <a:pPr marL="28575">
              <a:lnSpc>
                <a:spcPts val="671"/>
              </a:lnSpc>
            </a:pPr>
            <a:fld id="{81D60167-4931-47E6-BA6A-407CBD079E47}" type="slidenum">
              <a:rPr spc="-4" dirty="0"/>
              <a:pPr marL="28575">
                <a:lnSpc>
                  <a:spcPts val="671"/>
                </a:lnSpc>
              </a:pPr>
              <a:t>113</a:t>
            </a:fld>
            <a:endParaRPr spc="-4"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1520" y="1787747"/>
            <a:ext cx="8640959" cy="2594941"/>
          </a:xfrm>
          <a:prstGeom prst="rect">
            <a:avLst/>
          </a:prstGeom>
        </p:spPr>
        <p:txBody>
          <a:bodyPr vert="horz" wrap="square" lIns="0" tIns="9525" rIns="0" bIns="0" rtlCol="0">
            <a:spAutoFit/>
          </a:bodyPr>
          <a:lstStyle/>
          <a:p>
            <a:pPr marL="395764" marR="3810" indent="-386715" algn="just">
              <a:spcBef>
                <a:spcPts val="75"/>
              </a:spcBef>
              <a:buFont typeface="Arial MT"/>
              <a:buAutoNum type="arabicPeriod"/>
              <a:tabLst>
                <a:tab pos="396240" algn="l"/>
              </a:tabLst>
            </a:pPr>
            <a:r>
              <a:rPr sz="2400" dirty="0">
                <a:latin typeface="Microsoft JhengHei"/>
                <a:cs typeface="Microsoft JhengHei"/>
              </a:rPr>
              <a:t>「</a:t>
            </a:r>
            <a:r>
              <a:rPr sz="2400" dirty="0" err="1">
                <a:latin typeface="Microsoft JhengHei"/>
                <a:cs typeface="Microsoft JhengHei"/>
              </a:rPr>
              <a:t>債務」之申報金額，應以「申報日」當日之債務餘額</a:t>
            </a:r>
            <a:r>
              <a:rPr sz="2400" spc="-4" dirty="0" err="1">
                <a:latin typeface="Microsoft JhengHei"/>
                <a:cs typeface="Microsoft JhengHei"/>
              </a:rPr>
              <a:t>為準，須扣除債務人已清償部分，非以原始借貸數額申</a:t>
            </a:r>
            <a:r>
              <a:rPr sz="2400" spc="-4" dirty="0">
                <a:latin typeface="Microsoft JhengHei"/>
                <a:cs typeface="Microsoft JhengHei"/>
              </a:rPr>
              <a:t> </a:t>
            </a:r>
            <a:r>
              <a:rPr sz="2400" dirty="0">
                <a:latin typeface="Microsoft JhengHei"/>
                <a:cs typeface="Microsoft JhengHei"/>
              </a:rPr>
              <a:t>報。</a:t>
            </a:r>
          </a:p>
          <a:p>
            <a:pPr marL="395764" indent="-386715" algn="just">
              <a:buFont typeface="Arial MT"/>
              <a:buAutoNum type="arabicPeriod"/>
              <a:tabLst>
                <a:tab pos="396240" algn="l"/>
              </a:tabLst>
            </a:pPr>
            <a:r>
              <a:rPr sz="2400" spc="-4" dirty="0">
                <a:latin typeface="Microsoft JhengHei"/>
                <a:cs typeface="Microsoft JhengHei"/>
              </a:rPr>
              <a:t>申報人本人、配偶及未成年子女「各別」名下債務金額</a:t>
            </a:r>
            <a:r>
              <a:rPr sz="2400" dirty="0">
                <a:latin typeface="Microsoft JhengHei"/>
                <a:cs typeface="Microsoft JhengHei"/>
              </a:rPr>
              <a:t>達新臺幣</a:t>
            </a:r>
            <a:r>
              <a:rPr sz="2400" dirty="0">
                <a:latin typeface="Arial MT"/>
                <a:cs typeface="Arial MT"/>
              </a:rPr>
              <a:t>10</a:t>
            </a:r>
            <a:r>
              <a:rPr sz="2400" spc="4" dirty="0">
                <a:latin typeface="Arial MT"/>
                <a:cs typeface="Arial MT"/>
              </a:rPr>
              <a:t>0</a:t>
            </a:r>
            <a:r>
              <a:rPr sz="2400" dirty="0">
                <a:latin typeface="Microsoft JhengHei"/>
                <a:cs typeface="Microsoft JhengHei"/>
              </a:rPr>
              <a:t>萬元以上者，即應申報。</a:t>
            </a:r>
          </a:p>
          <a:p>
            <a:pPr marL="395764" indent="-386715">
              <a:buFont typeface="Arial MT"/>
              <a:buAutoNum type="arabicPeriod" startAt="3"/>
              <a:tabLst>
                <a:tab pos="395764" algn="l"/>
                <a:tab pos="396240" algn="l"/>
              </a:tabLst>
            </a:pPr>
            <a:r>
              <a:rPr sz="2400" dirty="0">
                <a:latin typeface="Microsoft JhengHei"/>
                <a:cs typeface="Microsoft JhengHei"/>
              </a:rPr>
              <a:t>債務應註明取得之時間及原因。</a:t>
            </a:r>
          </a:p>
          <a:p>
            <a:pPr marL="395764" marR="3810" indent="-386715">
              <a:buFont typeface="Arial MT"/>
              <a:buAutoNum type="arabicPeriod" startAt="3"/>
              <a:tabLst>
                <a:tab pos="395764" algn="l"/>
                <a:tab pos="396240" algn="l"/>
              </a:tabLst>
            </a:pPr>
            <a:r>
              <a:rPr sz="2400" dirty="0">
                <a:latin typeface="Microsoft JhengHei"/>
                <a:cs typeface="Microsoft JhengHei"/>
              </a:rPr>
              <a:t>以融資方式買進有價證券者，該有價證券應申報於有價 證券欄，融資金額則申報於債務欄。</a:t>
            </a:r>
          </a:p>
        </p:txBody>
      </p:sp>
      <p:sp>
        <p:nvSpPr>
          <p:cNvPr id="4" name="object 4"/>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114</a:t>
            </a:fld>
            <a:endParaRPr spc="-4" dirty="0"/>
          </a:p>
        </p:txBody>
      </p:sp>
      <p:sp>
        <p:nvSpPr>
          <p:cNvPr id="3" name="object 3"/>
          <p:cNvSpPr txBox="1">
            <a:spLocks noGrp="1"/>
          </p:cNvSpPr>
          <p:nvPr>
            <p:ph type="title"/>
          </p:nvPr>
        </p:nvSpPr>
        <p:spPr>
          <a:xfrm>
            <a:off x="2483768" y="260648"/>
            <a:ext cx="3812058"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債務-注意事項</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3418" y="168780"/>
            <a:ext cx="4577861" cy="610745"/>
          </a:xfrm>
          <a:prstGeom prst="rect">
            <a:avLst/>
          </a:prstGeom>
        </p:spPr>
        <p:txBody>
          <a:bodyPr vert="horz" wrap="square" lIns="0" tIns="10478" rIns="0" bIns="0" rtlCol="0" anchor="t">
            <a:spAutoFit/>
          </a:bodyPr>
          <a:lstStyle/>
          <a:p>
            <a:pPr marL="9525">
              <a:spcBef>
                <a:spcPts val="83"/>
              </a:spcBef>
            </a:pPr>
            <a:r>
              <a:rPr sz="3900" spc="5" dirty="0">
                <a:solidFill>
                  <a:schemeClr val="tx2"/>
                </a:solidFill>
                <a:latin typeface="Arial"/>
                <a:cs typeface="Arial"/>
              </a:rPr>
              <a:t>申報表-事業投資</a:t>
            </a:r>
          </a:p>
        </p:txBody>
      </p:sp>
      <p:grpSp>
        <p:nvGrpSpPr>
          <p:cNvPr id="3" name="object 3"/>
          <p:cNvGrpSpPr/>
          <p:nvPr/>
        </p:nvGrpSpPr>
        <p:grpSpPr>
          <a:xfrm>
            <a:off x="179512" y="1412776"/>
            <a:ext cx="8964487" cy="4391359"/>
            <a:chOff x="167639" y="2039111"/>
            <a:chExt cx="8964295" cy="3843654"/>
          </a:xfrm>
        </p:grpSpPr>
        <p:pic>
          <p:nvPicPr>
            <p:cNvPr id="4" name="object 4"/>
            <p:cNvPicPr/>
            <p:nvPr/>
          </p:nvPicPr>
          <p:blipFill>
            <a:blip r:embed="rId2" cstate="print"/>
            <a:stretch>
              <a:fillRect/>
            </a:stretch>
          </p:blipFill>
          <p:spPr>
            <a:xfrm>
              <a:off x="167639" y="2039111"/>
              <a:ext cx="8964168" cy="3843528"/>
            </a:xfrm>
            <a:prstGeom prst="rect">
              <a:avLst/>
            </a:prstGeom>
          </p:spPr>
        </p:pic>
        <p:pic>
          <p:nvPicPr>
            <p:cNvPr id="5" name="object 5"/>
            <p:cNvPicPr/>
            <p:nvPr/>
          </p:nvPicPr>
          <p:blipFill>
            <a:blip r:embed="rId3" cstate="print"/>
            <a:stretch>
              <a:fillRect/>
            </a:stretch>
          </p:blipFill>
          <p:spPr>
            <a:xfrm>
              <a:off x="429767" y="2301239"/>
              <a:ext cx="8238744" cy="1438656"/>
            </a:xfrm>
            <a:prstGeom prst="rect">
              <a:avLst/>
            </a:prstGeom>
          </p:spPr>
        </p:pic>
        <p:sp>
          <p:nvSpPr>
            <p:cNvPr id="6" name="object 6"/>
            <p:cNvSpPr/>
            <p:nvPr/>
          </p:nvSpPr>
          <p:spPr>
            <a:xfrm>
              <a:off x="1405128" y="4867655"/>
              <a:ext cx="2807335" cy="146685"/>
            </a:xfrm>
            <a:custGeom>
              <a:avLst/>
              <a:gdLst/>
              <a:ahLst/>
              <a:cxnLst/>
              <a:rect l="l" t="t" r="r" b="b"/>
              <a:pathLst>
                <a:path w="2807335" h="146685">
                  <a:moveTo>
                    <a:pt x="429768" y="0"/>
                  </a:moveTo>
                  <a:lnTo>
                    <a:pt x="0" y="0"/>
                  </a:lnTo>
                  <a:lnTo>
                    <a:pt x="0" y="146304"/>
                  </a:lnTo>
                  <a:lnTo>
                    <a:pt x="429768" y="146304"/>
                  </a:lnTo>
                  <a:lnTo>
                    <a:pt x="429768" y="0"/>
                  </a:lnTo>
                  <a:close/>
                </a:path>
                <a:path w="2807335" h="146685">
                  <a:moveTo>
                    <a:pt x="2807208" y="0"/>
                  </a:moveTo>
                  <a:lnTo>
                    <a:pt x="576072" y="0"/>
                  </a:lnTo>
                  <a:lnTo>
                    <a:pt x="576072" y="146304"/>
                  </a:lnTo>
                  <a:lnTo>
                    <a:pt x="2807208" y="146304"/>
                  </a:lnTo>
                  <a:lnTo>
                    <a:pt x="2807208" y="0"/>
                  </a:lnTo>
                  <a:close/>
                </a:path>
              </a:pathLst>
            </a:custGeom>
            <a:solidFill>
              <a:srgbClr val="BEBEBE"/>
            </a:solidFill>
          </p:spPr>
          <p:txBody>
            <a:bodyPr wrap="square" lIns="0" tIns="0" rIns="0" bIns="0" rtlCol="0"/>
            <a:lstStyle/>
            <a:p>
              <a:endParaRPr/>
            </a:p>
          </p:txBody>
        </p:sp>
      </p:grpSp>
      <p:sp>
        <p:nvSpPr>
          <p:cNvPr id="7" name="object 7"/>
          <p:cNvSpPr txBox="1">
            <a:spLocks noGrp="1"/>
          </p:cNvSpPr>
          <p:nvPr>
            <p:ph type="sldNum" sz="quarter" idx="7"/>
          </p:nvPr>
        </p:nvSpPr>
        <p:spPr>
          <a:xfrm>
            <a:off x="9390552" y="5804136"/>
            <a:ext cx="1197219" cy="89768"/>
          </a:xfrm>
          <a:prstGeom prst="rect">
            <a:avLst/>
          </a:prstGeom>
        </p:spPr>
        <p:txBody>
          <a:bodyPr vert="horz" wrap="square" lIns="0" tIns="0" rIns="0" bIns="0" numCol="1" rtlCol="0" anchor="ctr" anchorCtr="0" compatLnSpc="1">
            <a:prstTxWarp prst="textNoShape">
              <a:avLst/>
            </a:prstTxWarp>
            <a:spAutoFit/>
          </a:bodyPr>
          <a:lstStyle/>
          <a:p>
            <a:pPr marL="28575">
              <a:lnSpc>
                <a:spcPts val="671"/>
              </a:lnSpc>
            </a:pPr>
            <a:fld id="{81D60167-4931-47E6-BA6A-407CBD079E47}" type="slidenum">
              <a:rPr spc="-4" dirty="0"/>
              <a:pPr marL="28575">
                <a:lnSpc>
                  <a:spcPts val="671"/>
                </a:lnSpc>
              </a:pPr>
              <a:t>115</a:t>
            </a:fld>
            <a:endParaRPr spc="-4"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7544" y="1935386"/>
            <a:ext cx="8136903" cy="2594941"/>
          </a:xfrm>
          <a:prstGeom prst="rect">
            <a:avLst/>
          </a:prstGeom>
        </p:spPr>
        <p:txBody>
          <a:bodyPr vert="horz" wrap="square" lIns="0" tIns="9525" rIns="0" bIns="0" rtlCol="0">
            <a:spAutoFit/>
          </a:bodyPr>
          <a:lstStyle/>
          <a:p>
            <a:pPr marL="395764" marR="3810" indent="-386715">
              <a:spcBef>
                <a:spcPts val="75"/>
              </a:spcBef>
              <a:buFont typeface="Arial MT"/>
              <a:buAutoNum type="arabicPeriod"/>
              <a:tabLst>
                <a:tab pos="395764" algn="l"/>
                <a:tab pos="396240" algn="l"/>
              </a:tabLst>
            </a:pPr>
            <a:r>
              <a:rPr sz="2800" dirty="0">
                <a:latin typeface="Microsoft JhengHei"/>
                <a:cs typeface="Microsoft JhengHei"/>
              </a:rPr>
              <a:t>指對於未發行股票或其他有價證券之各種公司、合夥、 </a:t>
            </a:r>
            <a:r>
              <a:rPr sz="2800" spc="-4" dirty="0">
                <a:latin typeface="Microsoft JhengHei"/>
                <a:cs typeface="Microsoft JhengHei"/>
              </a:rPr>
              <a:t>獨資等事業之投資，包括儲蓄互助社之社員股金。</a:t>
            </a:r>
            <a:endParaRPr sz="2800" dirty="0">
              <a:latin typeface="Microsoft JhengHei"/>
              <a:cs typeface="Microsoft JhengHei"/>
            </a:endParaRPr>
          </a:p>
          <a:p>
            <a:pPr marL="395764" indent="-386715">
              <a:buFont typeface="Arial MT"/>
              <a:buAutoNum type="arabicPeriod"/>
              <a:tabLst>
                <a:tab pos="395764" algn="l"/>
                <a:tab pos="396240" algn="l"/>
              </a:tabLst>
            </a:pPr>
            <a:r>
              <a:rPr sz="2800" dirty="0">
                <a:latin typeface="Microsoft JhengHei"/>
                <a:cs typeface="Microsoft JhengHei"/>
              </a:rPr>
              <a:t>事業投資金額以「申報日」當日實際投資金額申報。</a:t>
            </a:r>
          </a:p>
          <a:p>
            <a:pPr marL="395764" indent="-386715">
              <a:buFont typeface="Arial MT"/>
              <a:buAutoNum type="arabicPeriod"/>
              <a:tabLst>
                <a:tab pos="395764" algn="l"/>
                <a:tab pos="396240" algn="l"/>
              </a:tabLst>
            </a:pPr>
            <a:r>
              <a:rPr sz="2800" spc="-4" dirty="0">
                <a:latin typeface="Microsoft JhengHei"/>
                <a:cs typeface="Microsoft JhengHei"/>
              </a:rPr>
              <a:t>事業投資應註明取得之時間及原因。</a:t>
            </a:r>
            <a:endParaRPr sz="2800" dirty="0">
              <a:latin typeface="Microsoft JhengHei"/>
              <a:cs typeface="Microsoft JhengHei"/>
            </a:endParaRPr>
          </a:p>
        </p:txBody>
      </p:sp>
      <p:sp>
        <p:nvSpPr>
          <p:cNvPr id="4" name="object 4"/>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116</a:t>
            </a:fld>
            <a:endParaRPr spc="-4" dirty="0"/>
          </a:p>
        </p:txBody>
      </p:sp>
      <p:sp>
        <p:nvSpPr>
          <p:cNvPr id="3" name="object 3"/>
          <p:cNvSpPr txBox="1">
            <a:spLocks noGrp="1"/>
          </p:cNvSpPr>
          <p:nvPr>
            <p:ph type="title"/>
          </p:nvPr>
        </p:nvSpPr>
        <p:spPr>
          <a:xfrm>
            <a:off x="1907704" y="309292"/>
            <a:ext cx="5077934"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事業投資-注意事項</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95736" y="0"/>
            <a:ext cx="7200900" cy="610745"/>
          </a:xfrm>
          <a:prstGeom prst="rect">
            <a:avLst/>
          </a:prstGeom>
        </p:spPr>
        <p:txBody>
          <a:bodyPr vert="horz" wrap="square" lIns="0" tIns="10478" rIns="0" bIns="0" rtlCol="0" anchor="t">
            <a:spAutoFit/>
          </a:bodyPr>
          <a:lstStyle/>
          <a:p>
            <a:pPr marL="10478">
              <a:spcBef>
                <a:spcPts val="83"/>
              </a:spcBef>
            </a:pPr>
            <a:r>
              <a:rPr sz="3900" spc="5" dirty="0">
                <a:latin typeface="Arial"/>
                <a:cs typeface="Arial"/>
              </a:rPr>
              <a:t>申報表-備註</a:t>
            </a:r>
          </a:p>
        </p:txBody>
      </p:sp>
      <p:sp>
        <p:nvSpPr>
          <p:cNvPr id="3" name="object 3"/>
          <p:cNvSpPr txBox="1"/>
          <p:nvPr/>
        </p:nvSpPr>
        <p:spPr>
          <a:xfrm>
            <a:off x="1187624" y="949970"/>
            <a:ext cx="2832259" cy="563616"/>
          </a:xfrm>
          <a:prstGeom prst="rect">
            <a:avLst/>
          </a:prstGeom>
        </p:spPr>
        <p:txBody>
          <a:bodyPr vert="horz" wrap="square" lIns="0" tIns="9525" rIns="0" bIns="0" rtlCol="0">
            <a:spAutoFit/>
          </a:bodyPr>
          <a:lstStyle/>
          <a:p>
            <a:pPr marL="235268" indent="-226219">
              <a:spcBef>
                <a:spcPts val="75"/>
              </a:spcBef>
              <a:buSzPct val="95833"/>
              <a:buFont typeface="Wingdings"/>
              <a:buChar char=""/>
              <a:tabLst>
                <a:tab pos="235744" algn="l"/>
              </a:tabLst>
            </a:pPr>
            <a:r>
              <a:rPr spc="-4" dirty="0">
                <a:latin typeface="Microsoft JhengHei"/>
                <a:cs typeface="Microsoft JhengHei"/>
              </a:rPr>
              <a:t>字數不可超</a:t>
            </a:r>
            <a:r>
              <a:rPr dirty="0">
                <a:latin typeface="Microsoft JhengHei"/>
                <a:cs typeface="Microsoft JhengHei"/>
              </a:rPr>
              <a:t>過</a:t>
            </a:r>
            <a:r>
              <a:rPr spc="-4" dirty="0">
                <a:latin typeface="Microsoft JhengHei"/>
                <a:cs typeface="Microsoft JhengHei"/>
              </a:rPr>
              <a:t>3200</a:t>
            </a:r>
            <a:r>
              <a:rPr dirty="0">
                <a:latin typeface="Microsoft JhengHei"/>
                <a:cs typeface="Microsoft JhengHei"/>
              </a:rPr>
              <a:t>字元。</a:t>
            </a:r>
          </a:p>
          <a:p>
            <a:pPr marL="235268" indent="-226219">
              <a:spcBef>
                <a:spcPts val="4"/>
              </a:spcBef>
              <a:buSzPct val="95833"/>
              <a:buFont typeface="Wingdings"/>
              <a:buChar char=""/>
              <a:tabLst>
                <a:tab pos="235744" algn="l"/>
              </a:tabLst>
            </a:pPr>
            <a:r>
              <a:rPr dirty="0">
                <a:latin typeface="Microsoft JhengHei"/>
                <a:cs typeface="Microsoft JhengHei"/>
              </a:rPr>
              <a:t>填寫完後按【存檔】。</a:t>
            </a:r>
          </a:p>
        </p:txBody>
      </p:sp>
      <p:pic>
        <p:nvPicPr>
          <p:cNvPr id="4" name="object 4"/>
          <p:cNvPicPr/>
          <p:nvPr/>
        </p:nvPicPr>
        <p:blipFill>
          <a:blip r:embed="rId2" cstate="print"/>
          <a:stretch>
            <a:fillRect/>
          </a:stretch>
        </p:blipFill>
        <p:spPr>
          <a:xfrm>
            <a:off x="539552" y="1700808"/>
            <a:ext cx="7920880" cy="4464496"/>
          </a:xfrm>
          <a:prstGeom prst="rect">
            <a:avLst/>
          </a:prstGeom>
        </p:spPr>
      </p:pic>
      <p:sp>
        <p:nvSpPr>
          <p:cNvPr id="5" name="object 5"/>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117</a:t>
            </a:fld>
            <a:endParaRPr spc="-4"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92E630-987B-798C-5E1F-ECE4A68ADA77}"/>
              </a:ext>
            </a:extLst>
          </p:cNvPr>
          <p:cNvSpPr>
            <a:spLocks noGrp="1"/>
          </p:cNvSpPr>
          <p:nvPr>
            <p:ph type="title"/>
          </p:nvPr>
        </p:nvSpPr>
        <p:spPr>
          <a:xfrm>
            <a:off x="395536" y="116632"/>
            <a:ext cx="7200900" cy="524741"/>
          </a:xfrm>
        </p:spPr>
        <p:txBody>
          <a:bodyPr>
            <a:normAutofit fontScale="90000"/>
          </a:bodyPr>
          <a:lstStyle/>
          <a:p>
            <a:r>
              <a:rPr lang="zh-TW" altLang="en-US" sz="3900" spc="5" dirty="0">
                <a:latin typeface="Arial"/>
                <a:cs typeface="Arial"/>
              </a:rPr>
              <a:t>注意事項</a:t>
            </a:r>
            <a:r>
              <a:rPr lang="en-US" altLang="zh-TW" sz="3900" spc="5" dirty="0">
                <a:latin typeface="Arial"/>
                <a:cs typeface="Arial"/>
              </a:rPr>
              <a:t>-</a:t>
            </a:r>
            <a:r>
              <a:rPr lang="zh-TW" altLang="en-US" sz="3900" spc="5" dirty="0">
                <a:latin typeface="Arial"/>
                <a:cs typeface="Arial"/>
              </a:rPr>
              <a:t>備註欄 </a:t>
            </a:r>
          </a:p>
        </p:txBody>
      </p:sp>
      <p:sp>
        <p:nvSpPr>
          <p:cNvPr id="3" name="內容版面配置區 2">
            <a:extLst>
              <a:ext uri="{FF2B5EF4-FFF2-40B4-BE49-F238E27FC236}">
                <a16:creationId xmlns:a16="http://schemas.microsoft.com/office/drawing/2014/main" id="{EA4F8069-DA6E-9B06-E8CB-F711B3C29A12}"/>
              </a:ext>
            </a:extLst>
          </p:cNvPr>
          <p:cNvSpPr>
            <a:spLocks noGrp="1"/>
          </p:cNvSpPr>
          <p:nvPr>
            <p:ph idx="1"/>
          </p:nvPr>
        </p:nvSpPr>
        <p:spPr>
          <a:xfrm>
            <a:off x="323528" y="908721"/>
            <a:ext cx="8654217" cy="4944826"/>
          </a:xfrm>
        </p:spPr>
        <p:txBody>
          <a:bodyPr>
            <a:normAutofit fontScale="25000" lnSpcReduction="20000"/>
          </a:bodyPr>
          <a:lstStyle/>
          <a:p>
            <a:r>
              <a:rPr lang="zh-TW" altLang="en-US" sz="8000" dirty="0"/>
              <a:t>申報人如與配偶有（</a:t>
            </a:r>
            <a:r>
              <a:rPr lang="en-US" altLang="zh-TW" sz="8000" dirty="0"/>
              <a:t>1</a:t>
            </a:r>
            <a:r>
              <a:rPr lang="zh-TW" altLang="en-US" sz="8000" dirty="0"/>
              <a:t>）離婚訴訟；（</a:t>
            </a:r>
            <a:r>
              <a:rPr lang="en-US" altLang="zh-TW" sz="8000" dirty="0"/>
              <a:t>2</a:t>
            </a:r>
            <a:r>
              <a:rPr lang="zh-TW" altLang="en-US" sz="8000" dirty="0"/>
              <a:t>）分居；（</a:t>
            </a:r>
            <a:r>
              <a:rPr lang="en-US" altLang="zh-TW" sz="8000" dirty="0"/>
              <a:t>3</a:t>
            </a:r>
            <a:r>
              <a:rPr lang="zh-TW" altLang="en-US" sz="8000" dirty="0"/>
              <a:t>）感情不睦；（</a:t>
            </a:r>
            <a:r>
              <a:rPr lang="en-US" altLang="zh-TW" sz="8000" dirty="0"/>
              <a:t>4</a:t>
            </a:r>
            <a:r>
              <a:rPr lang="zh-TW" altLang="en-US" sz="8000" dirty="0"/>
              <a:t>） 家暴令；（</a:t>
            </a:r>
            <a:r>
              <a:rPr lang="en-US" altLang="zh-TW" sz="8000" dirty="0"/>
              <a:t>5</a:t>
            </a:r>
            <a:r>
              <a:rPr lang="zh-TW" altLang="en-US" sz="8000" dirty="0"/>
              <a:t>）禁制令等事實上無法申報配偶財產之情形，於申報時即 應在「備註」欄內予以註明，如抽到實質審查時，再行提出具體事證 加以證明。</a:t>
            </a:r>
            <a:endParaRPr lang="en-US" altLang="zh-TW" sz="8000" dirty="0"/>
          </a:p>
          <a:p>
            <a:r>
              <a:rPr lang="zh-TW" altLang="en-US" sz="8000" dirty="0"/>
              <a:t> 離婚後未取得子女監護權或未成年子女已結婚等，於申報時即應在 「備註」欄內予以註明。</a:t>
            </a:r>
            <a:endParaRPr lang="en-US" altLang="zh-TW" sz="8000" dirty="0"/>
          </a:p>
          <a:p>
            <a:r>
              <a:rPr lang="zh-TW" altLang="en-US" sz="8000" dirty="0"/>
              <a:t> 倘係他人借用公職人員本人、配偶或未成年子女名義購置或存放之財 產，應於各財產欄位申報（併入該財產項目之申報認定標準額度）， 並於備註欄註明實際使用狀況。</a:t>
            </a:r>
            <a:endParaRPr lang="en-US" altLang="zh-TW" sz="8000" dirty="0"/>
          </a:p>
          <a:p>
            <a:r>
              <a:rPr lang="zh-TW" altLang="en-US" sz="8000" dirty="0"/>
              <a:t>申報人於申報財產時，對申報表各欄應填寫之事項有需補充 說明者，如某項財產之取得時間及原因，係他人借用申報人 本人、配偶、未成年子女名義購置或存放之財產等，應於 「備註欄」內按填寫事項之先後順序逐一說明。 </a:t>
            </a:r>
            <a:endParaRPr lang="en-US" altLang="zh-TW" sz="8000" dirty="0"/>
          </a:p>
          <a:p>
            <a:r>
              <a:rPr lang="zh-TW" altLang="en-US" sz="8000" dirty="0"/>
              <a:t>申報人確有無法申報配偶或未成年子女財產之正當理由者， 應於備註欄中敘明其理由，並於受理申報機關（構）進行實 質審核時，提出具體事證供審核。</a:t>
            </a:r>
            <a:endParaRPr lang="en-US" altLang="zh-TW" sz="8000" dirty="0"/>
          </a:p>
          <a:p>
            <a:r>
              <a:rPr lang="zh-TW" altLang="en-US" sz="8000" dirty="0"/>
              <a:t>預售屋：若已付款者，縱房屋尚未過戶，仍應填寫於「備註」欄內。 </a:t>
            </a:r>
            <a:endParaRPr lang="en-US" altLang="zh-TW" sz="8000" dirty="0"/>
          </a:p>
          <a:p>
            <a:r>
              <a:rPr lang="zh-TW" altLang="en-US" sz="8000" dirty="0"/>
              <a:t>已經繼承取得之土地，未辦理繼承登記及分割登記，但有分管事實， 則仍應填寫於「備註」欄內。</a:t>
            </a:r>
            <a:endParaRPr lang="en-US" altLang="zh-TW" sz="8000" dirty="0"/>
          </a:p>
          <a:p>
            <a:endParaRPr lang="zh-TW" altLang="en-US" dirty="0"/>
          </a:p>
        </p:txBody>
      </p:sp>
    </p:spTree>
    <p:extLst>
      <p:ext uri="{BB962C8B-B14F-4D97-AF65-F5344CB8AC3E}">
        <p14:creationId xmlns:p14="http://schemas.microsoft.com/office/powerpoint/2010/main" val="30786446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9264" y="213071"/>
            <a:ext cx="4445317"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申報表-上傳(1/2)</a:t>
            </a:r>
          </a:p>
        </p:txBody>
      </p:sp>
      <p:sp>
        <p:nvSpPr>
          <p:cNvPr id="3" name="object 3"/>
          <p:cNvSpPr txBox="1"/>
          <p:nvPr/>
        </p:nvSpPr>
        <p:spPr>
          <a:xfrm>
            <a:off x="611560" y="855837"/>
            <a:ext cx="7632848" cy="2133276"/>
          </a:xfrm>
          <a:prstGeom prst="rect">
            <a:avLst/>
          </a:prstGeom>
        </p:spPr>
        <p:txBody>
          <a:bodyPr vert="horz" wrap="square" lIns="0" tIns="9525" rIns="0" bIns="0" rtlCol="0">
            <a:spAutoFit/>
          </a:bodyPr>
          <a:lstStyle/>
          <a:p>
            <a:pPr marL="224314" marR="30480" indent="-215265">
              <a:spcBef>
                <a:spcPts val="75"/>
              </a:spcBef>
              <a:buSzPct val="95833"/>
              <a:buFont typeface="Wingdings"/>
              <a:buChar char=""/>
              <a:tabLst>
                <a:tab pos="235744" algn="l"/>
              </a:tabLst>
            </a:pPr>
            <a:r>
              <a:rPr dirty="0">
                <a:latin typeface="Microsoft JhengHei"/>
                <a:cs typeface="Microsoft JhengHei"/>
              </a:rPr>
              <a:t>需勾選「申報類別」與「此致機關</a:t>
            </a:r>
            <a:r>
              <a:rPr spc="-19" dirty="0">
                <a:latin typeface="Microsoft JhengHei"/>
                <a:cs typeface="Microsoft JhengHei"/>
              </a:rPr>
              <a:t>」</a:t>
            </a:r>
            <a:r>
              <a:rPr spc="-4" dirty="0">
                <a:latin typeface="Microsoft JhengHei"/>
                <a:cs typeface="Microsoft JhengHei"/>
              </a:rPr>
              <a:t>(</a:t>
            </a:r>
            <a:r>
              <a:rPr dirty="0">
                <a:latin typeface="Microsoft JhengHei"/>
                <a:cs typeface="Microsoft JhengHei"/>
              </a:rPr>
              <a:t>受理申報單</a:t>
            </a:r>
            <a:r>
              <a:rPr spc="4" dirty="0">
                <a:latin typeface="Microsoft JhengHei"/>
                <a:cs typeface="Microsoft JhengHei"/>
              </a:rPr>
              <a:t>位</a:t>
            </a:r>
            <a:r>
              <a:rPr spc="-4" dirty="0">
                <a:latin typeface="Microsoft JhengHei"/>
                <a:cs typeface="Microsoft JhengHei"/>
              </a:rPr>
              <a:t>)，</a:t>
            </a:r>
            <a:r>
              <a:rPr spc="-53" dirty="0">
                <a:latin typeface="Microsoft JhengHei"/>
                <a:cs typeface="Microsoft JhengHei"/>
              </a:rPr>
              <a:t> </a:t>
            </a:r>
            <a:r>
              <a:rPr dirty="0">
                <a:latin typeface="Microsoft JhengHei"/>
                <a:cs typeface="Microsoft JhengHei"/>
              </a:rPr>
              <a:t>並注 意受理申報單位是否正確。</a:t>
            </a:r>
          </a:p>
          <a:p>
            <a:pPr marL="224314" marR="232410" indent="-215265">
              <a:buSzPct val="95833"/>
              <a:buFont typeface="Wingdings"/>
              <a:buChar char=""/>
              <a:tabLst>
                <a:tab pos="235744" algn="l"/>
              </a:tabLst>
            </a:pPr>
            <a:r>
              <a:rPr dirty="0">
                <a:latin typeface="Microsoft JhengHei"/>
                <a:cs typeface="Microsoft JhengHei"/>
              </a:rPr>
              <a:t>「申報日」係指「財產查詢基準日」，並非申報表上傳日  (交件日</a:t>
            </a:r>
            <a:r>
              <a:rPr spc="-4" dirty="0">
                <a:latin typeface="Microsoft JhengHei"/>
                <a:cs typeface="Microsoft JhengHei"/>
              </a:rPr>
              <a:t>)</a:t>
            </a:r>
            <a:r>
              <a:rPr dirty="0">
                <a:latin typeface="Microsoft JhengHei"/>
                <a:cs typeface="Microsoft JhengHei"/>
              </a:rPr>
              <a:t>。</a:t>
            </a:r>
          </a:p>
          <a:p>
            <a:pPr marL="235268" indent="-226219">
              <a:spcBef>
                <a:spcPts val="4"/>
              </a:spcBef>
              <a:buSzPct val="95833"/>
              <a:buFont typeface="Wingdings"/>
              <a:buChar char=""/>
              <a:tabLst>
                <a:tab pos="235744" algn="l"/>
              </a:tabLst>
            </a:pPr>
            <a:r>
              <a:rPr dirty="0">
                <a:latin typeface="Microsoft JhengHei"/>
                <a:cs typeface="Microsoft JhengHei"/>
              </a:rPr>
              <a:t>如需更改申報日，請至「基本資料」頁籤修改申報日。</a:t>
            </a:r>
          </a:p>
          <a:p>
            <a:pPr marL="224314" marR="3810" indent="-215265">
              <a:buSzPct val="95833"/>
              <a:buFont typeface="Wingdings"/>
              <a:buChar char=""/>
              <a:tabLst>
                <a:tab pos="235744" algn="l"/>
              </a:tabLst>
            </a:pPr>
            <a:r>
              <a:rPr dirty="0">
                <a:latin typeface="Microsoft JhengHei"/>
                <a:cs typeface="Microsoft JhengHei"/>
              </a:rPr>
              <a:t>申報人於該年度之申報資料上傳後，如財產資料需補正、更 正，可透過「更正申報」作業進行更正、補正。</a:t>
            </a:r>
          </a:p>
          <a:p>
            <a:pPr marL="9525" marR="92869">
              <a:spcBef>
                <a:spcPts val="15"/>
              </a:spcBef>
            </a:pPr>
            <a:r>
              <a:rPr sz="1500" spc="-8" dirty="0">
                <a:solidFill>
                  <a:srgbClr val="FF0000"/>
                </a:solidFill>
                <a:latin typeface="Microsoft JhengHei"/>
                <a:cs typeface="Microsoft JhengHei"/>
              </a:rPr>
              <a:t>注意：如需修正申報基準日、申報</a:t>
            </a:r>
            <a:r>
              <a:rPr sz="1500" spc="8" dirty="0">
                <a:solidFill>
                  <a:srgbClr val="FF0000"/>
                </a:solidFill>
                <a:latin typeface="Microsoft JhengHei"/>
                <a:cs typeface="Microsoft JhengHei"/>
              </a:rPr>
              <a:t>類</a:t>
            </a:r>
            <a:r>
              <a:rPr sz="1500" spc="-8" dirty="0">
                <a:solidFill>
                  <a:srgbClr val="FF0000"/>
                </a:solidFill>
                <a:latin typeface="Microsoft JhengHei"/>
                <a:cs typeface="Microsoft JhengHei"/>
              </a:rPr>
              <a:t>別、</a:t>
            </a:r>
            <a:r>
              <a:rPr sz="1500" spc="8" dirty="0">
                <a:solidFill>
                  <a:srgbClr val="FF0000"/>
                </a:solidFill>
                <a:latin typeface="Microsoft JhengHei"/>
                <a:cs typeface="Microsoft JhengHei"/>
              </a:rPr>
              <a:t>此</a:t>
            </a:r>
            <a:r>
              <a:rPr sz="1500" spc="-8" dirty="0">
                <a:solidFill>
                  <a:srgbClr val="FF0000"/>
                </a:solidFill>
                <a:latin typeface="Microsoft JhengHei"/>
                <a:cs typeface="Microsoft JhengHei"/>
              </a:rPr>
              <a:t>致機</a:t>
            </a:r>
            <a:r>
              <a:rPr sz="1500" spc="8" dirty="0">
                <a:solidFill>
                  <a:srgbClr val="FF0000"/>
                </a:solidFill>
                <a:latin typeface="Microsoft JhengHei"/>
                <a:cs typeface="Microsoft JhengHei"/>
              </a:rPr>
              <a:t>關</a:t>
            </a:r>
            <a:r>
              <a:rPr sz="1500" spc="-8" dirty="0">
                <a:solidFill>
                  <a:srgbClr val="FF0000"/>
                </a:solidFill>
                <a:latin typeface="Microsoft JhengHei"/>
                <a:cs typeface="Microsoft JhengHei"/>
              </a:rPr>
              <a:t>則須</a:t>
            </a:r>
            <a:r>
              <a:rPr sz="1500" spc="8" dirty="0">
                <a:solidFill>
                  <a:srgbClr val="FF0000"/>
                </a:solidFill>
                <a:latin typeface="Microsoft JhengHei"/>
                <a:cs typeface="Microsoft JhengHei"/>
              </a:rPr>
              <a:t>重</a:t>
            </a:r>
            <a:r>
              <a:rPr sz="1500" spc="-8" dirty="0">
                <a:solidFill>
                  <a:srgbClr val="FF0000"/>
                </a:solidFill>
                <a:latin typeface="Microsoft JhengHei"/>
                <a:cs typeface="Microsoft JhengHei"/>
              </a:rPr>
              <a:t>新上</a:t>
            </a:r>
            <a:r>
              <a:rPr sz="1500" spc="8" dirty="0">
                <a:solidFill>
                  <a:srgbClr val="FF0000"/>
                </a:solidFill>
                <a:latin typeface="Microsoft JhengHei"/>
                <a:cs typeface="Microsoft JhengHei"/>
              </a:rPr>
              <a:t>傳</a:t>
            </a:r>
            <a:r>
              <a:rPr sz="1500" spc="-8" dirty="0">
                <a:solidFill>
                  <a:srgbClr val="FF0000"/>
                </a:solidFill>
                <a:latin typeface="Microsoft JhengHei"/>
                <a:cs typeface="Microsoft JhengHei"/>
              </a:rPr>
              <a:t>申報</a:t>
            </a:r>
            <a:r>
              <a:rPr sz="1500" spc="8" dirty="0">
                <a:solidFill>
                  <a:srgbClr val="FF0000"/>
                </a:solidFill>
                <a:latin typeface="Microsoft JhengHei"/>
                <a:cs typeface="Microsoft JhengHei"/>
              </a:rPr>
              <a:t>表</a:t>
            </a:r>
            <a:r>
              <a:rPr sz="1500" spc="-4" dirty="0">
                <a:solidFill>
                  <a:srgbClr val="FF0000"/>
                </a:solidFill>
                <a:latin typeface="Microsoft JhengHei"/>
                <a:cs typeface="Microsoft JhengHei"/>
              </a:rPr>
              <a:t>， </a:t>
            </a:r>
            <a:r>
              <a:rPr sz="1500" spc="-8" dirty="0">
                <a:solidFill>
                  <a:srgbClr val="FF0000"/>
                </a:solidFill>
                <a:latin typeface="Microsoft JhengHei"/>
                <a:cs typeface="Microsoft JhengHei"/>
              </a:rPr>
              <a:t>無法透過更正申報作業辦理。</a:t>
            </a:r>
            <a:endParaRPr sz="1500" dirty="0">
              <a:latin typeface="Microsoft JhengHei"/>
              <a:cs typeface="Microsoft JhengHei"/>
            </a:endParaRPr>
          </a:p>
        </p:txBody>
      </p:sp>
      <p:pic>
        <p:nvPicPr>
          <p:cNvPr id="4" name="object 4"/>
          <p:cNvPicPr/>
          <p:nvPr/>
        </p:nvPicPr>
        <p:blipFill>
          <a:blip r:embed="rId2" cstate="print"/>
          <a:stretch>
            <a:fillRect/>
          </a:stretch>
        </p:blipFill>
        <p:spPr>
          <a:xfrm>
            <a:off x="359532" y="3021134"/>
            <a:ext cx="8424936" cy="3575969"/>
          </a:xfrm>
          <a:prstGeom prst="rect">
            <a:avLst/>
          </a:prstGeom>
        </p:spPr>
      </p:pic>
      <p:sp>
        <p:nvSpPr>
          <p:cNvPr id="5" name="object 5"/>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119</a:t>
            </a:fld>
            <a:endParaRPr spc="-4"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65A2EC-D8D9-D869-589E-9C6940767654}"/>
              </a:ext>
            </a:extLst>
          </p:cNvPr>
          <p:cNvSpPr>
            <a:spLocks noGrp="1"/>
          </p:cNvSpPr>
          <p:nvPr>
            <p:ph type="title"/>
          </p:nvPr>
        </p:nvSpPr>
        <p:spPr>
          <a:xfrm>
            <a:off x="452438" y="404813"/>
            <a:ext cx="7467600" cy="1143000"/>
          </a:xfrm>
        </p:spPr>
        <p:txBody>
          <a:bodyPr/>
          <a:lstStyle/>
          <a:p>
            <a:pPr>
              <a:defRPr/>
            </a:pPr>
            <a:r>
              <a:rPr lang="zh-TW" altLang="en-US" b="1" dirty="0"/>
              <a:t>法定事由而「留職停薪」，抑或因病住院等情事財產申報</a:t>
            </a:r>
            <a:endParaRPr lang="zh-TW" altLang="en-US" dirty="0"/>
          </a:p>
        </p:txBody>
      </p:sp>
      <p:sp>
        <p:nvSpPr>
          <p:cNvPr id="23555" name="內容版面配置區 2">
            <a:extLst>
              <a:ext uri="{FF2B5EF4-FFF2-40B4-BE49-F238E27FC236}">
                <a16:creationId xmlns:a16="http://schemas.microsoft.com/office/drawing/2014/main" id="{FF1A4914-6485-D556-AD34-9BA3683BD82D}"/>
              </a:ext>
            </a:extLst>
          </p:cNvPr>
          <p:cNvSpPr>
            <a:spLocks noGrp="1"/>
          </p:cNvSpPr>
          <p:nvPr>
            <p:ph sz="quarter" idx="1"/>
          </p:nvPr>
        </p:nvSpPr>
        <p:spPr>
          <a:xfrm>
            <a:off x="250825" y="1609725"/>
            <a:ext cx="8785225" cy="4873625"/>
          </a:xfrm>
        </p:spPr>
        <p:txBody>
          <a:bodyPr/>
          <a:lstStyle/>
          <a:p>
            <a:r>
              <a:rPr lang="zh-TW" altLang="en-US"/>
              <a:t>參考函釋：法務部</a:t>
            </a:r>
            <a:r>
              <a:rPr lang="en-US" altLang="zh-TW"/>
              <a:t>104</a:t>
            </a:r>
            <a:r>
              <a:rPr lang="zh-TW" altLang="en-US"/>
              <a:t>年</a:t>
            </a:r>
            <a:r>
              <a:rPr lang="en-US" altLang="zh-TW"/>
              <a:t>12</a:t>
            </a:r>
            <a:r>
              <a:rPr lang="zh-TW" altLang="en-US"/>
              <a:t>月</a:t>
            </a:r>
            <a:r>
              <a:rPr lang="en-US" altLang="zh-TW"/>
              <a:t>2</a:t>
            </a:r>
            <a:r>
              <a:rPr lang="zh-TW" altLang="en-US"/>
              <a:t>日法授廉財字第</a:t>
            </a:r>
            <a:r>
              <a:rPr lang="en-US" altLang="zh-TW"/>
              <a:t>10400095940</a:t>
            </a:r>
            <a:r>
              <a:rPr lang="zh-TW" altLang="en-US"/>
              <a:t>號函。</a:t>
            </a:r>
            <a:endParaRPr lang="en-US" altLang="zh-TW"/>
          </a:p>
          <a:p>
            <a:r>
              <a:rPr lang="zh-TW" altLang="en-US"/>
              <a:t>按申報義務人若依法「帶職帶薪」出國研習、考察，或因服兵役、</a:t>
            </a:r>
            <a:r>
              <a:rPr lang="zh-TW" altLang="en-US">
                <a:solidFill>
                  <a:srgbClr val="FF0000"/>
                </a:solidFill>
              </a:rPr>
              <a:t>育嬰假</a:t>
            </a:r>
            <a:r>
              <a:rPr lang="zh-TW" altLang="en-US"/>
              <a:t>等法定事由而「留職停薪」，抑或因病住院等情事，致未於定期申報期限屆至前返國或復職，事實上已無法執行職務，自屬有無法依規定如期辦理申報之正當理由。復</a:t>
            </a:r>
            <a:r>
              <a:rPr lang="zh-TW" altLang="en-US">
                <a:solidFill>
                  <a:srgbClr val="FF0000"/>
                </a:solidFill>
              </a:rPr>
              <a:t>考量其既無利用職務上權力、機會或方法謀取不法利益之可能</a:t>
            </a:r>
            <a:r>
              <a:rPr lang="zh-TW" altLang="en-US"/>
              <a:t>，且係因正當（法定）理由無法依規定如期（每年</a:t>
            </a:r>
            <a:r>
              <a:rPr lang="en-US" altLang="zh-TW"/>
              <a:t>11</a:t>
            </a:r>
            <a:r>
              <a:rPr lang="zh-TW" altLang="en-US"/>
              <a:t>月</a:t>
            </a:r>
            <a:r>
              <a:rPr lang="en-US" altLang="zh-TW"/>
              <a:t>1</a:t>
            </a:r>
            <a:r>
              <a:rPr lang="zh-TW" altLang="en-US"/>
              <a:t>日至</a:t>
            </a:r>
            <a:r>
              <a:rPr lang="en-US" altLang="zh-TW"/>
              <a:t>12</a:t>
            </a:r>
            <a:r>
              <a:rPr lang="zh-TW" altLang="en-US"/>
              <a:t>月</a:t>
            </a:r>
            <a:r>
              <a:rPr lang="en-US" altLang="zh-TW"/>
              <a:t>31</a:t>
            </a:r>
            <a:r>
              <a:rPr lang="zh-TW" altLang="en-US"/>
              <a:t>日）申報，</a:t>
            </a:r>
            <a:r>
              <a:rPr lang="zh-TW" altLang="en-US">
                <a:solidFill>
                  <a:srgbClr val="FF0000"/>
                </a:solidFill>
              </a:rPr>
              <a:t>於復職後辦理當年度定期申報即可。</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54115" y="896711"/>
            <a:ext cx="7035770" cy="576440"/>
          </a:xfrm>
          <a:prstGeom prst="rect">
            <a:avLst/>
          </a:prstGeom>
        </p:spPr>
        <p:txBody>
          <a:bodyPr vert="horz" wrap="square" lIns="0" tIns="9525" rIns="0" bIns="0" rtlCol="0">
            <a:spAutoFit/>
          </a:bodyPr>
          <a:lstStyle/>
          <a:p>
            <a:pPr marL="267653" indent="-258604">
              <a:spcBef>
                <a:spcPts val="75"/>
              </a:spcBef>
              <a:buFont typeface="Wingdings"/>
              <a:buChar char=""/>
              <a:tabLst>
                <a:tab pos="268129" algn="l"/>
              </a:tabLst>
            </a:pPr>
            <a:r>
              <a:rPr spc="-4" dirty="0" err="1">
                <a:solidFill>
                  <a:srgbClr val="FF0000"/>
                </a:solidFill>
                <a:latin typeface="Microsoft JhengHei"/>
                <a:cs typeface="Microsoft JhengHei"/>
              </a:rPr>
              <a:t>注意：如需修正申報</a:t>
            </a:r>
            <a:r>
              <a:rPr b="1" spc="-4" dirty="0" err="1">
                <a:solidFill>
                  <a:srgbClr val="0000FF"/>
                </a:solidFill>
                <a:latin typeface="Microsoft JhengHei"/>
                <a:cs typeface="Microsoft JhengHei"/>
              </a:rPr>
              <a:t>基準日</a:t>
            </a:r>
            <a:r>
              <a:rPr spc="-4" dirty="0" err="1">
                <a:solidFill>
                  <a:srgbClr val="FF0000"/>
                </a:solidFill>
                <a:latin typeface="Microsoft JhengHei"/>
                <a:cs typeface="Microsoft JhengHei"/>
              </a:rPr>
              <a:t>、</a:t>
            </a:r>
            <a:r>
              <a:rPr spc="-4" dirty="0" err="1">
                <a:solidFill>
                  <a:srgbClr val="0000FF"/>
                </a:solidFill>
                <a:latin typeface="Microsoft JhengHei"/>
                <a:cs typeface="Microsoft JhengHei"/>
              </a:rPr>
              <a:t>申報類別</a:t>
            </a:r>
            <a:r>
              <a:rPr spc="-4" dirty="0" err="1">
                <a:solidFill>
                  <a:srgbClr val="FF0000"/>
                </a:solidFill>
                <a:latin typeface="Microsoft JhengHei"/>
                <a:cs typeface="Microsoft JhengHei"/>
              </a:rPr>
              <a:t>、</a:t>
            </a:r>
            <a:r>
              <a:rPr spc="-4" dirty="0" err="1">
                <a:solidFill>
                  <a:srgbClr val="0000FF"/>
                </a:solidFill>
                <a:latin typeface="Microsoft JhengHei"/>
                <a:cs typeface="Microsoft JhengHei"/>
              </a:rPr>
              <a:t>此致機關</a:t>
            </a:r>
            <a:endParaRPr lang="en-US" spc="-4" dirty="0">
              <a:solidFill>
                <a:srgbClr val="0000FF"/>
              </a:solidFill>
              <a:latin typeface="Microsoft JhengHei"/>
              <a:cs typeface="Microsoft JhengHei"/>
            </a:endParaRPr>
          </a:p>
          <a:p>
            <a:pPr marL="9049">
              <a:spcBef>
                <a:spcPts val="75"/>
              </a:spcBef>
              <a:tabLst>
                <a:tab pos="268129" algn="l"/>
              </a:tabLst>
            </a:pPr>
            <a:r>
              <a:rPr spc="-4" dirty="0" err="1">
                <a:solidFill>
                  <a:srgbClr val="FF0000"/>
                </a:solidFill>
                <a:latin typeface="Microsoft JhengHei"/>
                <a:cs typeface="Microsoft JhengHei"/>
              </a:rPr>
              <a:t>則須重</a:t>
            </a:r>
            <a:r>
              <a:rPr dirty="0" err="1">
                <a:solidFill>
                  <a:srgbClr val="FF0000"/>
                </a:solidFill>
                <a:latin typeface="Microsoft JhengHei"/>
                <a:cs typeface="Microsoft JhengHei"/>
              </a:rPr>
              <a:t>新上傳申報表，無法透過更正申報作業辦理</a:t>
            </a:r>
            <a:r>
              <a:rPr dirty="0">
                <a:solidFill>
                  <a:srgbClr val="FF0000"/>
                </a:solidFill>
                <a:latin typeface="Microsoft JhengHei"/>
                <a:cs typeface="Microsoft JhengHei"/>
              </a:rPr>
              <a:t>。</a:t>
            </a:r>
            <a:endParaRPr dirty="0">
              <a:latin typeface="Microsoft JhengHei"/>
              <a:cs typeface="Microsoft JhengHei"/>
            </a:endParaRPr>
          </a:p>
        </p:txBody>
      </p:sp>
      <p:pic>
        <p:nvPicPr>
          <p:cNvPr id="3" name="object 3"/>
          <p:cNvPicPr/>
          <p:nvPr/>
        </p:nvPicPr>
        <p:blipFill>
          <a:blip r:embed="rId2" cstate="print"/>
          <a:stretch>
            <a:fillRect/>
          </a:stretch>
        </p:blipFill>
        <p:spPr>
          <a:xfrm>
            <a:off x="215516" y="1642485"/>
            <a:ext cx="8712968" cy="4594827"/>
          </a:xfrm>
          <a:prstGeom prst="rect">
            <a:avLst/>
          </a:prstGeom>
        </p:spPr>
      </p:pic>
      <p:sp>
        <p:nvSpPr>
          <p:cNvPr id="4" name="object 4"/>
          <p:cNvSpPr txBox="1">
            <a:spLocks noGrp="1"/>
          </p:cNvSpPr>
          <p:nvPr>
            <p:ph type="title"/>
          </p:nvPr>
        </p:nvSpPr>
        <p:spPr>
          <a:xfrm>
            <a:off x="1426744" y="116632"/>
            <a:ext cx="4848755"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申報表-上傳(2/2)</a:t>
            </a:r>
          </a:p>
        </p:txBody>
      </p:sp>
      <p:sp>
        <p:nvSpPr>
          <p:cNvPr id="5" name="object 5"/>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120</a:t>
            </a:fld>
            <a:endParaRPr spc="-4"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3728" y="260648"/>
            <a:ext cx="3246690"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上傳-注意事項</a:t>
            </a:r>
          </a:p>
        </p:txBody>
      </p:sp>
      <p:sp>
        <p:nvSpPr>
          <p:cNvPr id="4" name="object 4"/>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121</a:t>
            </a:fld>
            <a:endParaRPr spc="-4" dirty="0"/>
          </a:p>
        </p:txBody>
      </p:sp>
      <p:sp>
        <p:nvSpPr>
          <p:cNvPr id="3" name="object 3"/>
          <p:cNvSpPr txBox="1"/>
          <p:nvPr/>
        </p:nvSpPr>
        <p:spPr>
          <a:xfrm>
            <a:off x="395536" y="1787748"/>
            <a:ext cx="8280919" cy="2964273"/>
          </a:xfrm>
          <a:prstGeom prst="rect">
            <a:avLst/>
          </a:prstGeom>
        </p:spPr>
        <p:txBody>
          <a:bodyPr vert="horz" wrap="square" lIns="0" tIns="9525" rIns="0" bIns="0" rtlCol="0">
            <a:spAutoFit/>
          </a:bodyPr>
          <a:lstStyle/>
          <a:p>
            <a:pPr marL="395764" marR="3810" indent="-386715" algn="just">
              <a:spcBef>
                <a:spcPts val="75"/>
              </a:spcBef>
              <a:buFont typeface="Arial MT"/>
              <a:buAutoNum type="arabicPeriod"/>
              <a:tabLst>
                <a:tab pos="396240" algn="l"/>
              </a:tabLst>
            </a:pPr>
            <a:r>
              <a:rPr sz="2400" dirty="0">
                <a:solidFill>
                  <a:srgbClr val="FF0000"/>
                </a:solidFill>
                <a:latin typeface="Microsoft JhengHei"/>
                <a:cs typeface="Microsoft JhengHei"/>
              </a:rPr>
              <a:t>「申報日」是指申報財產基準日</a:t>
            </a:r>
            <a:r>
              <a:rPr sz="2400" dirty="0">
                <a:latin typeface="Microsoft JhengHei"/>
                <a:cs typeface="Microsoft JhengHei"/>
              </a:rPr>
              <a:t>，並非文件上傳日期， </a:t>
            </a:r>
            <a:r>
              <a:rPr sz="2400" spc="-4" dirty="0">
                <a:latin typeface="Microsoft JhengHei"/>
                <a:cs typeface="Microsoft JhengHei"/>
              </a:rPr>
              <a:t>審查人員進行實質審查時，係以申報日作為財產函詢基 </a:t>
            </a:r>
            <a:r>
              <a:rPr sz="2400" dirty="0">
                <a:latin typeface="Microsoft JhengHei"/>
                <a:cs typeface="Microsoft JhengHei"/>
              </a:rPr>
              <a:t>準日。</a:t>
            </a:r>
          </a:p>
          <a:p>
            <a:pPr marL="395764" marR="3810" indent="-386715" algn="just">
              <a:buFont typeface="Arial MT"/>
              <a:buAutoNum type="arabicPeriod"/>
              <a:tabLst>
                <a:tab pos="396240" algn="l"/>
              </a:tabLst>
            </a:pPr>
            <a:r>
              <a:rPr sz="2400" spc="-4" dirty="0">
                <a:latin typeface="Microsoft JhengHei"/>
                <a:cs typeface="Microsoft JhengHei"/>
              </a:rPr>
              <a:t>以上資料，本人係依法誠實申報，如有不實，將依公職 </a:t>
            </a:r>
            <a:r>
              <a:rPr sz="2400" dirty="0">
                <a:latin typeface="Microsoft JhengHei"/>
                <a:cs typeface="Microsoft JhengHei"/>
              </a:rPr>
              <a:t>人員財產申報法第十二條第三項規定，處新臺幣六萬元 以上一百二十萬元以下罰鍰。</a:t>
            </a:r>
          </a:p>
          <a:p>
            <a:pPr marL="395764" marR="3810" indent="-386715" algn="just">
              <a:spcBef>
                <a:spcPts val="4"/>
              </a:spcBef>
              <a:buFont typeface="Arial MT"/>
              <a:buAutoNum type="arabicPeriod"/>
              <a:tabLst>
                <a:tab pos="396240" algn="l"/>
              </a:tabLst>
            </a:pPr>
            <a:r>
              <a:rPr sz="2400" dirty="0">
                <a:latin typeface="Microsoft JhengHei"/>
                <a:cs typeface="Microsoft JhengHei"/>
              </a:rPr>
              <a:t>「申報日」是指申報財產基準日，並非文件上傳日，請 特別注意，若有錯誤請至基本資料頁修改。</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39952" y="277233"/>
            <a:ext cx="1205501"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列印</a:t>
            </a:r>
          </a:p>
        </p:txBody>
      </p:sp>
      <p:sp>
        <p:nvSpPr>
          <p:cNvPr id="3" name="object 3"/>
          <p:cNvSpPr txBox="1"/>
          <p:nvPr/>
        </p:nvSpPr>
        <p:spPr>
          <a:xfrm>
            <a:off x="1331640" y="992709"/>
            <a:ext cx="3672364" cy="286617"/>
          </a:xfrm>
          <a:prstGeom prst="rect">
            <a:avLst/>
          </a:prstGeom>
        </p:spPr>
        <p:txBody>
          <a:bodyPr vert="horz" wrap="square" lIns="0" tIns="9525" rIns="0" bIns="0" rtlCol="0">
            <a:spAutoFit/>
          </a:bodyPr>
          <a:lstStyle/>
          <a:p>
            <a:pPr marL="235268" indent="-226219">
              <a:spcBef>
                <a:spcPts val="75"/>
              </a:spcBef>
              <a:buSzPct val="95833"/>
              <a:buFont typeface="Wingdings"/>
              <a:buChar char=""/>
              <a:tabLst>
                <a:tab pos="235744" algn="l"/>
              </a:tabLst>
            </a:pPr>
            <a:r>
              <a:rPr spc="-4" dirty="0">
                <a:latin typeface="Microsoft JhengHei"/>
                <a:cs typeface="Microsoft JhengHei"/>
              </a:rPr>
              <a:t>可選擇上傳前、上傳後進行列印。</a:t>
            </a:r>
            <a:endParaRPr>
              <a:latin typeface="Microsoft JhengHei"/>
              <a:cs typeface="Microsoft JhengHei"/>
            </a:endParaRPr>
          </a:p>
        </p:txBody>
      </p:sp>
      <p:grpSp>
        <p:nvGrpSpPr>
          <p:cNvPr id="4" name="object 4"/>
          <p:cNvGrpSpPr/>
          <p:nvPr/>
        </p:nvGrpSpPr>
        <p:grpSpPr>
          <a:xfrm>
            <a:off x="395536" y="1556792"/>
            <a:ext cx="8568952" cy="4464496"/>
            <a:chOff x="30480" y="2420111"/>
            <a:chExt cx="9113520" cy="3368040"/>
          </a:xfrm>
        </p:grpSpPr>
        <p:pic>
          <p:nvPicPr>
            <p:cNvPr id="5" name="object 5"/>
            <p:cNvPicPr/>
            <p:nvPr/>
          </p:nvPicPr>
          <p:blipFill>
            <a:blip r:embed="rId2" cstate="print"/>
            <a:stretch>
              <a:fillRect/>
            </a:stretch>
          </p:blipFill>
          <p:spPr>
            <a:xfrm>
              <a:off x="30480" y="2420111"/>
              <a:ext cx="9113520" cy="3368040"/>
            </a:xfrm>
            <a:prstGeom prst="rect">
              <a:avLst/>
            </a:prstGeom>
          </p:spPr>
        </p:pic>
        <p:pic>
          <p:nvPicPr>
            <p:cNvPr id="6" name="object 6"/>
            <p:cNvPicPr/>
            <p:nvPr/>
          </p:nvPicPr>
          <p:blipFill>
            <a:blip r:embed="rId3" cstate="print"/>
            <a:stretch>
              <a:fillRect/>
            </a:stretch>
          </p:blipFill>
          <p:spPr>
            <a:xfrm>
              <a:off x="1466088" y="4258055"/>
              <a:ext cx="2862834" cy="1283970"/>
            </a:xfrm>
            <a:prstGeom prst="rect">
              <a:avLst/>
            </a:prstGeom>
          </p:spPr>
        </p:pic>
        <p:sp>
          <p:nvSpPr>
            <p:cNvPr id="7" name="object 7"/>
            <p:cNvSpPr/>
            <p:nvPr/>
          </p:nvSpPr>
          <p:spPr>
            <a:xfrm>
              <a:off x="1618488" y="4280280"/>
              <a:ext cx="2668905" cy="1108075"/>
            </a:xfrm>
            <a:custGeom>
              <a:avLst/>
              <a:gdLst/>
              <a:ahLst/>
              <a:cxnLst/>
              <a:rect l="l" t="t" r="r" b="b"/>
              <a:pathLst>
                <a:path w="2668904" h="1108075">
                  <a:moveTo>
                    <a:pt x="78359" y="998728"/>
                  </a:moveTo>
                  <a:lnTo>
                    <a:pt x="70738" y="999744"/>
                  </a:lnTo>
                  <a:lnTo>
                    <a:pt x="66675" y="1005078"/>
                  </a:lnTo>
                  <a:lnTo>
                    <a:pt x="0" y="1091438"/>
                  </a:lnTo>
                  <a:lnTo>
                    <a:pt x="114681" y="1107948"/>
                  </a:lnTo>
                  <a:lnTo>
                    <a:pt x="120776" y="1103376"/>
                  </a:lnTo>
                  <a:lnTo>
                    <a:pt x="121793" y="1096645"/>
                  </a:lnTo>
                  <a:lnTo>
                    <a:pt x="122186" y="1093724"/>
                  </a:lnTo>
                  <a:lnTo>
                    <a:pt x="26924" y="1093724"/>
                  </a:lnTo>
                  <a:lnTo>
                    <a:pt x="17780" y="1071118"/>
                  </a:lnTo>
                  <a:lnTo>
                    <a:pt x="59500" y="1054203"/>
                  </a:lnTo>
                  <a:lnTo>
                    <a:pt x="85979" y="1019937"/>
                  </a:lnTo>
                  <a:lnTo>
                    <a:pt x="90043" y="1014603"/>
                  </a:lnTo>
                  <a:lnTo>
                    <a:pt x="89026" y="1006983"/>
                  </a:lnTo>
                  <a:lnTo>
                    <a:pt x="83693" y="1002919"/>
                  </a:lnTo>
                  <a:lnTo>
                    <a:pt x="78359" y="998728"/>
                  </a:lnTo>
                  <a:close/>
                </a:path>
                <a:path w="2668904" h="1108075">
                  <a:moveTo>
                    <a:pt x="59500" y="1054203"/>
                  </a:moveTo>
                  <a:lnTo>
                    <a:pt x="17780" y="1071118"/>
                  </a:lnTo>
                  <a:lnTo>
                    <a:pt x="26924" y="1093724"/>
                  </a:lnTo>
                  <a:lnTo>
                    <a:pt x="36634" y="1089787"/>
                  </a:lnTo>
                  <a:lnTo>
                    <a:pt x="32004" y="1089787"/>
                  </a:lnTo>
                  <a:lnTo>
                    <a:pt x="24130" y="1070229"/>
                  </a:lnTo>
                  <a:lnTo>
                    <a:pt x="47117" y="1070229"/>
                  </a:lnTo>
                  <a:lnTo>
                    <a:pt x="59500" y="1054203"/>
                  </a:lnTo>
                  <a:close/>
                </a:path>
                <a:path w="2668904" h="1108075">
                  <a:moveTo>
                    <a:pt x="68946" y="1076687"/>
                  </a:moveTo>
                  <a:lnTo>
                    <a:pt x="26924" y="1093724"/>
                  </a:lnTo>
                  <a:lnTo>
                    <a:pt x="122186" y="1093724"/>
                  </a:lnTo>
                  <a:lnTo>
                    <a:pt x="122681" y="1090041"/>
                  </a:lnTo>
                  <a:lnTo>
                    <a:pt x="118110" y="1083818"/>
                  </a:lnTo>
                  <a:lnTo>
                    <a:pt x="68946" y="1076687"/>
                  </a:lnTo>
                  <a:close/>
                </a:path>
                <a:path w="2668904" h="1108075">
                  <a:moveTo>
                    <a:pt x="24130" y="1070229"/>
                  </a:moveTo>
                  <a:lnTo>
                    <a:pt x="32004" y="1089787"/>
                  </a:lnTo>
                  <a:lnTo>
                    <a:pt x="44813" y="1073209"/>
                  </a:lnTo>
                  <a:lnTo>
                    <a:pt x="24130" y="1070229"/>
                  </a:lnTo>
                  <a:close/>
                </a:path>
                <a:path w="2668904" h="1108075">
                  <a:moveTo>
                    <a:pt x="44813" y="1073209"/>
                  </a:moveTo>
                  <a:lnTo>
                    <a:pt x="32004" y="1089787"/>
                  </a:lnTo>
                  <a:lnTo>
                    <a:pt x="36634" y="1089787"/>
                  </a:lnTo>
                  <a:lnTo>
                    <a:pt x="68946" y="1076687"/>
                  </a:lnTo>
                  <a:lnTo>
                    <a:pt x="44813" y="1073209"/>
                  </a:lnTo>
                  <a:close/>
                </a:path>
                <a:path w="2668904" h="1108075">
                  <a:moveTo>
                    <a:pt x="2659761" y="0"/>
                  </a:moveTo>
                  <a:lnTo>
                    <a:pt x="59500" y="1054203"/>
                  </a:lnTo>
                  <a:lnTo>
                    <a:pt x="44813" y="1073209"/>
                  </a:lnTo>
                  <a:lnTo>
                    <a:pt x="68946" y="1076687"/>
                  </a:lnTo>
                  <a:lnTo>
                    <a:pt x="2668904" y="22606"/>
                  </a:lnTo>
                  <a:lnTo>
                    <a:pt x="2659761" y="0"/>
                  </a:lnTo>
                  <a:close/>
                </a:path>
                <a:path w="2668904" h="1108075">
                  <a:moveTo>
                    <a:pt x="47117" y="1070229"/>
                  </a:moveTo>
                  <a:lnTo>
                    <a:pt x="24130" y="1070229"/>
                  </a:lnTo>
                  <a:lnTo>
                    <a:pt x="44813" y="1073209"/>
                  </a:lnTo>
                  <a:lnTo>
                    <a:pt x="47117" y="1070229"/>
                  </a:lnTo>
                  <a:close/>
                </a:path>
              </a:pathLst>
            </a:custGeom>
            <a:solidFill>
              <a:srgbClr val="FF0000"/>
            </a:solidFill>
          </p:spPr>
          <p:txBody>
            <a:bodyPr wrap="square" lIns="0" tIns="0" rIns="0" bIns="0" rtlCol="0"/>
            <a:lstStyle/>
            <a:p>
              <a:endParaRPr/>
            </a:p>
          </p:txBody>
        </p:sp>
      </p:grpSp>
      <p:sp>
        <p:nvSpPr>
          <p:cNvPr id="8" name="object 8"/>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122</a:t>
            </a:fld>
            <a:endParaRPr spc="-4"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5536" y="836712"/>
            <a:ext cx="8352928" cy="5832648"/>
            <a:chOff x="-996618" y="-27384"/>
            <a:chExt cx="11137238" cy="7776864"/>
          </a:xfrm>
        </p:grpSpPr>
        <p:pic>
          <p:nvPicPr>
            <p:cNvPr id="3" name="object 3"/>
            <p:cNvPicPr/>
            <p:nvPr/>
          </p:nvPicPr>
          <p:blipFill>
            <a:blip r:embed="rId2" cstate="print"/>
            <a:stretch>
              <a:fillRect/>
            </a:stretch>
          </p:blipFill>
          <p:spPr>
            <a:xfrm>
              <a:off x="-996618" y="-27384"/>
              <a:ext cx="11137238" cy="7776864"/>
            </a:xfrm>
            <a:prstGeom prst="rect">
              <a:avLst/>
            </a:prstGeom>
          </p:spPr>
        </p:pic>
        <p:sp>
          <p:nvSpPr>
            <p:cNvPr id="4" name="object 4"/>
            <p:cNvSpPr/>
            <p:nvPr/>
          </p:nvSpPr>
          <p:spPr>
            <a:xfrm>
              <a:off x="-708586" y="18385"/>
              <a:ext cx="935989" cy="378460"/>
            </a:xfrm>
            <a:custGeom>
              <a:avLst/>
              <a:gdLst/>
              <a:ahLst/>
              <a:cxnLst/>
              <a:rect l="l" t="t" r="r" b="b"/>
              <a:pathLst>
                <a:path w="935989" h="378459">
                  <a:moveTo>
                    <a:pt x="0" y="377951"/>
                  </a:moveTo>
                  <a:lnTo>
                    <a:pt x="935735" y="377951"/>
                  </a:lnTo>
                  <a:lnTo>
                    <a:pt x="935735" y="0"/>
                  </a:lnTo>
                  <a:lnTo>
                    <a:pt x="0" y="0"/>
                  </a:lnTo>
                  <a:lnTo>
                    <a:pt x="0" y="377951"/>
                  </a:lnTo>
                  <a:close/>
                </a:path>
              </a:pathLst>
            </a:custGeom>
            <a:ln w="24384">
              <a:solidFill>
                <a:srgbClr val="FF0000"/>
              </a:solidFill>
            </a:ln>
          </p:spPr>
          <p:txBody>
            <a:bodyPr wrap="square" lIns="0" tIns="0" rIns="0" bIns="0" rtlCol="0"/>
            <a:lstStyle/>
            <a:p>
              <a:endParaRPr/>
            </a:p>
          </p:txBody>
        </p:sp>
      </p:grpSp>
      <p:sp>
        <p:nvSpPr>
          <p:cNvPr id="5" name="object 5"/>
          <p:cNvSpPr txBox="1">
            <a:spLocks noGrp="1"/>
          </p:cNvSpPr>
          <p:nvPr>
            <p:ph type="title"/>
          </p:nvPr>
        </p:nvSpPr>
        <p:spPr>
          <a:xfrm>
            <a:off x="1529745" y="116632"/>
            <a:ext cx="6301679" cy="610745"/>
          </a:xfrm>
          <a:prstGeom prst="rect">
            <a:avLst/>
          </a:prstGeom>
        </p:spPr>
        <p:txBody>
          <a:bodyPr vert="horz" wrap="square" lIns="0" tIns="10478" rIns="0" bIns="0" rtlCol="0" anchor="t">
            <a:spAutoFit/>
          </a:bodyPr>
          <a:lstStyle/>
          <a:p>
            <a:pPr marL="9525">
              <a:spcBef>
                <a:spcPts val="83"/>
              </a:spcBef>
            </a:pPr>
            <a:r>
              <a:rPr sz="3900" spc="5" dirty="0">
                <a:solidFill>
                  <a:schemeClr val="tx2"/>
                </a:solidFill>
                <a:latin typeface="Arial"/>
                <a:cs typeface="Arial"/>
              </a:rPr>
              <a:t>申報表預覽畫面-上傳前</a:t>
            </a:r>
          </a:p>
        </p:txBody>
      </p:sp>
      <p:sp>
        <p:nvSpPr>
          <p:cNvPr id="6" name="object 6"/>
          <p:cNvSpPr txBox="1">
            <a:spLocks noGrp="1"/>
          </p:cNvSpPr>
          <p:nvPr>
            <p:ph type="sldNum" sz="quarter" idx="7"/>
          </p:nvPr>
        </p:nvSpPr>
        <p:spPr>
          <a:xfrm>
            <a:off x="9390552" y="5804136"/>
            <a:ext cx="1197219" cy="89768"/>
          </a:xfrm>
          <a:prstGeom prst="rect">
            <a:avLst/>
          </a:prstGeom>
        </p:spPr>
        <p:txBody>
          <a:bodyPr vert="horz" wrap="square" lIns="0" tIns="0" rIns="0" bIns="0" numCol="1" rtlCol="0" anchor="ctr" anchorCtr="0" compatLnSpc="1">
            <a:prstTxWarp prst="textNoShape">
              <a:avLst/>
            </a:prstTxWarp>
            <a:spAutoFit/>
          </a:bodyPr>
          <a:lstStyle/>
          <a:p>
            <a:pPr marL="28575">
              <a:lnSpc>
                <a:spcPts val="671"/>
              </a:lnSpc>
            </a:pPr>
            <a:fld id="{81D60167-4931-47E6-BA6A-407CBD079E47}" type="slidenum">
              <a:rPr spc="-4" dirty="0"/>
              <a:pPr marL="28575">
                <a:lnSpc>
                  <a:spcPts val="671"/>
                </a:lnSpc>
              </a:pPr>
              <a:t>123</a:t>
            </a:fld>
            <a:endParaRPr spc="-4"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3608" y="163299"/>
            <a:ext cx="6696744" cy="610745"/>
          </a:xfrm>
          <a:prstGeom prst="rect">
            <a:avLst/>
          </a:prstGeom>
        </p:spPr>
        <p:txBody>
          <a:bodyPr vert="horz" wrap="square" lIns="0" tIns="10478" rIns="0" bIns="0" rtlCol="0" anchor="t">
            <a:spAutoFit/>
          </a:bodyPr>
          <a:lstStyle/>
          <a:p>
            <a:pPr marL="9525">
              <a:spcBef>
                <a:spcPts val="83"/>
              </a:spcBef>
            </a:pPr>
            <a:r>
              <a:rPr sz="3900" spc="5" dirty="0">
                <a:solidFill>
                  <a:schemeClr val="tx2"/>
                </a:solidFill>
                <a:latin typeface="Arial"/>
                <a:cs typeface="Arial"/>
              </a:rPr>
              <a:t>申報表預覽畫面-上傳後</a:t>
            </a:r>
          </a:p>
        </p:txBody>
      </p:sp>
      <p:pic>
        <p:nvPicPr>
          <p:cNvPr id="3" name="object 3"/>
          <p:cNvPicPr/>
          <p:nvPr/>
        </p:nvPicPr>
        <p:blipFill>
          <a:blip r:embed="rId2" cstate="print"/>
          <a:stretch>
            <a:fillRect/>
          </a:stretch>
        </p:blipFill>
        <p:spPr>
          <a:xfrm>
            <a:off x="2545281" y="4606146"/>
            <a:ext cx="75206" cy="75197"/>
          </a:xfrm>
          <a:prstGeom prst="rect">
            <a:avLst/>
          </a:prstGeom>
        </p:spPr>
      </p:pic>
      <p:sp>
        <p:nvSpPr>
          <p:cNvPr id="4" name="object 4"/>
          <p:cNvSpPr txBox="1"/>
          <p:nvPr/>
        </p:nvSpPr>
        <p:spPr>
          <a:xfrm>
            <a:off x="2534983" y="4577144"/>
            <a:ext cx="94773" cy="100990"/>
          </a:xfrm>
          <a:prstGeom prst="rect">
            <a:avLst/>
          </a:prstGeom>
        </p:spPr>
        <p:txBody>
          <a:bodyPr vert="horz" wrap="square" lIns="0" tIns="8573" rIns="0" bIns="0" rtlCol="0">
            <a:spAutoFit/>
          </a:bodyPr>
          <a:lstStyle/>
          <a:p>
            <a:pPr marL="9525">
              <a:spcBef>
                <a:spcPts val="68"/>
              </a:spcBef>
            </a:pPr>
            <a:r>
              <a:rPr sz="600" spc="-8" dirty="0">
                <a:solidFill>
                  <a:srgbClr val="2B2417"/>
                </a:solidFill>
                <a:latin typeface="PMingLiU-ExtB"/>
                <a:cs typeface="PMingLiU-ExtB"/>
              </a:rPr>
              <a:t>子</a:t>
            </a:r>
            <a:endParaRPr sz="600">
              <a:latin typeface="PMingLiU-ExtB"/>
              <a:cs typeface="PMingLiU-ExtB"/>
            </a:endParaRPr>
          </a:p>
        </p:txBody>
      </p:sp>
      <p:grpSp>
        <p:nvGrpSpPr>
          <p:cNvPr id="5" name="object 5"/>
          <p:cNvGrpSpPr/>
          <p:nvPr/>
        </p:nvGrpSpPr>
        <p:grpSpPr>
          <a:xfrm>
            <a:off x="539552" y="908721"/>
            <a:ext cx="7920880" cy="5785980"/>
            <a:chOff x="1182624" y="1051560"/>
            <a:chExt cx="6849109" cy="5672455"/>
          </a:xfrm>
        </p:grpSpPr>
        <p:pic>
          <p:nvPicPr>
            <p:cNvPr id="6" name="object 6"/>
            <p:cNvPicPr/>
            <p:nvPr/>
          </p:nvPicPr>
          <p:blipFill>
            <a:blip r:embed="rId3" cstate="print"/>
            <a:stretch>
              <a:fillRect/>
            </a:stretch>
          </p:blipFill>
          <p:spPr>
            <a:xfrm>
              <a:off x="1182624" y="1051560"/>
              <a:ext cx="6848856" cy="5672328"/>
            </a:xfrm>
            <a:prstGeom prst="rect">
              <a:avLst/>
            </a:prstGeom>
          </p:spPr>
        </p:pic>
        <p:sp>
          <p:nvSpPr>
            <p:cNvPr id="7" name="object 7"/>
            <p:cNvSpPr/>
            <p:nvPr/>
          </p:nvSpPr>
          <p:spPr>
            <a:xfrm>
              <a:off x="1484376" y="1106424"/>
              <a:ext cx="1359535" cy="378460"/>
            </a:xfrm>
            <a:custGeom>
              <a:avLst/>
              <a:gdLst/>
              <a:ahLst/>
              <a:cxnLst/>
              <a:rect l="l" t="t" r="r" b="b"/>
              <a:pathLst>
                <a:path w="1359535" h="378459">
                  <a:moveTo>
                    <a:pt x="0" y="377951"/>
                  </a:moveTo>
                  <a:lnTo>
                    <a:pt x="1359408" y="377951"/>
                  </a:lnTo>
                  <a:lnTo>
                    <a:pt x="1359408" y="0"/>
                  </a:lnTo>
                  <a:lnTo>
                    <a:pt x="0" y="0"/>
                  </a:lnTo>
                  <a:lnTo>
                    <a:pt x="0" y="377951"/>
                  </a:lnTo>
                  <a:close/>
                </a:path>
              </a:pathLst>
            </a:custGeom>
            <a:ln w="24384">
              <a:solidFill>
                <a:srgbClr val="FF0000"/>
              </a:solidFill>
            </a:ln>
          </p:spPr>
          <p:txBody>
            <a:bodyPr wrap="square" lIns="0" tIns="0" rIns="0" bIns="0" rtlCol="0"/>
            <a:lstStyle/>
            <a:p>
              <a:endParaRPr/>
            </a:p>
          </p:txBody>
        </p:sp>
      </p:grpSp>
      <p:sp>
        <p:nvSpPr>
          <p:cNvPr id="8" name="object 8"/>
          <p:cNvSpPr txBox="1">
            <a:spLocks noGrp="1"/>
          </p:cNvSpPr>
          <p:nvPr>
            <p:ph type="sldNum" sz="quarter" idx="7"/>
          </p:nvPr>
        </p:nvSpPr>
        <p:spPr>
          <a:xfrm>
            <a:off x="9390552" y="5804136"/>
            <a:ext cx="1197219" cy="89768"/>
          </a:xfrm>
          <a:prstGeom prst="rect">
            <a:avLst/>
          </a:prstGeom>
        </p:spPr>
        <p:txBody>
          <a:bodyPr vert="horz" wrap="square" lIns="0" tIns="0" rIns="0" bIns="0" numCol="1" rtlCol="0" anchor="ctr" anchorCtr="0" compatLnSpc="1">
            <a:prstTxWarp prst="textNoShape">
              <a:avLst/>
            </a:prstTxWarp>
            <a:spAutoFit/>
          </a:bodyPr>
          <a:lstStyle/>
          <a:p>
            <a:pPr marL="28575">
              <a:lnSpc>
                <a:spcPts val="671"/>
              </a:lnSpc>
            </a:pPr>
            <a:fld id="{81D60167-4931-47E6-BA6A-407CBD079E47}" type="slidenum">
              <a:rPr spc="-4" dirty="0"/>
              <a:pPr marL="28575">
                <a:lnSpc>
                  <a:spcPts val="671"/>
                </a:lnSpc>
              </a:pPr>
              <a:t>124</a:t>
            </a:fld>
            <a:endParaRPr spc="-4"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67544" y="1412776"/>
            <a:ext cx="8136904" cy="4566964"/>
            <a:chOff x="252984" y="2133600"/>
            <a:chExt cx="8503920" cy="3743325"/>
          </a:xfrm>
        </p:grpSpPr>
        <p:pic>
          <p:nvPicPr>
            <p:cNvPr id="3" name="object 3"/>
            <p:cNvPicPr/>
            <p:nvPr/>
          </p:nvPicPr>
          <p:blipFill>
            <a:blip r:embed="rId2" cstate="print"/>
            <a:stretch>
              <a:fillRect/>
            </a:stretch>
          </p:blipFill>
          <p:spPr>
            <a:xfrm>
              <a:off x="252984" y="2133600"/>
              <a:ext cx="8503920" cy="3742944"/>
            </a:xfrm>
            <a:prstGeom prst="rect">
              <a:avLst/>
            </a:prstGeom>
          </p:spPr>
        </p:pic>
        <p:pic>
          <p:nvPicPr>
            <p:cNvPr id="4" name="object 4"/>
            <p:cNvPicPr/>
            <p:nvPr/>
          </p:nvPicPr>
          <p:blipFill>
            <a:blip r:embed="rId3" cstate="print"/>
            <a:stretch>
              <a:fillRect/>
            </a:stretch>
          </p:blipFill>
          <p:spPr>
            <a:xfrm>
              <a:off x="1972056" y="2520695"/>
              <a:ext cx="5307330" cy="851153"/>
            </a:xfrm>
            <a:prstGeom prst="rect">
              <a:avLst/>
            </a:prstGeom>
          </p:spPr>
        </p:pic>
        <p:sp>
          <p:nvSpPr>
            <p:cNvPr id="5" name="object 5"/>
            <p:cNvSpPr/>
            <p:nvPr/>
          </p:nvSpPr>
          <p:spPr>
            <a:xfrm>
              <a:off x="2124456" y="2542158"/>
              <a:ext cx="5114290" cy="705485"/>
            </a:xfrm>
            <a:custGeom>
              <a:avLst/>
              <a:gdLst/>
              <a:ahLst/>
              <a:cxnLst/>
              <a:rect l="l" t="t" r="r" b="b"/>
              <a:pathLst>
                <a:path w="5114290" h="705485">
                  <a:moveTo>
                    <a:pt x="91820" y="589661"/>
                  </a:moveTo>
                  <a:lnTo>
                    <a:pt x="0" y="660145"/>
                  </a:lnTo>
                  <a:lnTo>
                    <a:pt x="106552" y="705485"/>
                  </a:lnTo>
                  <a:lnTo>
                    <a:pt x="113664" y="702563"/>
                  </a:lnTo>
                  <a:lnTo>
                    <a:pt x="116331" y="696340"/>
                  </a:lnTo>
                  <a:lnTo>
                    <a:pt x="118999" y="690244"/>
                  </a:lnTo>
                  <a:lnTo>
                    <a:pt x="116077" y="683005"/>
                  </a:lnTo>
                  <a:lnTo>
                    <a:pt x="83502" y="669163"/>
                  </a:lnTo>
                  <a:lnTo>
                    <a:pt x="25400" y="669163"/>
                  </a:lnTo>
                  <a:lnTo>
                    <a:pt x="22351" y="645032"/>
                  </a:lnTo>
                  <a:lnTo>
                    <a:pt x="67136" y="639356"/>
                  </a:lnTo>
                  <a:lnTo>
                    <a:pt x="101345" y="613155"/>
                  </a:lnTo>
                  <a:lnTo>
                    <a:pt x="106680" y="608964"/>
                  </a:lnTo>
                  <a:lnTo>
                    <a:pt x="107695" y="601344"/>
                  </a:lnTo>
                  <a:lnTo>
                    <a:pt x="99568" y="590676"/>
                  </a:lnTo>
                  <a:lnTo>
                    <a:pt x="91820" y="589661"/>
                  </a:lnTo>
                  <a:close/>
                </a:path>
                <a:path w="5114290" h="705485">
                  <a:moveTo>
                    <a:pt x="67136" y="639356"/>
                  </a:moveTo>
                  <a:lnTo>
                    <a:pt x="22351" y="645032"/>
                  </a:lnTo>
                  <a:lnTo>
                    <a:pt x="25400" y="669163"/>
                  </a:lnTo>
                  <a:lnTo>
                    <a:pt x="44436" y="666750"/>
                  </a:lnTo>
                  <a:lnTo>
                    <a:pt x="31368" y="666750"/>
                  </a:lnTo>
                  <a:lnTo>
                    <a:pt x="28701" y="645921"/>
                  </a:lnTo>
                  <a:lnTo>
                    <a:pt x="58563" y="645921"/>
                  </a:lnTo>
                  <a:lnTo>
                    <a:pt x="67136" y="639356"/>
                  </a:lnTo>
                  <a:close/>
                </a:path>
                <a:path w="5114290" h="705485">
                  <a:moveTo>
                    <a:pt x="70132" y="663492"/>
                  </a:moveTo>
                  <a:lnTo>
                    <a:pt x="25400" y="669163"/>
                  </a:lnTo>
                  <a:lnTo>
                    <a:pt x="83502" y="669163"/>
                  </a:lnTo>
                  <a:lnTo>
                    <a:pt x="70132" y="663492"/>
                  </a:lnTo>
                  <a:close/>
                </a:path>
                <a:path w="5114290" h="705485">
                  <a:moveTo>
                    <a:pt x="28701" y="645921"/>
                  </a:moveTo>
                  <a:lnTo>
                    <a:pt x="31368" y="666750"/>
                  </a:lnTo>
                  <a:lnTo>
                    <a:pt x="47921" y="654072"/>
                  </a:lnTo>
                  <a:lnTo>
                    <a:pt x="28701" y="645921"/>
                  </a:lnTo>
                  <a:close/>
                </a:path>
                <a:path w="5114290" h="705485">
                  <a:moveTo>
                    <a:pt x="47921" y="654072"/>
                  </a:moveTo>
                  <a:lnTo>
                    <a:pt x="31368" y="666750"/>
                  </a:lnTo>
                  <a:lnTo>
                    <a:pt x="44436" y="666750"/>
                  </a:lnTo>
                  <a:lnTo>
                    <a:pt x="70132" y="663492"/>
                  </a:lnTo>
                  <a:lnTo>
                    <a:pt x="47921" y="654072"/>
                  </a:lnTo>
                  <a:close/>
                </a:path>
                <a:path w="5114290" h="705485">
                  <a:moveTo>
                    <a:pt x="5110988" y="0"/>
                  </a:moveTo>
                  <a:lnTo>
                    <a:pt x="67136" y="639356"/>
                  </a:lnTo>
                  <a:lnTo>
                    <a:pt x="47921" y="654072"/>
                  </a:lnTo>
                  <a:lnTo>
                    <a:pt x="70132" y="663492"/>
                  </a:lnTo>
                  <a:lnTo>
                    <a:pt x="5114163" y="24129"/>
                  </a:lnTo>
                  <a:lnTo>
                    <a:pt x="5110988" y="0"/>
                  </a:lnTo>
                  <a:close/>
                </a:path>
                <a:path w="5114290" h="705485">
                  <a:moveTo>
                    <a:pt x="58563" y="645921"/>
                  </a:moveTo>
                  <a:lnTo>
                    <a:pt x="28701" y="645921"/>
                  </a:lnTo>
                  <a:lnTo>
                    <a:pt x="47921" y="654072"/>
                  </a:lnTo>
                  <a:lnTo>
                    <a:pt x="58563" y="645921"/>
                  </a:lnTo>
                  <a:close/>
                </a:path>
              </a:pathLst>
            </a:custGeom>
            <a:solidFill>
              <a:srgbClr val="FF0000"/>
            </a:solidFill>
          </p:spPr>
          <p:txBody>
            <a:bodyPr wrap="square" lIns="0" tIns="0" rIns="0" bIns="0" rtlCol="0"/>
            <a:lstStyle/>
            <a:p>
              <a:endParaRPr/>
            </a:p>
          </p:txBody>
        </p:sp>
      </p:grpSp>
      <p:sp>
        <p:nvSpPr>
          <p:cNvPr id="6" name="object 6"/>
          <p:cNvSpPr txBox="1">
            <a:spLocks noGrp="1"/>
          </p:cNvSpPr>
          <p:nvPr>
            <p:ph type="title"/>
          </p:nvPr>
        </p:nvSpPr>
        <p:spPr>
          <a:xfrm>
            <a:off x="1485645" y="192116"/>
            <a:ext cx="6377939"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查詢申報結果及收據列印</a:t>
            </a:r>
          </a:p>
        </p:txBody>
      </p:sp>
      <p:sp>
        <p:nvSpPr>
          <p:cNvPr id="8" name="object 8"/>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125</a:t>
            </a:fld>
            <a:endParaRPr spc="-4" dirty="0"/>
          </a:p>
        </p:txBody>
      </p:sp>
      <p:sp>
        <p:nvSpPr>
          <p:cNvPr id="7" name="object 7"/>
          <p:cNvSpPr txBox="1"/>
          <p:nvPr/>
        </p:nvSpPr>
        <p:spPr>
          <a:xfrm>
            <a:off x="1304681" y="878260"/>
            <a:ext cx="4359593" cy="286617"/>
          </a:xfrm>
          <a:prstGeom prst="rect">
            <a:avLst/>
          </a:prstGeom>
        </p:spPr>
        <p:txBody>
          <a:bodyPr vert="horz" wrap="square" lIns="0" tIns="9525" rIns="0" bIns="0" rtlCol="0">
            <a:spAutoFit/>
          </a:bodyPr>
          <a:lstStyle/>
          <a:p>
            <a:pPr marL="235268" indent="-226219">
              <a:spcBef>
                <a:spcPts val="75"/>
              </a:spcBef>
              <a:buSzPct val="95833"/>
              <a:buFont typeface="Wingdings"/>
              <a:buChar char=""/>
              <a:tabLst>
                <a:tab pos="235744" algn="l"/>
              </a:tabLst>
            </a:pPr>
            <a:r>
              <a:rPr spc="-4" dirty="0">
                <a:latin typeface="Microsoft JhengHei"/>
                <a:cs typeface="Microsoft JhengHei"/>
              </a:rPr>
              <a:t>回首頁後點申報查</a:t>
            </a:r>
            <a:r>
              <a:rPr dirty="0">
                <a:latin typeface="Microsoft JhengHei"/>
                <a:cs typeface="Microsoft JhengHei"/>
              </a:rPr>
              <a:t>詢</a:t>
            </a:r>
            <a:r>
              <a:rPr spc="-4" dirty="0">
                <a:latin typeface="Microsoft JhengHei"/>
                <a:cs typeface="Microsoft JhengHei"/>
              </a:rPr>
              <a:t>【申報結果查</a:t>
            </a:r>
            <a:r>
              <a:rPr dirty="0">
                <a:latin typeface="Microsoft JhengHei"/>
                <a:cs typeface="Microsoft JhengHei"/>
              </a:rPr>
              <a:t>詢</a:t>
            </a:r>
            <a:r>
              <a:rPr spc="-4" dirty="0">
                <a:latin typeface="Microsoft JhengHei"/>
                <a:cs typeface="Microsoft JhengHei"/>
              </a:rPr>
              <a:t>】</a:t>
            </a:r>
            <a:r>
              <a:rPr dirty="0">
                <a:latin typeface="Microsoft JhengHei"/>
                <a:cs typeface="Microsoft JhengHei"/>
              </a:rPr>
              <a:t>。</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5977" y="116632"/>
            <a:ext cx="6446403"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申報結果查詢及收據列印</a:t>
            </a:r>
          </a:p>
        </p:txBody>
      </p:sp>
      <p:sp>
        <p:nvSpPr>
          <p:cNvPr id="3" name="object 3"/>
          <p:cNvSpPr txBox="1"/>
          <p:nvPr/>
        </p:nvSpPr>
        <p:spPr>
          <a:xfrm>
            <a:off x="1331640" y="1013701"/>
            <a:ext cx="4587716" cy="286617"/>
          </a:xfrm>
          <a:prstGeom prst="rect">
            <a:avLst/>
          </a:prstGeom>
        </p:spPr>
        <p:txBody>
          <a:bodyPr vert="horz" wrap="square" lIns="0" tIns="9525" rIns="0" bIns="0" rtlCol="0">
            <a:spAutoFit/>
          </a:bodyPr>
          <a:lstStyle/>
          <a:p>
            <a:pPr marL="235268" indent="-226219">
              <a:spcBef>
                <a:spcPts val="75"/>
              </a:spcBef>
              <a:buSzPct val="95833"/>
              <a:buFont typeface="Wingdings"/>
              <a:buChar char=""/>
              <a:tabLst>
                <a:tab pos="235744" algn="l"/>
              </a:tabLst>
            </a:pPr>
            <a:r>
              <a:rPr spc="-4" dirty="0">
                <a:latin typeface="Microsoft JhengHei"/>
                <a:cs typeface="Microsoft JhengHei"/>
              </a:rPr>
              <a:t>查詢資料後可</a:t>
            </a:r>
            <a:r>
              <a:rPr dirty="0">
                <a:latin typeface="Microsoft JhengHei"/>
                <a:cs typeface="Microsoft JhengHei"/>
              </a:rPr>
              <a:t>按</a:t>
            </a:r>
            <a:r>
              <a:rPr spc="-4" dirty="0">
                <a:latin typeface="Microsoft JhengHei"/>
                <a:cs typeface="Microsoft JhengHei"/>
              </a:rPr>
              <a:t>【</a:t>
            </a:r>
            <a:r>
              <a:rPr dirty="0">
                <a:latin typeface="Microsoft JhengHei"/>
                <a:cs typeface="Microsoft JhengHei"/>
              </a:rPr>
              <a:t>列印收</a:t>
            </a:r>
            <a:r>
              <a:rPr spc="-4" dirty="0">
                <a:latin typeface="Microsoft JhengHei"/>
                <a:cs typeface="Microsoft JhengHei"/>
              </a:rPr>
              <a:t>據】將收據留存。</a:t>
            </a:r>
            <a:endParaRPr dirty="0">
              <a:latin typeface="Microsoft JhengHei"/>
              <a:cs typeface="Microsoft JhengHei"/>
            </a:endParaRPr>
          </a:p>
        </p:txBody>
      </p:sp>
      <p:pic>
        <p:nvPicPr>
          <p:cNvPr id="4" name="object 4"/>
          <p:cNvPicPr/>
          <p:nvPr/>
        </p:nvPicPr>
        <p:blipFill>
          <a:blip r:embed="rId2" cstate="print"/>
          <a:stretch>
            <a:fillRect/>
          </a:stretch>
        </p:blipFill>
        <p:spPr>
          <a:xfrm>
            <a:off x="323528" y="1844824"/>
            <a:ext cx="8640959" cy="4248472"/>
          </a:xfrm>
          <a:prstGeom prst="rect">
            <a:avLst/>
          </a:prstGeom>
        </p:spPr>
      </p:pic>
      <p:sp>
        <p:nvSpPr>
          <p:cNvPr id="5" name="object 5"/>
          <p:cNvSpPr txBox="1">
            <a:spLocks noGrp="1"/>
          </p:cNvSpPr>
          <p:nvPr>
            <p:ph type="sldNum" sz="quarter" idx="7"/>
          </p:nvPr>
        </p:nvSpPr>
        <p:spPr>
          <a:xfrm>
            <a:off x="6468427" y="5694443"/>
            <a:ext cx="130493" cy="89768"/>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126</a:t>
            </a:fld>
            <a:endParaRPr spc="-4"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40864" y="141350"/>
            <a:ext cx="4252108" cy="610745"/>
          </a:xfrm>
          <a:prstGeom prst="rect">
            <a:avLst/>
          </a:prstGeom>
        </p:spPr>
        <p:txBody>
          <a:bodyPr vert="horz" wrap="square" lIns="0" tIns="10478" rIns="0" bIns="0" rtlCol="0" anchor="t">
            <a:spAutoFit/>
          </a:bodyPr>
          <a:lstStyle/>
          <a:p>
            <a:pPr marL="9525">
              <a:spcBef>
                <a:spcPts val="83"/>
              </a:spcBef>
            </a:pPr>
            <a:r>
              <a:rPr sz="3900" spc="5" dirty="0">
                <a:solidFill>
                  <a:schemeClr val="tx2"/>
                </a:solidFill>
                <a:latin typeface="Arial"/>
                <a:cs typeface="Arial"/>
              </a:rPr>
              <a:t>收據預覽畫面</a:t>
            </a:r>
          </a:p>
        </p:txBody>
      </p:sp>
      <p:grpSp>
        <p:nvGrpSpPr>
          <p:cNvPr id="3" name="object 3"/>
          <p:cNvGrpSpPr/>
          <p:nvPr/>
        </p:nvGrpSpPr>
        <p:grpSpPr>
          <a:xfrm>
            <a:off x="539552" y="752095"/>
            <a:ext cx="7560840" cy="5629233"/>
            <a:chOff x="1429495" y="1313635"/>
            <a:chExt cx="6278245" cy="5147945"/>
          </a:xfrm>
        </p:grpSpPr>
        <p:pic>
          <p:nvPicPr>
            <p:cNvPr id="4" name="object 4"/>
            <p:cNvPicPr/>
            <p:nvPr/>
          </p:nvPicPr>
          <p:blipFill>
            <a:blip r:embed="rId2" cstate="print"/>
            <a:stretch>
              <a:fillRect/>
            </a:stretch>
          </p:blipFill>
          <p:spPr>
            <a:xfrm>
              <a:off x="1429495" y="1313635"/>
              <a:ext cx="6278150" cy="5147414"/>
            </a:xfrm>
            <a:prstGeom prst="rect">
              <a:avLst/>
            </a:prstGeom>
          </p:spPr>
        </p:pic>
        <p:pic>
          <p:nvPicPr>
            <p:cNvPr id="5" name="object 5"/>
            <p:cNvPicPr/>
            <p:nvPr/>
          </p:nvPicPr>
          <p:blipFill>
            <a:blip r:embed="rId3" cstate="print"/>
            <a:stretch>
              <a:fillRect/>
            </a:stretch>
          </p:blipFill>
          <p:spPr>
            <a:xfrm>
              <a:off x="1597151" y="1481328"/>
              <a:ext cx="5949696" cy="4818888"/>
            </a:xfrm>
            <a:prstGeom prst="rect">
              <a:avLst/>
            </a:prstGeom>
          </p:spPr>
        </p:pic>
        <p:sp>
          <p:nvSpPr>
            <p:cNvPr id="6" name="object 6"/>
            <p:cNvSpPr/>
            <p:nvPr/>
          </p:nvSpPr>
          <p:spPr>
            <a:xfrm>
              <a:off x="5004816" y="4724400"/>
              <a:ext cx="1369060" cy="289560"/>
            </a:xfrm>
            <a:custGeom>
              <a:avLst/>
              <a:gdLst/>
              <a:ahLst/>
              <a:cxnLst/>
              <a:rect l="l" t="t" r="r" b="b"/>
              <a:pathLst>
                <a:path w="1369060" h="289560">
                  <a:moveTo>
                    <a:pt x="1368552" y="0"/>
                  </a:moveTo>
                  <a:lnTo>
                    <a:pt x="0" y="0"/>
                  </a:lnTo>
                  <a:lnTo>
                    <a:pt x="0" y="289560"/>
                  </a:lnTo>
                  <a:lnTo>
                    <a:pt x="1368552" y="289560"/>
                  </a:lnTo>
                  <a:lnTo>
                    <a:pt x="1368552" y="0"/>
                  </a:lnTo>
                  <a:close/>
                </a:path>
              </a:pathLst>
            </a:custGeom>
            <a:solidFill>
              <a:srgbClr val="E0E0E0"/>
            </a:solidFill>
          </p:spPr>
          <p:txBody>
            <a:bodyPr wrap="square" lIns="0" tIns="0" rIns="0" bIns="0" rtlCol="0"/>
            <a:lstStyle/>
            <a:p>
              <a:endParaRPr/>
            </a:p>
          </p:txBody>
        </p:sp>
      </p:grpSp>
      <p:sp>
        <p:nvSpPr>
          <p:cNvPr id="7" name="object 7"/>
          <p:cNvSpPr txBox="1">
            <a:spLocks noGrp="1"/>
          </p:cNvSpPr>
          <p:nvPr>
            <p:ph type="sldNum" sz="quarter" idx="7"/>
          </p:nvPr>
        </p:nvSpPr>
        <p:spPr>
          <a:xfrm>
            <a:off x="9390552" y="5804136"/>
            <a:ext cx="1197219" cy="89768"/>
          </a:xfrm>
          <a:prstGeom prst="rect">
            <a:avLst/>
          </a:prstGeom>
        </p:spPr>
        <p:txBody>
          <a:bodyPr vert="horz" wrap="square" lIns="0" tIns="0" rIns="0" bIns="0" numCol="1" rtlCol="0" anchor="ctr" anchorCtr="0" compatLnSpc="1">
            <a:prstTxWarp prst="textNoShape">
              <a:avLst/>
            </a:prstTxWarp>
            <a:spAutoFit/>
          </a:bodyPr>
          <a:lstStyle/>
          <a:p>
            <a:pPr marL="28575">
              <a:lnSpc>
                <a:spcPts val="671"/>
              </a:lnSpc>
            </a:pPr>
            <a:fld id="{81D60167-4931-47E6-BA6A-407CBD079E47}" type="slidenum">
              <a:rPr spc="-4" dirty="0"/>
              <a:pPr marL="28575">
                <a:lnSpc>
                  <a:spcPts val="671"/>
                </a:lnSpc>
              </a:pPr>
              <a:t>127</a:t>
            </a:fld>
            <a:endParaRPr spc="-4"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4300" y="2518549"/>
            <a:ext cx="7560840" cy="3918354"/>
            <a:chOff x="899160" y="3090672"/>
            <a:chExt cx="7611745" cy="3707129"/>
          </a:xfrm>
        </p:grpSpPr>
        <p:pic>
          <p:nvPicPr>
            <p:cNvPr id="3" name="object 3"/>
            <p:cNvPicPr/>
            <p:nvPr/>
          </p:nvPicPr>
          <p:blipFill>
            <a:blip r:embed="rId2" cstate="print"/>
            <a:stretch>
              <a:fillRect/>
            </a:stretch>
          </p:blipFill>
          <p:spPr>
            <a:xfrm>
              <a:off x="899160" y="3090672"/>
              <a:ext cx="6754368" cy="2715767"/>
            </a:xfrm>
            <a:prstGeom prst="rect">
              <a:avLst/>
            </a:prstGeom>
          </p:spPr>
        </p:pic>
        <p:pic>
          <p:nvPicPr>
            <p:cNvPr id="4" name="object 4"/>
            <p:cNvPicPr/>
            <p:nvPr/>
          </p:nvPicPr>
          <p:blipFill>
            <a:blip r:embed="rId3" cstate="print"/>
            <a:stretch>
              <a:fillRect/>
            </a:stretch>
          </p:blipFill>
          <p:spPr>
            <a:xfrm>
              <a:off x="1441704" y="5687564"/>
              <a:ext cx="7069074" cy="1110234"/>
            </a:xfrm>
            <a:prstGeom prst="rect">
              <a:avLst/>
            </a:prstGeom>
          </p:spPr>
        </p:pic>
        <p:pic>
          <p:nvPicPr>
            <p:cNvPr id="5" name="object 5"/>
            <p:cNvPicPr/>
            <p:nvPr/>
          </p:nvPicPr>
          <p:blipFill>
            <a:blip r:embed="rId4" cstate="print"/>
            <a:stretch>
              <a:fillRect/>
            </a:stretch>
          </p:blipFill>
          <p:spPr>
            <a:xfrm>
              <a:off x="1575816" y="5763767"/>
              <a:ext cx="6803135" cy="960119"/>
            </a:xfrm>
            <a:prstGeom prst="rect">
              <a:avLst/>
            </a:prstGeom>
          </p:spPr>
        </p:pic>
        <p:pic>
          <p:nvPicPr>
            <p:cNvPr id="6" name="object 6"/>
            <p:cNvPicPr/>
            <p:nvPr/>
          </p:nvPicPr>
          <p:blipFill>
            <a:blip r:embed="rId5" cstate="print"/>
            <a:stretch>
              <a:fillRect/>
            </a:stretch>
          </p:blipFill>
          <p:spPr>
            <a:xfrm>
              <a:off x="3340608" y="5526023"/>
              <a:ext cx="488429" cy="448830"/>
            </a:xfrm>
            <a:prstGeom prst="rect">
              <a:avLst/>
            </a:prstGeom>
          </p:spPr>
        </p:pic>
        <p:sp>
          <p:nvSpPr>
            <p:cNvPr id="7" name="object 7"/>
            <p:cNvSpPr/>
            <p:nvPr/>
          </p:nvSpPr>
          <p:spPr>
            <a:xfrm>
              <a:off x="3493008" y="5547232"/>
              <a:ext cx="296545" cy="257810"/>
            </a:xfrm>
            <a:custGeom>
              <a:avLst/>
              <a:gdLst/>
              <a:ahLst/>
              <a:cxnLst/>
              <a:rect l="l" t="t" r="r" b="b"/>
              <a:pathLst>
                <a:path w="296545" h="257810">
                  <a:moveTo>
                    <a:pt x="44703" y="144386"/>
                  </a:moveTo>
                  <a:lnTo>
                    <a:pt x="37718" y="147777"/>
                  </a:lnTo>
                  <a:lnTo>
                    <a:pt x="35559" y="154139"/>
                  </a:lnTo>
                  <a:lnTo>
                    <a:pt x="0" y="257301"/>
                  </a:lnTo>
                  <a:lnTo>
                    <a:pt x="35384" y="250761"/>
                  </a:lnTo>
                  <a:lnTo>
                    <a:pt x="26288" y="250761"/>
                  </a:lnTo>
                  <a:lnTo>
                    <a:pt x="10287" y="232282"/>
                  </a:lnTo>
                  <a:lnTo>
                    <a:pt x="44541" y="202785"/>
                  </a:lnTo>
                  <a:lnTo>
                    <a:pt x="58546" y="162090"/>
                  </a:lnTo>
                  <a:lnTo>
                    <a:pt x="60705" y="155714"/>
                  </a:lnTo>
                  <a:lnTo>
                    <a:pt x="57403" y="148780"/>
                  </a:lnTo>
                  <a:lnTo>
                    <a:pt x="44703" y="144386"/>
                  </a:lnTo>
                  <a:close/>
                </a:path>
                <a:path w="296545" h="257810">
                  <a:moveTo>
                    <a:pt x="44541" y="202785"/>
                  </a:moveTo>
                  <a:lnTo>
                    <a:pt x="10287" y="232282"/>
                  </a:lnTo>
                  <a:lnTo>
                    <a:pt x="26288" y="250761"/>
                  </a:lnTo>
                  <a:lnTo>
                    <a:pt x="32411" y="245490"/>
                  </a:lnTo>
                  <a:lnTo>
                    <a:pt x="29844" y="245490"/>
                  </a:lnTo>
                  <a:lnTo>
                    <a:pt x="16128" y="229527"/>
                  </a:lnTo>
                  <a:lnTo>
                    <a:pt x="36644" y="225733"/>
                  </a:lnTo>
                  <a:lnTo>
                    <a:pt x="44541" y="202785"/>
                  </a:lnTo>
                  <a:close/>
                </a:path>
                <a:path w="296545" h="257810">
                  <a:moveTo>
                    <a:pt x="109474" y="212267"/>
                  </a:moveTo>
                  <a:lnTo>
                    <a:pt x="60480" y="221326"/>
                  </a:lnTo>
                  <a:lnTo>
                    <a:pt x="26288" y="250761"/>
                  </a:lnTo>
                  <a:lnTo>
                    <a:pt x="35384" y="250761"/>
                  </a:lnTo>
                  <a:lnTo>
                    <a:pt x="113918" y="236245"/>
                  </a:lnTo>
                  <a:lnTo>
                    <a:pt x="118237" y="229882"/>
                  </a:lnTo>
                  <a:lnTo>
                    <a:pt x="116966" y="223265"/>
                  </a:lnTo>
                  <a:lnTo>
                    <a:pt x="115824" y="216649"/>
                  </a:lnTo>
                  <a:lnTo>
                    <a:pt x="109474" y="212267"/>
                  </a:lnTo>
                  <a:close/>
                </a:path>
                <a:path w="296545" h="257810">
                  <a:moveTo>
                    <a:pt x="36644" y="225733"/>
                  </a:moveTo>
                  <a:lnTo>
                    <a:pt x="16128" y="229527"/>
                  </a:lnTo>
                  <a:lnTo>
                    <a:pt x="29844" y="245490"/>
                  </a:lnTo>
                  <a:lnTo>
                    <a:pt x="36644" y="225733"/>
                  </a:lnTo>
                  <a:close/>
                </a:path>
                <a:path w="296545" h="257810">
                  <a:moveTo>
                    <a:pt x="60480" y="221326"/>
                  </a:moveTo>
                  <a:lnTo>
                    <a:pt x="36644" y="225733"/>
                  </a:lnTo>
                  <a:lnTo>
                    <a:pt x="29844" y="245490"/>
                  </a:lnTo>
                  <a:lnTo>
                    <a:pt x="32411" y="245490"/>
                  </a:lnTo>
                  <a:lnTo>
                    <a:pt x="60480" y="221326"/>
                  </a:lnTo>
                  <a:close/>
                </a:path>
                <a:path w="296545" h="257810">
                  <a:moveTo>
                    <a:pt x="280034" y="0"/>
                  </a:moveTo>
                  <a:lnTo>
                    <a:pt x="44541" y="202785"/>
                  </a:lnTo>
                  <a:lnTo>
                    <a:pt x="36644" y="225733"/>
                  </a:lnTo>
                  <a:lnTo>
                    <a:pt x="60480" y="221326"/>
                  </a:lnTo>
                  <a:lnTo>
                    <a:pt x="296037" y="18541"/>
                  </a:lnTo>
                  <a:lnTo>
                    <a:pt x="280034" y="0"/>
                  </a:lnTo>
                  <a:close/>
                </a:path>
              </a:pathLst>
            </a:custGeom>
            <a:solidFill>
              <a:srgbClr val="FF0000"/>
            </a:solidFill>
          </p:spPr>
          <p:txBody>
            <a:bodyPr wrap="square" lIns="0" tIns="0" rIns="0" bIns="0" rtlCol="0"/>
            <a:lstStyle/>
            <a:p>
              <a:endParaRPr/>
            </a:p>
          </p:txBody>
        </p:sp>
      </p:grpSp>
      <p:sp>
        <p:nvSpPr>
          <p:cNvPr id="8" name="object 8"/>
          <p:cNvSpPr txBox="1">
            <a:spLocks noGrp="1"/>
          </p:cNvSpPr>
          <p:nvPr>
            <p:ph type="title"/>
          </p:nvPr>
        </p:nvSpPr>
        <p:spPr>
          <a:xfrm>
            <a:off x="2444024" y="81084"/>
            <a:ext cx="3173539"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更正申報表</a:t>
            </a:r>
          </a:p>
        </p:txBody>
      </p:sp>
      <p:sp>
        <p:nvSpPr>
          <p:cNvPr id="10" name="object 10"/>
          <p:cNvSpPr txBox="1">
            <a:spLocks noGrp="1"/>
          </p:cNvSpPr>
          <p:nvPr>
            <p:ph type="sldNum" sz="quarter" idx="7"/>
          </p:nvPr>
        </p:nvSpPr>
        <p:spPr>
          <a:xfrm>
            <a:off x="6468427" y="5694443"/>
            <a:ext cx="130493" cy="179536"/>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128</a:t>
            </a:fld>
            <a:endParaRPr spc="-4" dirty="0"/>
          </a:p>
        </p:txBody>
      </p:sp>
      <p:sp>
        <p:nvSpPr>
          <p:cNvPr id="9" name="object 9"/>
          <p:cNvSpPr txBox="1">
            <a:spLocks noGrp="1"/>
          </p:cNvSpPr>
          <p:nvPr>
            <p:ph type="body" idx="1"/>
          </p:nvPr>
        </p:nvSpPr>
        <p:spPr>
          <a:xfrm>
            <a:off x="604300" y="585327"/>
            <a:ext cx="7200900" cy="1933222"/>
          </a:xfrm>
          <a:prstGeom prst="rect">
            <a:avLst/>
          </a:prstGeom>
        </p:spPr>
        <p:txBody>
          <a:bodyPr vert="horz" wrap="square" lIns="0" tIns="9525" rIns="0" bIns="0" numCol="1" rtlCol="0" anchor="t" anchorCtr="0" compatLnSpc="1">
            <a:prstTxWarp prst="textNoShape">
              <a:avLst/>
            </a:prstTxWarp>
            <a:spAutoFit/>
          </a:bodyPr>
          <a:lstStyle/>
          <a:p>
            <a:pPr marL="464820" indent="-342900">
              <a:spcBef>
                <a:spcPts val="75"/>
              </a:spcBef>
              <a:buFont typeface="Wingdings"/>
              <a:buChar char=""/>
              <a:tabLst>
                <a:tab pos="464820" algn="l"/>
                <a:tab pos="465296" algn="l"/>
              </a:tabLst>
            </a:pPr>
            <a:r>
              <a:rPr spc="-4" dirty="0" err="1"/>
              <a:t>申報人於申報後發現申報資料錯誤時，得隨時向原受理</a:t>
            </a:r>
            <a:r>
              <a:rPr dirty="0" err="1"/>
              <a:t>申報機關</a:t>
            </a:r>
            <a:r>
              <a:rPr spc="-4" dirty="0"/>
              <a:t>(</a:t>
            </a:r>
            <a:r>
              <a:rPr dirty="0"/>
              <a:t>構</a:t>
            </a:r>
            <a:r>
              <a:rPr spc="-4" dirty="0"/>
              <a:t>)</a:t>
            </a:r>
            <a:r>
              <a:rPr dirty="0"/>
              <a:t>申請更正。</a:t>
            </a:r>
          </a:p>
          <a:p>
            <a:pPr marL="464820" indent="-342900">
              <a:buFont typeface="Wingdings"/>
              <a:buChar char=""/>
              <a:tabLst>
                <a:tab pos="464820" algn="l"/>
                <a:tab pos="465296" algn="l"/>
              </a:tabLst>
            </a:pPr>
            <a:r>
              <a:rPr spc="-4" dirty="0"/>
              <a:t>提供該年度上傳之所有申報</a:t>
            </a:r>
            <a:r>
              <a:rPr spc="4" dirty="0"/>
              <a:t>表</a:t>
            </a:r>
            <a:r>
              <a:rPr spc="-4" dirty="0"/>
              <a:t>(</a:t>
            </a:r>
            <a:r>
              <a:rPr dirty="0" err="1"/>
              <a:t>畫面僅顯示申報類別及上傳時間</a:t>
            </a:r>
            <a:r>
              <a:rPr dirty="0"/>
              <a:t>)</a:t>
            </a:r>
            <a:r>
              <a:rPr spc="-79" dirty="0"/>
              <a:t> </a:t>
            </a:r>
            <a:r>
              <a:rPr dirty="0"/>
              <a:t>。</a:t>
            </a:r>
          </a:p>
          <a:p>
            <a:pPr marL="464820" indent="-342900">
              <a:spcBef>
                <a:spcPts val="4"/>
              </a:spcBef>
              <a:buFont typeface="Wingdings"/>
              <a:buChar char=""/>
              <a:tabLst>
                <a:tab pos="464820" algn="l"/>
                <a:tab pos="465296" algn="l"/>
              </a:tabLst>
            </a:pPr>
            <a:r>
              <a:rPr dirty="0"/>
              <a:t>可逕自選取任一申報表進行更正申報作業。</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1640" y="859538"/>
            <a:ext cx="5396388" cy="563616"/>
          </a:xfrm>
          <a:prstGeom prst="rect">
            <a:avLst/>
          </a:prstGeom>
        </p:spPr>
        <p:txBody>
          <a:bodyPr vert="horz" wrap="square" lIns="0" tIns="9525" rIns="0" bIns="0" rtlCol="0">
            <a:spAutoFit/>
          </a:bodyPr>
          <a:lstStyle/>
          <a:p>
            <a:pPr marL="352425" indent="-342900">
              <a:spcBef>
                <a:spcPts val="75"/>
              </a:spcBef>
              <a:buFont typeface="Wingdings"/>
              <a:buChar char=""/>
              <a:tabLst>
                <a:tab pos="351949" algn="l"/>
                <a:tab pos="352425" algn="l"/>
              </a:tabLst>
            </a:pPr>
            <a:r>
              <a:rPr dirty="0">
                <a:solidFill>
                  <a:srgbClr val="FF0000"/>
                </a:solidFill>
                <a:latin typeface="Microsoft JhengHei"/>
                <a:cs typeface="Microsoft JhengHei"/>
              </a:rPr>
              <a:t>基本資</a:t>
            </a:r>
            <a:r>
              <a:rPr spc="-4" dirty="0">
                <a:solidFill>
                  <a:srgbClr val="FF0000"/>
                </a:solidFill>
                <a:latin typeface="Microsoft JhengHei"/>
                <a:cs typeface="Microsoft JhengHei"/>
              </a:rPr>
              <a:t>料</a:t>
            </a:r>
            <a:r>
              <a:rPr spc="-4" dirty="0">
                <a:latin typeface="Microsoft JhengHei"/>
                <a:cs typeface="Microsoft JhengHei"/>
              </a:rPr>
              <a:t>及</a:t>
            </a:r>
            <a:r>
              <a:rPr spc="-4" dirty="0">
                <a:solidFill>
                  <a:srgbClr val="FF0000"/>
                </a:solidFill>
                <a:latin typeface="Microsoft JhengHei"/>
                <a:cs typeface="Microsoft JhengHei"/>
              </a:rPr>
              <a:t>上</a:t>
            </a:r>
            <a:r>
              <a:rPr dirty="0">
                <a:solidFill>
                  <a:srgbClr val="FF0000"/>
                </a:solidFill>
                <a:latin typeface="Microsoft JhengHei"/>
                <a:cs typeface="Microsoft JhengHei"/>
              </a:rPr>
              <a:t>傳</a:t>
            </a:r>
            <a:r>
              <a:rPr spc="-4" dirty="0">
                <a:latin typeface="Microsoft JhengHei"/>
                <a:cs typeface="Microsoft JhengHei"/>
              </a:rPr>
              <a:t>頁籤資料鎖定無法修正。</a:t>
            </a:r>
            <a:endParaRPr dirty="0">
              <a:latin typeface="Microsoft JhengHei"/>
              <a:cs typeface="Microsoft JhengHei"/>
            </a:endParaRPr>
          </a:p>
          <a:p>
            <a:pPr marL="352425" indent="-342900">
              <a:spcBef>
                <a:spcPts val="4"/>
              </a:spcBef>
              <a:buFont typeface="Wingdings"/>
              <a:buChar char=""/>
              <a:tabLst>
                <a:tab pos="351949" algn="l"/>
                <a:tab pos="352425" algn="l"/>
              </a:tabLst>
            </a:pPr>
            <a:r>
              <a:rPr dirty="0">
                <a:latin typeface="Microsoft JhengHei"/>
                <a:cs typeface="Microsoft JhengHei"/>
              </a:rPr>
              <a:t>其他頁籤資料新增修改方式：同原申報作業方式。</a:t>
            </a:r>
          </a:p>
        </p:txBody>
      </p:sp>
      <p:sp>
        <p:nvSpPr>
          <p:cNvPr id="3" name="object 3"/>
          <p:cNvSpPr txBox="1">
            <a:spLocks noGrp="1"/>
          </p:cNvSpPr>
          <p:nvPr>
            <p:ph type="title"/>
          </p:nvPr>
        </p:nvSpPr>
        <p:spPr>
          <a:xfrm>
            <a:off x="3193543" y="168767"/>
            <a:ext cx="2990658"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更正申報表</a:t>
            </a:r>
          </a:p>
        </p:txBody>
      </p:sp>
      <p:grpSp>
        <p:nvGrpSpPr>
          <p:cNvPr id="4" name="object 4"/>
          <p:cNvGrpSpPr/>
          <p:nvPr/>
        </p:nvGrpSpPr>
        <p:grpSpPr>
          <a:xfrm>
            <a:off x="755576" y="1628800"/>
            <a:ext cx="7632848" cy="4824535"/>
            <a:chOff x="1828800" y="1920239"/>
            <a:chExt cx="5922645" cy="4935220"/>
          </a:xfrm>
        </p:grpSpPr>
        <p:pic>
          <p:nvPicPr>
            <p:cNvPr id="5" name="object 5"/>
            <p:cNvPicPr/>
            <p:nvPr/>
          </p:nvPicPr>
          <p:blipFill>
            <a:blip r:embed="rId2" cstate="print"/>
            <a:stretch>
              <a:fillRect/>
            </a:stretch>
          </p:blipFill>
          <p:spPr>
            <a:xfrm>
              <a:off x="1828800" y="1920239"/>
              <a:ext cx="5922263" cy="4934710"/>
            </a:xfrm>
            <a:prstGeom prst="rect">
              <a:avLst/>
            </a:prstGeom>
          </p:spPr>
        </p:pic>
        <p:pic>
          <p:nvPicPr>
            <p:cNvPr id="6" name="object 6"/>
            <p:cNvPicPr/>
            <p:nvPr/>
          </p:nvPicPr>
          <p:blipFill>
            <a:blip r:embed="rId3" cstate="print"/>
            <a:stretch>
              <a:fillRect/>
            </a:stretch>
          </p:blipFill>
          <p:spPr>
            <a:xfrm>
              <a:off x="1999487" y="2999232"/>
              <a:ext cx="5647944" cy="307848"/>
            </a:xfrm>
            <a:prstGeom prst="rect">
              <a:avLst/>
            </a:prstGeom>
          </p:spPr>
        </p:pic>
        <p:sp>
          <p:nvSpPr>
            <p:cNvPr id="7" name="object 7"/>
            <p:cNvSpPr/>
            <p:nvPr/>
          </p:nvSpPr>
          <p:spPr>
            <a:xfrm>
              <a:off x="2734056" y="2999231"/>
              <a:ext cx="4913630" cy="262255"/>
            </a:xfrm>
            <a:custGeom>
              <a:avLst/>
              <a:gdLst/>
              <a:ahLst/>
              <a:cxnLst/>
              <a:rect l="l" t="t" r="r" b="b"/>
              <a:pathLst>
                <a:path w="4913630" h="262254">
                  <a:moveTo>
                    <a:pt x="2340864" y="0"/>
                  </a:moveTo>
                  <a:lnTo>
                    <a:pt x="0" y="0"/>
                  </a:lnTo>
                  <a:lnTo>
                    <a:pt x="0" y="234696"/>
                  </a:lnTo>
                  <a:lnTo>
                    <a:pt x="2340864" y="234696"/>
                  </a:lnTo>
                  <a:lnTo>
                    <a:pt x="2340864" y="0"/>
                  </a:lnTo>
                  <a:close/>
                </a:path>
                <a:path w="4913630" h="262254">
                  <a:moveTo>
                    <a:pt x="4913376" y="33528"/>
                  </a:moveTo>
                  <a:lnTo>
                    <a:pt x="2877312" y="33528"/>
                  </a:lnTo>
                  <a:lnTo>
                    <a:pt x="2877312" y="262128"/>
                  </a:lnTo>
                  <a:lnTo>
                    <a:pt x="4913376" y="262128"/>
                  </a:lnTo>
                  <a:lnTo>
                    <a:pt x="4913376" y="33528"/>
                  </a:lnTo>
                  <a:close/>
                </a:path>
              </a:pathLst>
            </a:custGeom>
            <a:solidFill>
              <a:srgbClr val="D9D9D9"/>
            </a:solidFill>
          </p:spPr>
          <p:txBody>
            <a:bodyPr wrap="square" lIns="0" tIns="0" rIns="0" bIns="0" rtlCol="0"/>
            <a:lstStyle/>
            <a:p>
              <a:endParaRPr/>
            </a:p>
          </p:txBody>
        </p:sp>
      </p:grpSp>
      <p:sp>
        <p:nvSpPr>
          <p:cNvPr id="8" name="object 8"/>
          <p:cNvSpPr txBox="1">
            <a:spLocks noGrp="1"/>
          </p:cNvSpPr>
          <p:nvPr>
            <p:ph type="sldNum" sz="quarter" idx="7"/>
          </p:nvPr>
        </p:nvSpPr>
        <p:spPr>
          <a:xfrm>
            <a:off x="6468427" y="5694443"/>
            <a:ext cx="130493" cy="179536"/>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129</a:t>
            </a:fld>
            <a:endParaRPr spc="-4"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F5EBD7-8298-D055-FAE2-9A4D3D1C5648}"/>
              </a:ext>
            </a:extLst>
          </p:cNvPr>
          <p:cNvSpPr>
            <a:spLocks noGrp="1"/>
          </p:cNvSpPr>
          <p:nvPr>
            <p:ph type="title"/>
          </p:nvPr>
        </p:nvSpPr>
        <p:spPr>
          <a:xfrm>
            <a:off x="490538" y="384175"/>
            <a:ext cx="7467600" cy="868363"/>
          </a:xfrm>
        </p:spPr>
        <p:txBody>
          <a:bodyPr/>
          <a:lstStyle/>
          <a:p>
            <a:pPr algn="ctr">
              <a:defRPr/>
            </a:pPr>
            <a:br>
              <a:rPr lang="zh-TW" altLang="en-US" sz="1050" dirty="0">
                <a:solidFill>
                  <a:srgbClr val="000000"/>
                </a:solidFill>
                <a:latin typeface="細明體" panose="02020509000000000000" pitchFamily="49" charset="-120"/>
                <a:ea typeface="細明體" panose="02020509000000000000" pitchFamily="49" charset="-120"/>
              </a:rPr>
            </a:br>
            <a:r>
              <a:rPr lang="zh-TW" altLang="en-US" sz="4000" b="1" dirty="0">
                <a:latin typeface="微軟正黑體" pitchFamily="34" charset="-120"/>
                <a:ea typeface="微軟正黑體" pitchFamily="34" charset="-120"/>
              </a:rPr>
              <a:t>申報競合處理 </a:t>
            </a:r>
          </a:p>
        </p:txBody>
      </p:sp>
      <p:graphicFrame>
        <p:nvGraphicFramePr>
          <p:cNvPr id="5" name="表格 5">
            <a:extLst>
              <a:ext uri="{FF2B5EF4-FFF2-40B4-BE49-F238E27FC236}">
                <a16:creationId xmlns:a16="http://schemas.microsoft.com/office/drawing/2014/main" id="{611A2712-8266-89C8-DAED-509726E9FBC2}"/>
              </a:ext>
            </a:extLst>
          </p:cNvPr>
          <p:cNvGraphicFramePr>
            <a:graphicFrameLocks noGrp="1"/>
          </p:cNvGraphicFramePr>
          <p:nvPr>
            <p:ph sz="quarter" idx="1"/>
          </p:nvPr>
        </p:nvGraphicFramePr>
        <p:xfrm>
          <a:off x="457200" y="1600200"/>
          <a:ext cx="7467600" cy="4672013"/>
        </p:xfrm>
        <a:graphic>
          <a:graphicData uri="http://schemas.openxmlformats.org/drawingml/2006/table">
            <a:tbl>
              <a:tblPr firstRow="1" bandRow="1">
                <a:tableStyleId>{5C22544A-7EE6-4342-B048-85BDC9FD1C3A}</a:tableStyleId>
              </a:tblPr>
              <a:tblGrid>
                <a:gridCol w="37338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1105219">
                <a:tc>
                  <a:txBody>
                    <a:bodyPr/>
                    <a:lstStyle/>
                    <a:p>
                      <a:endParaRPr kumimoji="0" lang="zh-TW" altLang="en-US" sz="1800" b="0" i="0" u="none" strike="noStrike" kern="1200" baseline="0" dirty="0">
                        <a:solidFill>
                          <a:schemeClr val="lt1"/>
                        </a:solidFill>
                        <a:latin typeface="+mn-lt"/>
                        <a:ea typeface="+mn-ea"/>
                        <a:cs typeface="+mn-cs"/>
                      </a:endParaRPr>
                    </a:p>
                    <a:p>
                      <a:pPr algn="ctr"/>
                      <a:r>
                        <a:rPr kumimoji="0" lang="zh-TW" altLang="en-US" sz="2800" b="0" i="0" u="none" strike="noStrike" kern="1200" baseline="0" dirty="0">
                          <a:solidFill>
                            <a:schemeClr val="lt1"/>
                          </a:solidFill>
                          <a:latin typeface="+mn-lt"/>
                          <a:ea typeface="+mn-ea"/>
                          <a:cs typeface="+mn-cs"/>
                        </a:rPr>
                        <a:t>衝突狀況 </a:t>
                      </a:r>
                      <a:r>
                        <a:rPr kumimoji="0" lang="zh-TW" altLang="en-US" sz="1800" b="0" i="0" u="none" strike="noStrike" kern="1200" baseline="0" dirty="0">
                          <a:solidFill>
                            <a:schemeClr val="lt1"/>
                          </a:solidFill>
                          <a:latin typeface="+mn-lt"/>
                          <a:ea typeface="+mn-ea"/>
                          <a:cs typeface="+mn-cs"/>
                        </a:rPr>
                        <a:t>	</a:t>
                      </a:r>
                    </a:p>
                    <a:p>
                      <a:endParaRPr lang="zh-TW" altLang="en-US" sz="1800" dirty="0"/>
                    </a:p>
                  </a:txBody>
                  <a:tcPr marT="45718" marB="45718"/>
                </a:tc>
                <a:tc>
                  <a:txBody>
                    <a:bodyPr/>
                    <a:lstStyle/>
                    <a:p>
                      <a:pPr algn="l"/>
                      <a:endParaRPr kumimoji="0" lang="zh-TW" altLang="en-US" sz="1800" b="0" i="0" u="none" strike="noStrike" kern="1200" baseline="0" dirty="0">
                        <a:solidFill>
                          <a:schemeClr val="lt1"/>
                        </a:solidFill>
                        <a:latin typeface="+mn-lt"/>
                        <a:ea typeface="+mn-ea"/>
                        <a:cs typeface="+mn-cs"/>
                      </a:endParaRPr>
                    </a:p>
                    <a:p>
                      <a:pPr algn="ctr"/>
                      <a:r>
                        <a:rPr kumimoji="0" lang="zh-TW" altLang="en-US" sz="2800" b="0" i="0" u="none" strike="noStrike" kern="1200" baseline="0" dirty="0">
                          <a:solidFill>
                            <a:schemeClr val="lt1"/>
                          </a:solidFill>
                          <a:latin typeface="+mn-lt"/>
                          <a:ea typeface="+mn-ea"/>
                          <a:cs typeface="+mn-cs"/>
                        </a:rPr>
                        <a:t>處理方式 </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	</a:t>
                      </a:r>
                    </a:p>
                    <a:p>
                      <a:endParaRPr lang="zh-TW" altLang="en-US" sz="1800" dirty="0"/>
                    </a:p>
                  </a:txBody>
                  <a:tcPr marT="45718" marB="45718"/>
                </a:tc>
                <a:extLst>
                  <a:ext uri="{0D108BD9-81ED-4DB2-BD59-A6C34878D82A}">
                    <a16:rowId xmlns:a16="http://schemas.microsoft.com/office/drawing/2014/main" val="10000"/>
                  </a:ext>
                </a:extLst>
              </a:tr>
              <a:tr h="1105219">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申報年度</a:t>
                      </a:r>
                      <a:r>
                        <a:rPr lang="zh-TW" altLang="en-US" sz="1800" b="0" i="0" u="sng" strike="noStrike" baseline="0" dirty="0">
                          <a:solidFill>
                            <a:srgbClr val="FF0000"/>
                          </a:solidFill>
                          <a:latin typeface="微軟正黑體" panose="020B0604030504040204" pitchFamily="34" charset="-120"/>
                          <a:ea typeface="微軟正黑體" panose="020B0604030504040204" pitchFamily="34" charset="-120"/>
                        </a:rPr>
                        <a:t>已辦理</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就（到）職申報或者代理申報者，須再辦理定期申報？ </a:t>
                      </a:r>
                    </a:p>
                  </a:txBody>
                  <a:tcPr marT="45718" marB="45718"/>
                </a:tc>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sng" strike="noStrike" baseline="0" dirty="0">
                          <a:solidFill>
                            <a:srgbClr val="FF0000"/>
                          </a:solidFill>
                          <a:latin typeface="微軟正黑體" panose="020B0604030504040204" pitchFamily="34" charset="-120"/>
                          <a:ea typeface="微軟正黑體" panose="020B0604030504040204" pitchFamily="34" charset="-120"/>
                        </a:rPr>
                        <a:t>免</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為該年度之定期申報 </a:t>
                      </a:r>
                    </a:p>
                  </a:txBody>
                  <a:tcPr marT="45718" marB="45718"/>
                </a:tc>
                <a:extLst>
                  <a:ext uri="{0D108BD9-81ED-4DB2-BD59-A6C34878D82A}">
                    <a16:rowId xmlns:a16="http://schemas.microsoft.com/office/drawing/2014/main" val="10001"/>
                  </a:ext>
                </a:extLst>
              </a:tr>
              <a:tr h="1105219">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於辦理卸（離）職或解除代理申報期間內，</a:t>
                      </a:r>
                      <a:r>
                        <a:rPr lang="zh-TW" altLang="en-US" sz="1800" b="0" i="0" u="sng" strike="noStrike" baseline="0" dirty="0">
                          <a:solidFill>
                            <a:srgbClr val="FF0000"/>
                          </a:solidFill>
                          <a:latin typeface="微軟正黑體" panose="020B0604030504040204" pitchFamily="34" charset="-120"/>
                          <a:ea typeface="微軟正黑體" panose="020B0604030504040204" pitchFamily="34" charset="-120"/>
                        </a:rPr>
                        <a:t>再任應申報財產之公職</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者 </a:t>
                      </a:r>
                    </a:p>
                  </a:txBody>
                  <a:tcPr marT="45718" marB="45718"/>
                </a:tc>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辦理</a:t>
                      </a:r>
                      <a:r>
                        <a:rPr lang="zh-TW" altLang="en-US" sz="1800" b="0" i="0" u="sng" strike="noStrike" baseline="0" dirty="0">
                          <a:solidFill>
                            <a:srgbClr val="FF0000"/>
                          </a:solidFill>
                          <a:latin typeface="微軟正黑體" panose="020B0604030504040204" pitchFamily="34" charset="-120"/>
                          <a:ea typeface="微軟正黑體" panose="020B0604030504040204" pitchFamily="34" charset="-120"/>
                        </a:rPr>
                        <a:t>就（到）職申報</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，免卸（離）職或解除代理申報 	</a:t>
                      </a:r>
                    </a:p>
                    <a:p>
                      <a:endParaRPr lang="zh-TW" altLang="en-US" sz="1800" dirty="0"/>
                    </a:p>
                  </a:txBody>
                  <a:tcPr marT="45718" marB="45718"/>
                </a:tc>
                <a:extLst>
                  <a:ext uri="{0D108BD9-81ED-4DB2-BD59-A6C34878D82A}">
                    <a16:rowId xmlns:a16="http://schemas.microsoft.com/office/drawing/2014/main" val="10002"/>
                  </a:ext>
                </a:extLst>
              </a:tr>
              <a:tr h="1356355">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就（到）職申報、定期申報、代理（兼任）申報於法定申報期間喪失申報身分者 	</a:t>
                      </a:r>
                    </a:p>
                    <a:p>
                      <a:endParaRPr lang="zh-TW" altLang="en-US" sz="1800" dirty="0"/>
                    </a:p>
                  </a:txBody>
                  <a:tcPr marT="45718" marB="45718"/>
                </a:tc>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前開申報與卸（離）職或解除代理申報得</a:t>
                      </a:r>
                      <a:r>
                        <a:rPr lang="zh-TW" altLang="en-US" sz="1800" b="0" i="0" u="none" strike="noStrike" baseline="0" dirty="0">
                          <a:solidFill>
                            <a:srgbClr val="FF0000"/>
                          </a:solidFill>
                          <a:latin typeface="微軟正黑體" panose="020B0604030504040204" pitchFamily="34" charset="-120"/>
                          <a:ea typeface="微軟正黑體" panose="020B0604030504040204" pitchFamily="34" charset="-120"/>
                        </a:rPr>
                        <a:t>擇一</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辦理 	</a:t>
                      </a:r>
                    </a:p>
                    <a:p>
                      <a:endParaRPr lang="zh-TW" altLang="en-US" sz="1800" dirty="0"/>
                    </a:p>
                  </a:txBody>
                  <a:tcPr marT="45718" marB="45718"/>
                </a:tc>
                <a:extLst>
                  <a:ext uri="{0D108BD9-81ED-4DB2-BD59-A6C34878D82A}">
                    <a16:rowId xmlns:a16="http://schemas.microsoft.com/office/drawing/2014/main" val="10003"/>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5577" y="1074122"/>
            <a:ext cx="7488832" cy="563616"/>
          </a:xfrm>
          <a:prstGeom prst="rect">
            <a:avLst/>
          </a:prstGeom>
        </p:spPr>
        <p:txBody>
          <a:bodyPr vert="horz" wrap="square" lIns="0" tIns="9525" rIns="0" bIns="0" rtlCol="0">
            <a:spAutoFit/>
          </a:bodyPr>
          <a:lstStyle/>
          <a:p>
            <a:pPr marL="267653" indent="-258604">
              <a:spcBef>
                <a:spcPts val="75"/>
              </a:spcBef>
              <a:buFont typeface="Wingdings"/>
              <a:buChar char=""/>
              <a:tabLst>
                <a:tab pos="268129" algn="l"/>
              </a:tabLst>
            </a:pPr>
            <a:r>
              <a:rPr dirty="0" err="1">
                <a:latin typeface="Microsoft JhengHei"/>
                <a:cs typeface="Microsoft JhengHei"/>
              </a:rPr>
              <a:t>確認修正完成請至上傳頁籤，確認申報基準日後，點選【更正上傳</a:t>
            </a:r>
            <a:r>
              <a:rPr dirty="0">
                <a:latin typeface="Microsoft JhengHei"/>
                <a:cs typeface="Microsoft JhengHei"/>
              </a:rPr>
              <a:t>】。</a:t>
            </a:r>
          </a:p>
          <a:p>
            <a:pPr marL="267653" indent="-258604">
              <a:buFont typeface="Wingdings"/>
              <a:buChar char=""/>
              <a:tabLst>
                <a:tab pos="268129" algn="l"/>
              </a:tabLst>
            </a:pPr>
            <a:r>
              <a:rPr dirty="0">
                <a:latin typeface="Microsoft JhengHei"/>
                <a:cs typeface="Microsoft JhengHei"/>
              </a:rPr>
              <a:t>可</a:t>
            </a:r>
            <a:r>
              <a:rPr spc="-4" dirty="0">
                <a:latin typeface="Microsoft JhengHei"/>
                <a:cs typeface="Microsoft JhengHei"/>
              </a:rPr>
              <a:t>至【</a:t>
            </a:r>
            <a:r>
              <a:rPr dirty="0">
                <a:latin typeface="Microsoft JhengHei"/>
                <a:cs typeface="Microsoft JhengHei"/>
              </a:rPr>
              <a:t>申報結果查詢及列印收</a:t>
            </a:r>
            <a:r>
              <a:rPr spc="-15" dirty="0">
                <a:latin typeface="Microsoft JhengHei"/>
                <a:cs typeface="Microsoft JhengHei"/>
              </a:rPr>
              <a:t>據</a:t>
            </a:r>
            <a:r>
              <a:rPr spc="-4" dirty="0">
                <a:latin typeface="Microsoft JhengHei"/>
                <a:cs typeface="Microsoft JhengHei"/>
              </a:rPr>
              <a:t>】列印收據。</a:t>
            </a:r>
            <a:endParaRPr dirty="0">
              <a:latin typeface="Microsoft JhengHei"/>
              <a:cs typeface="Microsoft JhengHei"/>
            </a:endParaRPr>
          </a:p>
        </p:txBody>
      </p:sp>
      <p:sp>
        <p:nvSpPr>
          <p:cNvPr id="3" name="object 3"/>
          <p:cNvSpPr txBox="1">
            <a:spLocks noGrp="1"/>
          </p:cNvSpPr>
          <p:nvPr>
            <p:ph type="title"/>
          </p:nvPr>
        </p:nvSpPr>
        <p:spPr>
          <a:xfrm>
            <a:off x="2555776" y="260648"/>
            <a:ext cx="2990658"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更正申報表</a:t>
            </a:r>
          </a:p>
        </p:txBody>
      </p:sp>
      <p:pic>
        <p:nvPicPr>
          <p:cNvPr id="4" name="object 4"/>
          <p:cNvPicPr/>
          <p:nvPr/>
        </p:nvPicPr>
        <p:blipFill>
          <a:blip r:embed="rId2" cstate="print"/>
          <a:stretch>
            <a:fillRect/>
          </a:stretch>
        </p:blipFill>
        <p:spPr>
          <a:xfrm>
            <a:off x="107504" y="1988840"/>
            <a:ext cx="8856984" cy="3795038"/>
          </a:xfrm>
          <a:prstGeom prst="rect">
            <a:avLst/>
          </a:prstGeom>
        </p:spPr>
      </p:pic>
      <p:sp>
        <p:nvSpPr>
          <p:cNvPr id="5" name="object 5"/>
          <p:cNvSpPr txBox="1">
            <a:spLocks noGrp="1"/>
          </p:cNvSpPr>
          <p:nvPr>
            <p:ph type="sldNum" sz="quarter" idx="7"/>
          </p:nvPr>
        </p:nvSpPr>
        <p:spPr>
          <a:xfrm>
            <a:off x="6468427" y="5694443"/>
            <a:ext cx="130493" cy="179536"/>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130</a:t>
            </a:fld>
            <a:endParaRPr spc="-4"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40898" y="2176787"/>
            <a:ext cx="2667000" cy="880497"/>
          </a:xfrm>
          <a:prstGeom prst="rect">
            <a:avLst/>
          </a:prstGeom>
        </p:spPr>
        <p:txBody>
          <a:bodyPr vert="horz" wrap="square" lIns="0" tIns="9525" rIns="0" bIns="0" rtlCol="0">
            <a:spAutoFit/>
          </a:bodyPr>
          <a:lstStyle/>
          <a:p>
            <a:pPr marL="180975" marR="3810" indent="-171450">
              <a:lnSpc>
                <a:spcPct val="130100"/>
              </a:lnSpc>
              <a:spcBef>
                <a:spcPts val="75"/>
              </a:spcBef>
              <a:buChar char="•"/>
              <a:tabLst>
                <a:tab pos="180975" algn="l"/>
              </a:tabLst>
            </a:pPr>
            <a:r>
              <a:rPr sz="1500" spc="-8" dirty="0">
                <a:latin typeface="Microsoft JhengHei"/>
                <a:cs typeface="Microsoft JhengHei"/>
              </a:rPr>
              <a:t>更正申報作業並非取代原申 </a:t>
            </a:r>
            <a:r>
              <a:rPr sz="1500" spc="-4" dirty="0">
                <a:latin typeface="Microsoft JhengHei"/>
                <a:cs typeface="Microsoft JhengHei"/>
              </a:rPr>
              <a:t> </a:t>
            </a:r>
            <a:r>
              <a:rPr sz="1500" spc="-8" dirty="0">
                <a:latin typeface="Microsoft JhengHei"/>
                <a:cs typeface="Microsoft JhengHei"/>
              </a:rPr>
              <a:t>報表，係針對選取之原申報 </a:t>
            </a:r>
            <a:r>
              <a:rPr sz="1500" spc="-4" dirty="0">
                <a:latin typeface="Microsoft JhengHei"/>
                <a:cs typeface="Microsoft JhengHei"/>
              </a:rPr>
              <a:t> </a:t>
            </a:r>
            <a:r>
              <a:rPr sz="1500" spc="-8" dirty="0">
                <a:latin typeface="Microsoft JhengHei"/>
                <a:cs typeface="Microsoft JhengHei"/>
              </a:rPr>
              <a:t>表進行</a:t>
            </a:r>
            <a:r>
              <a:rPr sz="1500" spc="8" dirty="0">
                <a:latin typeface="Microsoft JhengHei"/>
                <a:cs typeface="Microsoft JhengHei"/>
              </a:rPr>
              <a:t>更</a:t>
            </a:r>
            <a:r>
              <a:rPr sz="1500" spc="-8" dirty="0">
                <a:latin typeface="Microsoft JhengHei"/>
                <a:cs typeface="Microsoft JhengHei"/>
              </a:rPr>
              <a:t>正後</a:t>
            </a:r>
            <a:r>
              <a:rPr sz="1500" spc="15" dirty="0">
                <a:latin typeface="Microsoft JhengHei"/>
                <a:cs typeface="Microsoft JhengHei"/>
              </a:rPr>
              <a:t>上</a:t>
            </a:r>
            <a:r>
              <a:rPr sz="1500" spc="-8" dirty="0">
                <a:latin typeface="Microsoft JhengHei"/>
                <a:cs typeface="Microsoft JhengHei"/>
              </a:rPr>
              <a:t>傳新</a:t>
            </a:r>
            <a:r>
              <a:rPr sz="1500" spc="8" dirty="0">
                <a:latin typeface="Microsoft JhengHei"/>
                <a:cs typeface="Microsoft JhengHei"/>
              </a:rPr>
              <a:t>申</a:t>
            </a:r>
            <a:r>
              <a:rPr sz="1500" spc="-8" dirty="0">
                <a:latin typeface="Microsoft JhengHei"/>
                <a:cs typeface="Microsoft JhengHei"/>
              </a:rPr>
              <a:t>報</a:t>
            </a:r>
            <a:r>
              <a:rPr sz="1500" spc="8" dirty="0">
                <a:latin typeface="Microsoft JhengHei"/>
                <a:cs typeface="Microsoft JhengHei"/>
              </a:rPr>
              <a:t>表</a:t>
            </a:r>
            <a:r>
              <a:rPr sz="1500" spc="-8" dirty="0">
                <a:latin typeface="Microsoft JhengHei"/>
                <a:cs typeface="Microsoft JhengHei"/>
              </a:rPr>
              <a:t>。</a:t>
            </a:r>
            <a:endParaRPr sz="1500">
              <a:latin typeface="Microsoft JhengHei"/>
              <a:cs typeface="Microsoft JhengHei"/>
            </a:endParaRPr>
          </a:p>
        </p:txBody>
      </p:sp>
      <p:grpSp>
        <p:nvGrpSpPr>
          <p:cNvPr id="3" name="object 3"/>
          <p:cNvGrpSpPr/>
          <p:nvPr/>
        </p:nvGrpSpPr>
        <p:grpSpPr>
          <a:xfrm>
            <a:off x="1970532" y="2016252"/>
            <a:ext cx="2178844" cy="1561623"/>
            <a:chOff x="1103375" y="1545336"/>
            <a:chExt cx="2905125" cy="2082164"/>
          </a:xfrm>
        </p:grpSpPr>
        <p:sp>
          <p:nvSpPr>
            <p:cNvPr id="4" name="object 4"/>
            <p:cNvSpPr/>
            <p:nvPr/>
          </p:nvSpPr>
          <p:spPr>
            <a:xfrm>
              <a:off x="1115567" y="1557528"/>
              <a:ext cx="2880360" cy="2057400"/>
            </a:xfrm>
            <a:custGeom>
              <a:avLst/>
              <a:gdLst/>
              <a:ahLst/>
              <a:cxnLst/>
              <a:rect l="l" t="t" r="r" b="b"/>
              <a:pathLst>
                <a:path w="2880360" h="2057400">
                  <a:moveTo>
                    <a:pt x="2537460" y="0"/>
                  </a:moveTo>
                  <a:lnTo>
                    <a:pt x="342900" y="0"/>
                  </a:lnTo>
                  <a:lnTo>
                    <a:pt x="296372" y="3130"/>
                  </a:lnTo>
                  <a:lnTo>
                    <a:pt x="251746" y="12250"/>
                  </a:lnTo>
                  <a:lnTo>
                    <a:pt x="209431" y="26949"/>
                  </a:lnTo>
                  <a:lnTo>
                    <a:pt x="169835" y="46820"/>
                  </a:lnTo>
                  <a:lnTo>
                    <a:pt x="133367" y="71454"/>
                  </a:lnTo>
                  <a:lnTo>
                    <a:pt x="100436" y="100441"/>
                  </a:lnTo>
                  <a:lnTo>
                    <a:pt x="71450" y="133373"/>
                  </a:lnTo>
                  <a:lnTo>
                    <a:pt x="46817" y="169841"/>
                  </a:lnTo>
                  <a:lnTo>
                    <a:pt x="26948" y="209436"/>
                  </a:lnTo>
                  <a:lnTo>
                    <a:pt x="12249" y="251751"/>
                  </a:lnTo>
                  <a:lnTo>
                    <a:pt x="3130" y="296375"/>
                  </a:lnTo>
                  <a:lnTo>
                    <a:pt x="0" y="342900"/>
                  </a:lnTo>
                  <a:lnTo>
                    <a:pt x="0" y="1714500"/>
                  </a:lnTo>
                  <a:lnTo>
                    <a:pt x="3130" y="1761024"/>
                  </a:lnTo>
                  <a:lnTo>
                    <a:pt x="12249" y="1805648"/>
                  </a:lnTo>
                  <a:lnTo>
                    <a:pt x="26948" y="1847963"/>
                  </a:lnTo>
                  <a:lnTo>
                    <a:pt x="46817" y="1887558"/>
                  </a:lnTo>
                  <a:lnTo>
                    <a:pt x="71450" y="1924026"/>
                  </a:lnTo>
                  <a:lnTo>
                    <a:pt x="100436" y="1956958"/>
                  </a:lnTo>
                  <a:lnTo>
                    <a:pt x="133367" y="1985945"/>
                  </a:lnTo>
                  <a:lnTo>
                    <a:pt x="169835" y="2010579"/>
                  </a:lnTo>
                  <a:lnTo>
                    <a:pt x="209431" y="2030450"/>
                  </a:lnTo>
                  <a:lnTo>
                    <a:pt x="251746" y="2045149"/>
                  </a:lnTo>
                  <a:lnTo>
                    <a:pt x="296372" y="2054269"/>
                  </a:lnTo>
                  <a:lnTo>
                    <a:pt x="342900" y="2057400"/>
                  </a:lnTo>
                  <a:lnTo>
                    <a:pt x="2537460" y="2057400"/>
                  </a:lnTo>
                  <a:lnTo>
                    <a:pt x="2583984" y="2054269"/>
                  </a:lnTo>
                  <a:lnTo>
                    <a:pt x="2628608" y="2045149"/>
                  </a:lnTo>
                  <a:lnTo>
                    <a:pt x="2670923" y="2030450"/>
                  </a:lnTo>
                  <a:lnTo>
                    <a:pt x="2710518" y="2010579"/>
                  </a:lnTo>
                  <a:lnTo>
                    <a:pt x="2746986" y="1985945"/>
                  </a:lnTo>
                  <a:lnTo>
                    <a:pt x="2779918" y="1956958"/>
                  </a:lnTo>
                  <a:lnTo>
                    <a:pt x="2808905" y="1924026"/>
                  </a:lnTo>
                  <a:lnTo>
                    <a:pt x="2833539" y="1887558"/>
                  </a:lnTo>
                  <a:lnTo>
                    <a:pt x="2853410" y="1847963"/>
                  </a:lnTo>
                  <a:lnTo>
                    <a:pt x="2868109" y="1805648"/>
                  </a:lnTo>
                  <a:lnTo>
                    <a:pt x="2877229" y="1761024"/>
                  </a:lnTo>
                  <a:lnTo>
                    <a:pt x="2880360" y="1714500"/>
                  </a:lnTo>
                  <a:lnTo>
                    <a:pt x="2880360" y="342900"/>
                  </a:lnTo>
                  <a:lnTo>
                    <a:pt x="2877229" y="296375"/>
                  </a:lnTo>
                  <a:lnTo>
                    <a:pt x="2868109" y="251751"/>
                  </a:lnTo>
                  <a:lnTo>
                    <a:pt x="2853410" y="209436"/>
                  </a:lnTo>
                  <a:lnTo>
                    <a:pt x="2833539" y="169841"/>
                  </a:lnTo>
                  <a:lnTo>
                    <a:pt x="2808905" y="133373"/>
                  </a:lnTo>
                  <a:lnTo>
                    <a:pt x="2779918" y="100441"/>
                  </a:lnTo>
                  <a:lnTo>
                    <a:pt x="2746986" y="71454"/>
                  </a:lnTo>
                  <a:lnTo>
                    <a:pt x="2710518" y="46820"/>
                  </a:lnTo>
                  <a:lnTo>
                    <a:pt x="2670923" y="26949"/>
                  </a:lnTo>
                  <a:lnTo>
                    <a:pt x="2628608" y="12250"/>
                  </a:lnTo>
                  <a:lnTo>
                    <a:pt x="2583984" y="3130"/>
                  </a:lnTo>
                  <a:lnTo>
                    <a:pt x="2537460" y="0"/>
                  </a:lnTo>
                  <a:close/>
                </a:path>
              </a:pathLst>
            </a:custGeom>
            <a:solidFill>
              <a:srgbClr val="117873"/>
            </a:solidFill>
          </p:spPr>
          <p:txBody>
            <a:bodyPr wrap="square" lIns="0" tIns="0" rIns="0" bIns="0" rtlCol="0"/>
            <a:lstStyle/>
            <a:p>
              <a:endParaRPr/>
            </a:p>
          </p:txBody>
        </p:sp>
        <p:sp>
          <p:nvSpPr>
            <p:cNvPr id="5" name="object 5"/>
            <p:cNvSpPr/>
            <p:nvPr/>
          </p:nvSpPr>
          <p:spPr>
            <a:xfrm>
              <a:off x="1115567" y="1557528"/>
              <a:ext cx="2880360" cy="2057400"/>
            </a:xfrm>
            <a:custGeom>
              <a:avLst/>
              <a:gdLst/>
              <a:ahLst/>
              <a:cxnLst/>
              <a:rect l="l" t="t" r="r" b="b"/>
              <a:pathLst>
                <a:path w="2880360" h="2057400">
                  <a:moveTo>
                    <a:pt x="0" y="342900"/>
                  </a:moveTo>
                  <a:lnTo>
                    <a:pt x="3130" y="296375"/>
                  </a:lnTo>
                  <a:lnTo>
                    <a:pt x="12249" y="251751"/>
                  </a:lnTo>
                  <a:lnTo>
                    <a:pt x="26948" y="209436"/>
                  </a:lnTo>
                  <a:lnTo>
                    <a:pt x="46817" y="169841"/>
                  </a:lnTo>
                  <a:lnTo>
                    <a:pt x="71450" y="133373"/>
                  </a:lnTo>
                  <a:lnTo>
                    <a:pt x="100436" y="100441"/>
                  </a:lnTo>
                  <a:lnTo>
                    <a:pt x="133367" y="71454"/>
                  </a:lnTo>
                  <a:lnTo>
                    <a:pt x="169835" y="46820"/>
                  </a:lnTo>
                  <a:lnTo>
                    <a:pt x="209431" y="26949"/>
                  </a:lnTo>
                  <a:lnTo>
                    <a:pt x="251746" y="12250"/>
                  </a:lnTo>
                  <a:lnTo>
                    <a:pt x="296372" y="3130"/>
                  </a:lnTo>
                  <a:lnTo>
                    <a:pt x="342900" y="0"/>
                  </a:lnTo>
                  <a:lnTo>
                    <a:pt x="2537460" y="0"/>
                  </a:lnTo>
                  <a:lnTo>
                    <a:pt x="2583984" y="3130"/>
                  </a:lnTo>
                  <a:lnTo>
                    <a:pt x="2628608" y="12250"/>
                  </a:lnTo>
                  <a:lnTo>
                    <a:pt x="2670923" y="26949"/>
                  </a:lnTo>
                  <a:lnTo>
                    <a:pt x="2710518" y="46820"/>
                  </a:lnTo>
                  <a:lnTo>
                    <a:pt x="2746986" y="71454"/>
                  </a:lnTo>
                  <a:lnTo>
                    <a:pt x="2779918" y="100441"/>
                  </a:lnTo>
                  <a:lnTo>
                    <a:pt x="2808905" y="133373"/>
                  </a:lnTo>
                  <a:lnTo>
                    <a:pt x="2833539" y="169841"/>
                  </a:lnTo>
                  <a:lnTo>
                    <a:pt x="2853410" y="209436"/>
                  </a:lnTo>
                  <a:lnTo>
                    <a:pt x="2868109" y="251751"/>
                  </a:lnTo>
                  <a:lnTo>
                    <a:pt x="2877229" y="296375"/>
                  </a:lnTo>
                  <a:lnTo>
                    <a:pt x="2880360" y="342900"/>
                  </a:lnTo>
                  <a:lnTo>
                    <a:pt x="2880360" y="1714500"/>
                  </a:lnTo>
                  <a:lnTo>
                    <a:pt x="2877229" y="1761024"/>
                  </a:lnTo>
                  <a:lnTo>
                    <a:pt x="2868109" y="1805648"/>
                  </a:lnTo>
                  <a:lnTo>
                    <a:pt x="2853410" y="1847963"/>
                  </a:lnTo>
                  <a:lnTo>
                    <a:pt x="2833539" y="1887558"/>
                  </a:lnTo>
                  <a:lnTo>
                    <a:pt x="2808905" y="1924026"/>
                  </a:lnTo>
                  <a:lnTo>
                    <a:pt x="2779918" y="1956958"/>
                  </a:lnTo>
                  <a:lnTo>
                    <a:pt x="2746986" y="1985945"/>
                  </a:lnTo>
                  <a:lnTo>
                    <a:pt x="2710518" y="2010579"/>
                  </a:lnTo>
                  <a:lnTo>
                    <a:pt x="2670923" y="2030450"/>
                  </a:lnTo>
                  <a:lnTo>
                    <a:pt x="2628608" y="2045149"/>
                  </a:lnTo>
                  <a:lnTo>
                    <a:pt x="2583984" y="2054269"/>
                  </a:lnTo>
                  <a:lnTo>
                    <a:pt x="2537460" y="2057400"/>
                  </a:lnTo>
                  <a:lnTo>
                    <a:pt x="342900" y="2057400"/>
                  </a:lnTo>
                  <a:lnTo>
                    <a:pt x="296372" y="2054269"/>
                  </a:lnTo>
                  <a:lnTo>
                    <a:pt x="251746" y="2045149"/>
                  </a:lnTo>
                  <a:lnTo>
                    <a:pt x="209431" y="2030450"/>
                  </a:lnTo>
                  <a:lnTo>
                    <a:pt x="169835" y="2010579"/>
                  </a:lnTo>
                  <a:lnTo>
                    <a:pt x="133367" y="1985945"/>
                  </a:lnTo>
                  <a:lnTo>
                    <a:pt x="100436" y="1956958"/>
                  </a:lnTo>
                  <a:lnTo>
                    <a:pt x="71450" y="1924026"/>
                  </a:lnTo>
                  <a:lnTo>
                    <a:pt x="46817" y="1887558"/>
                  </a:lnTo>
                  <a:lnTo>
                    <a:pt x="26948" y="1847963"/>
                  </a:lnTo>
                  <a:lnTo>
                    <a:pt x="12249" y="1805648"/>
                  </a:lnTo>
                  <a:lnTo>
                    <a:pt x="3130" y="1761024"/>
                  </a:lnTo>
                  <a:lnTo>
                    <a:pt x="0" y="1714500"/>
                  </a:lnTo>
                  <a:lnTo>
                    <a:pt x="0" y="342900"/>
                  </a:lnTo>
                  <a:close/>
                </a:path>
              </a:pathLst>
            </a:custGeom>
            <a:ln w="24384">
              <a:solidFill>
                <a:srgbClr val="117873"/>
              </a:solidFill>
            </a:ln>
          </p:spPr>
          <p:txBody>
            <a:bodyPr wrap="square" lIns="0" tIns="0" rIns="0" bIns="0" rtlCol="0"/>
            <a:lstStyle/>
            <a:p>
              <a:endParaRPr/>
            </a:p>
          </p:txBody>
        </p:sp>
      </p:grpSp>
      <p:sp>
        <p:nvSpPr>
          <p:cNvPr id="6" name="object 6"/>
          <p:cNvSpPr txBox="1"/>
          <p:nvPr/>
        </p:nvSpPr>
        <p:spPr>
          <a:xfrm>
            <a:off x="2157795" y="2300345"/>
            <a:ext cx="1806416" cy="880978"/>
          </a:xfrm>
          <a:prstGeom prst="rect">
            <a:avLst/>
          </a:prstGeom>
        </p:spPr>
        <p:txBody>
          <a:bodyPr vert="horz" wrap="square" lIns="0" tIns="10001" rIns="0" bIns="0" rtlCol="0">
            <a:spAutoFit/>
          </a:bodyPr>
          <a:lstStyle/>
          <a:p>
            <a:pPr marL="48101" marR="3810" indent="-39052" algn="just">
              <a:lnSpc>
                <a:spcPct val="130100"/>
              </a:lnSpc>
              <a:spcBef>
                <a:spcPts val="79"/>
              </a:spcBef>
            </a:pPr>
            <a:r>
              <a:rPr sz="1500" b="1" spc="-4" dirty="0">
                <a:solidFill>
                  <a:srgbClr val="FFFFFF"/>
                </a:solidFill>
                <a:latin typeface="Microsoft JhengHei"/>
                <a:cs typeface="Microsoft JhengHei"/>
              </a:rPr>
              <a:t>Q</a:t>
            </a:r>
            <a:r>
              <a:rPr sz="1500" b="1" spc="-15" dirty="0">
                <a:solidFill>
                  <a:srgbClr val="FFFFFF"/>
                </a:solidFill>
                <a:latin typeface="Microsoft JhengHei"/>
                <a:cs typeface="Microsoft JhengHei"/>
              </a:rPr>
              <a:t>1</a:t>
            </a:r>
            <a:r>
              <a:rPr sz="1500" b="1" spc="-8" dirty="0">
                <a:solidFill>
                  <a:srgbClr val="FFFFFF"/>
                </a:solidFill>
                <a:latin typeface="Microsoft JhengHei"/>
                <a:cs typeface="Microsoft JhengHei"/>
              </a:rPr>
              <a:t>：完成更正申報作 業後，是否系統將直 接更正原申報表？</a:t>
            </a:r>
            <a:endParaRPr sz="1500">
              <a:latin typeface="Microsoft JhengHei"/>
              <a:cs typeface="Microsoft JhengHei"/>
            </a:endParaRPr>
          </a:p>
        </p:txBody>
      </p:sp>
      <p:grpSp>
        <p:nvGrpSpPr>
          <p:cNvPr id="7" name="object 7"/>
          <p:cNvGrpSpPr/>
          <p:nvPr/>
        </p:nvGrpSpPr>
        <p:grpSpPr>
          <a:xfrm>
            <a:off x="4130660" y="3712321"/>
            <a:ext cx="3258026" cy="1561623"/>
            <a:chOff x="3983545" y="3806761"/>
            <a:chExt cx="4344035" cy="2082164"/>
          </a:xfrm>
        </p:grpSpPr>
        <p:sp>
          <p:nvSpPr>
            <p:cNvPr id="8" name="object 8"/>
            <p:cNvSpPr/>
            <p:nvPr/>
          </p:nvSpPr>
          <p:spPr>
            <a:xfrm>
              <a:off x="3995928" y="3819143"/>
              <a:ext cx="4319270" cy="2057400"/>
            </a:xfrm>
            <a:custGeom>
              <a:avLst/>
              <a:gdLst/>
              <a:ahLst/>
              <a:cxnLst/>
              <a:rect l="l" t="t" r="r" b="b"/>
              <a:pathLst>
                <a:path w="4319270" h="2057400">
                  <a:moveTo>
                    <a:pt x="3290316" y="0"/>
                  </a:moveTo>
                  <a:lnTo>
                    <a:pt x="3290316" y="257174"/>
                  </a:lnTo>
                  <a:lnTo>
                    <a:pt x="0" y="257174"/>
                  </a:lnTo>
                  <a:lnTo>
                    <a:pt x="0" y="1800224"/>
                  </a:lnTo>
                  <a:lnTo>
                    <a:pt x="3290316" y="1800224"/>
                  </a:lnTo>
                  <a:lnTo>
                    <a:pt x="3290316" y="2057399"/>
                  </a:lnTo>
                  <a:lnTo>
                    <a:pt x="4319016" y="1028699"/>
                  </a:lnTo>
                  <a:lnTo>
                    <a:pt x="3290316" y="0"/>
                  </a:lnTo>
                  <a:close/>
                </a:path>
              </a:pathLst>
            </a:custGeom>
            <a:solidFill>
              <a:srgbClr val="D2E9E6">
                <a:alpha val="90194"/>
              </a:srgbClr>
            </a:solidFill>
          </p:spPr>
          <p:txBody>
            <a:bodyPr wrap="square" lIns="0" tIns="0" rIns="0" bIns="0" rtlCol="0"/>
            <a:lstStyle/>
            <a:p>
              <a:endParaRPr/>
            </a:p>
          </p:txBody>
        </p:sp>
        <p:sp>
          <p:nvSpPr>
            <p:cNvPr id="9" name="object 9"/>
            <p:cNvSpPr/>
            <p:nvPr/>
          </p:nvSpPr>
          <p:spPr>
            <a:xfrm>
              <a:off x="3995928" y="3819143"/>
              <a:ext cx="4319270" cy="2057400"/>
            </a:xfrm>
            <a:custGeom>
              <a:avLst/>
              <a:gdLst/>
              <a:ahLst/>
              <a:cxnLst/>
              <a:rect l="l" t="t" r="r" b="b"/>
              <a:pathLst>
                <a:path w="4319270" h="2057400">
                  <a:moveTo>
                    <a:pt x="0" y="257174"/>
                  </a:moveTo>
                  <a:lnTo>
                    <a:pt x="3290316" y="257174"/>
                  </a:lnTo>
                  <a:lnTo>
                    <a:pt x="3290316" y="0"/>
                  </a:lnTo>
                  <a:lnTo>
                    <a:pt x="4319016" y="1028699"/>
                  </a:lnTo>
                  <a:lnTo>
                    <a:pt x="3290316" y="2057399"/>
                  </a:lnTo>
                  <a:lnTo>
                    <a:pt x="3290316" y="1800224"/>
                  </a:lnTo>
                  <a:lnTo>
                    <a:pt x="0" y="1800224"/>
                  </a:lnTo>
                  <a:lnTo>
                    <a:pt x="0" y="257174"/>
                  </a:lnTo>
                  <a:close/>
                </a:path>
              </a:pathLst>
            </a:custGeom>
            <a:ln w="24383">
              <a:solidFill>
                <a:srgbClr val="A3A3A3"/>
              </a:solidFill>
            </a:ln>
          </p:spPr>
          <p:txBody>
            <a:bodyPr wrap="square" lIns="0" tIns="0" rIns="0" bIns="0" rtlCol="0"/>
            <a:lstStyle/>
            <a:p>
              <a:endParaRPr/>
            </a:p>
          </p:txBody>
        </p:sp>
      </p:grpSp>
      <p:sp>
        <p:nvSpPr>
          <p:cNvPr id="10" name="object 10"/>
          <p:cNvSpPr txBox="1"/>
          <p:nvPr/>
        </p:nvSpPr>
        <p:spPr>
          <a:xfrm>
            <a:off x="4140899" y="3874739"/>
            <a:ext cx="2591276" cy="1180099"/>
          </a:xfrm>
          <a:prstGeom prst="rect">
            <a:avLst/>
          </a:prstGeom>
        </p:spPr>
        <p:txBody>
          <a:bodyPr vert="horz" wrap="square" lIns="0" tIns="9049" rIns="0" bIns="0" rtlCol="0">
            <a:spAutoFit/>
          </a:bodyPr>
          <a:lstStyle/>
          <a:p>
            <a:pPr marL="180975" marR="3810" indent="-171450">
              <a:lnSpc>
                <a:spcPct val="130100"/>
              </a:lnSpc>
              <a:spcBef>
                <a:spcPts val="71"/>
              </a:spcBef>
              <a:buChar char="•"/>
              <a:tabLst>
                <a:tab pos="180975" algn="l"/>
              </a:tabLst>
            </a:pPr>
            <a:r>
              <a:rPr sz="1500" spc="-8" dirty="0">
                <a:latin typeface="Microsoft JhengHei"/>
                <a:cs typeface="Microsoft JhengHei"/>
              </a:rPr>
              <a:t>無須另行列印紙本送交受理 </a:t>
            </a:r>
            <a:r>
              <a:rPr sz="1500" spc="-11" dirty="0">
                <a:latin typeface="Microsoft JhengHei"/>
                <a:cs typeface="Microsoft JhengHei"/>
              </a:rPr>
              <a:t>申報機</a:t>
            </a:r>
            <a:r>
              <a:rPr sz="1500" spc="-8" dirty="0">
                <a:latin typeface="Microsoft JhengHei"/>
                <a:cs typeface="Microsoft JhengHei"/>
              </a:rPr>
              <a:t>關</a:t>
            </a:r>
            <a:r>
              <a:rPr sz="1500" dirty="0">
                <a:latin typeface="Microsoft JhengHei"/>
                <a:cs typeface="Microsoft JhengHei"/>
              </a:rPr>
              <a:t>(</a:t>
            </a:r>
            <a:r>
              <a:rPr sz="1500" spc="-11" dirty="0">
                <a:latin typeface="Microsoft JhengHei"/>
                <a:cs typeface="Microsoft JhengHei"/>
              </a:rPr>
              <a:t>構</a:t>
            </a:r>
            <a:r>
              <a:rPr sz="1500" dirty="0">
                <a:latin typeface="Microsoft JhengHei"/>
                <a:cs typeface="Microsoft JhengHei"/>
              </a:rPr>
              <a:t>)</a:t>
            </a:r>
            <a:r>
              <a:rPr sz="1500" spc="-8" dirty="0">
                <a:latin typeface="Microsoft JhengHei"/>
                <a:cs typeface="Microsoft JhengHei"/>
              </a:rPr>
              <a:t>，受理申報機關  </a:t>
            </a:r>
            <a:r>
              <a:rPr sz="1500" dirty="0">
                <a:latin typeface="Microsoft JhengHei"/>
                <a:cs typeface="Microsoft JhengHei"/>
              </a:rPr>
              <a:t>(</a:t>
            </a:r>
            <a:r>
              <a:rPr sz="1500" spc="-8" dirty="0">
                <a:latin typeface="Microsoft JhengHei"/>
                <a:cs typeface="Microsoft JhengHei"/>
              </a:rPr>
              <a:t>構</a:t>
            </a:r>
            <a:r>
              <a:rPr sz="1500" dirty="0">
                <a:latin typeface="Microsoft JhengHei"/>
                <a:cs typeface="Microsoft JhengHei"/>
              </a:rPr>
              <a:t>)</a:t>
            </a:r>
            <a:r>
              <a:rPr sz="1500" spc="-8" dirty="0">
                <a:latin typeface="Microsoft JhengHei"/>
                <a:cs typeface="Microsoft JhengHei"/>
              </a:rPr>
              <a:t>可自行即時透過後台管理 端受理更正申</a:t>
            </a:r>
            <a:r>
              <a:rPr sz="1500" spc="-4" dirty="0">
                <a:latin typeface="Microsoft JhengHei"/>
                <a:cs typeface="Microsoft JhengHei"/>
              </a:rPr>
              <a:t>報</a:t>
            </a:r>
            <a:r>
              <a:rPr sz="1500" spc="-8" dirty="0">
                <a:latin typeface="Microsoft JhengHei"/>
                <a:cs typeface="Microsoft JhengHei"/>
              </a:rPr>
              <a:t>表。</a:t>
            </a:r>
            <a:endParaRPr sz="1500">
              <a:latin typeface="Microsoft JhengHei"/>
              <a:cs typeface="Microsoft JhengHei"/>
            </a:endParaRPr>
          </a:p>
        </p:txBody>
      </p:sp>
      <p:grpSp>
        <p:nvGrpSpPr>
          <p:cNvPr id="11" name="object 11"/>
          <p:cNvGrpSpPr/>
          <p:nvPr/>
        </p:nvGrpSpPr>
        <p:grpSpPr>
          <a:xfrm>
            <a:off x="1970532" y="3712464"/>
            <a:ext cx="2178844" cy="1561623"/>
            <a:chOff x="1103375" y="3806952"/>
            <a:chExt cx="2905125" cy="2082164"/>
          </a:xfrm>
        </p:grpSpPr>
        <p:sp>
          <p:nvSpPr>
            <p:cNvPr id="12" name="object 12"/>
            <p:cNvSpPr/>
            <p:nvPr/>
          </p:nvSpPr>
          <p:spPr>
            <a:xfrm>
              <a:off x="1115567" y="3819144"/>
              <a:ext cx="2880360" cy="2057400"/>
            </a:xfrm>
            <a:custGeom>
              <a:avLst/>
              <a:gdLst/>
              <a:ahLst/>
              <a:cxnLst/>
              <a:rect l="l" t="t" r="r" b="b"/>
              <a:pathLst>
                <a:path w="2880360" h="2057400">
                  <a:moveTo>
                    <a:pt x="2537460" y="0"/>
                  </a:moveTo>
                  <a:lnTo>
                    <a:pt x="342900" y="0"/>
                  </a:lnTo>
                  <a:lnTo>
                    <a:pt x="296372" y="3130"/>
                  </a:lnTo>
                  <a:lnTo>
                    <a:pt x="251746" y="12250"/>
                  </a:lnTo>
                  <a:lnTo>
                    <a:pt x="209431" y="26949"/>
                  </a:lnTo>
                  <a:lnTo>
                    <a:pt x="169835" y="46820"/>
                  </a:lnTo>
                  <a:lnTo>
                    <a:pt x="133367" y="71454"/>
                  </a:lnTo>
                  <a:lnTo>
                    <a:pt x="100436" y="100441"/>
                  </a:lnTo>
                  <a:lnTo>
                    <a:pt x="71450" y="133373"/>
                  </a:lnTo>
                  <a:lnTo>
                    <a:pt x="46817" y="169841"/>
                  </a:lnTo>
                  <a:lnTo>
                    <a:pt x="26948" y="209436"/>
                  </a:lnTo>
                  <a:lnTo>
                    <a:pt x="12249" y="251751"/>
                  </a:lnTo>
                  <a:lnTo>
                    <a:pt x="3130" y="296375"/>
                  </a:lnTo>
                  <a:lnTo>
                    <a:pt x="0" y="342899"/>
                  </a:lnTo>
                  <a:lnTo>
                    <a:pt x="0" y="1714499"/>
                  </a:lnTo>
                  <a:lnTo>
                    <a:pt x="3130" y="1761027"/>
                  </a:lnTo>
                  <a:lnTo>
                    <a:pt x="12249" y="1805653"/>
                  </a:lnTo>
                  <a:lnTo>
                    <a:pt x="26948" y="1847968"/>
                  </a:lnTo>
                  <a:lnTo>
                    <a:pt x="46817" y="1887564"/>
                  </a:lnTo>
                  <a:lnTo>
                    <a:pt x="71450" y="1924032"/>
                  </a:lnTo>
                  <a:lnTo>
                    <a:pt x="100436" y="1956963"/>
                  </a:lnTo>
                  <a:lnTo>
                    <a:pt x="133367" y="1985949"/>
                  </a:lnTo>
                  <a:lnTo>
                    <a:pt x="169835" y="2010582"/>
                  </a:lnTo>
                  <a:lnTo>
                    <a:pt x="209431" y="2030451"/>
                  </a:lnTo>
                  <a:lnTo>
                    <a:pt x="251746" y="2045150"/>
                  </a:lnTo>
                  <a:lnTo>
                    <a:pt x="296372" y="2054269"/>
                  </a:lnTo>
                  <a:lnTo>
                    <a:pt x="342900" y="2057399"/>
                  </a:lnTo>
                  <a:lnTo>
                    <a:pt x="2537460" y="2057399"/>
                  </a:lnTo>
                  <a:lnTo>
                    <a:pt x="2583984" y="2054269"/>
                  </a:lnTo>
                  <a:lnTo>
                    <a:pt x="2628608" y="2045150"/>
                  </a:lnTo>
                  <a:lnTo>
                    <a:pt x="2670923" y="2030451"/>
                  </a:lnTo>
                  <a:lnTo>
                    <a:pt x="2710518" y="2010582"/>
                  </a:lnTo>
                  <a:lnTo>
                    <a:pt x="2746986" y="1985949"/>
                  </a:lnTo>
                  <a:lnTo>
                    <a:pt x="2779918" y="1956963"/>
                  </a:lnTo>
                  <a:lnTo>
                    <a:pt x="2808905" y="1924032"/>
                  </a:lnTo>
                  <a:lnTo>
                    <a:pt x="2833539" y="1887564"/>
                  </a:lnTo>
                  <a:lnTo>
                    <a:pt x="2853410" y="1847968"/>
                  </a:lnTo>
                  <a:lnTo>
                    <a:pt x="2868109" y="1805653"/>
                  </a:lnTo>
                  <a:lnTo>
                    <a:pt x="2877229" y="1761027"/>
                  </a:lnTo>
                  <a:lnTo>
                    <a:pt x="2880360" y="1714499"/>
                  </a:lnTo>
                  <a:lnTo>
                    <a:pt x="2880360" y="342899"/>
                  </a:lnTo>
                  <a:lnTo>
                    <a:pt x="2877229" y="296375"/>
                  </a:lnTo>
                  <a:lnTo>
                    <a:pt x="2868109" y="251751"/>
                  </a:lnTo>
                  <a:lnTo>
                    <a:pt x="2853410" y="209436"/>
                  </a:lnTo>
                  <a:lnTo>
                    <a:pt x="2833539" y="169841"/>
                  </a:lnTo>
                  <a:lnTo>
                    <a:pt x="2808905" y="133373"/>
                  </a:lnTo>
                  <a:lnTo>
                    <a:pt x="2779918" y="100441"/>
                  </a:lnTo>
                  <a:lnTo>
                    <a:pt x="2746986" y="71454"/>
                  </a:lnTo>
                  <a:lnTo>
                    <a:pt x="2710518" y="46820"/>
                  </a:lnTo>
                  <a:lnTo>
                    <a:pt x="2670923" y="26949"/>
                  </a:lnTo>
                  <a:lnTo>
                    <a:pt x="2628608" y="12250"/>
                  </a:lnTo>
                  <a:lnTo>
                    <a:pt x="2583984" y="3130"/>
                  </a:lnTo>
                  <a:lnTo>
                    <a:pt x="2537460" y="0"/>
                  </a:lnTo>
                  <a:close/>
                </a:path>
              </a:pathLst>
            </a:custGeom>
            <a:solidFill>
              <a:srgbClr val="117873"/>
            </a:solidFill>
          </p:spPr>
          <p:txBody>
            <a:bodyPr wrap="square" lIns="0" tIns="0" rIns="0" bIns="0" rtlCol="0"/>
            <a:lstStyle/>
            <a:p>
              <a:endParaRPr/>
            </a:p>
          </p:txBody>
        </p:sp>
        <p:sp>
          <p:nvSpPr>
            <p:cNvPr id="13" name="object 13"/>
            <p:cNvSpPr/>
            <p:nvPr/>
          </p:nvSpPr>
          <p:spPr>
            <a:xfrm>
              <a:off x="1115567" y="3819144"/>
              <a:ext cx="2880360" cy="2057400"/>
            </a:xfrm>
            <a:custGeom>
              <a:avLst/>
              <a:gdLst/>
              <a:ahLst/>
              <a:cxnLst/>
              <a:rect l="l" t="t" r="r" b="b"/>
              <a:pathLst>
                <a:path w="2880360" h="2057400">
                  <a:moveTo>
                    <a:pt x="0" y="342899"/>
                  </a:moveTo>
                  <a:lnTo>
                    <a:pt x="3130" y="296375"/>
                  </a:lnTo>
                  <a:lnTo>
                    <a:pt x="12249" y="251751"/>
                  </a:lnTo>
                  <a:lnTo>
                    <a:pt x="26948" y="209436"/>
                  </a:lnTo>
                  <a:lnTo>
                    <a:pt x="46817" y="169841"/>
                  </a:lnTo>
                  <a:lnTo>
                    <a:pt x="71450" y="133373"/>
                  </a:lnTo>
                  <a:lnTo>
                    <a:pt x="100436" y="100441"/>
                  </a:lnTo>
                  <a:lnTo>
                    <a:pt x="133367" y="71454"/>
                  </a:lnTo>
                  <a:lnTo>
                    <a:pt x="169835" y="46820"/>
                  </a:lnTo>
                  <a:lnTo>
                    <a:pt x="209431" y="26949"/>
                  </a:lnTo>
                  <a:lnTo>
                    <a:pt x="251746" y="12250"/>
                  </a:lnTo>
                  <a:lnTo>
                    <a:pt x="296372" y="3130"/>
                  </a:lnTo>
                  <a:lnTo>
                    <a:pt x="342900" y="0"/>
                  </a:lnTo>
                  <a:lnTo>
                    <a:pt x="2537460" y="0"/>
                  </a:lnTo>
                  <a:lnTo>
                    <a:pt x="2583984" y="3130"/>
                  </a:lnTo>
                  <a:lnTo>
                    <a:pt x="2628608" y="12250"/>
                  </a:lnTo>
                  <a:lnTo>
                    <a:pt x="2670923" y="26949"/>
                  </a:lnTo>
                  <a:lnTo>
                    <a:pt x="2710518" y="46820"/>
                  </a:lnTo>
                  <a:lnTo>
                    <a:pt x="2746986" y="71454"/>
                  </a:lnTo>
                  <a:lnTo>
                    <a:pt x="2779918" y="100441"/>
                  </a:lnTo>
                  <a:lnTo>
                    <a:pt x="2808905" y="133373"/>
                  </a:lnTo>
                  <a:lnTo>
                    <a:pt x="2833539" y="169841"/>
                  </a:lnTo>
                  <a:lnTo>
                    <a:pt x="2853410" y="209436"/>
                  </a:lnTo>
                  <a:lnTo>
                    <a:pt x="2868109" y="251751"/>
                  </a:lnTo>
                  <a:lnTo>
                    <a:pt x="2877229" y="296375"/>
                  </a:lnTo>
                  <a:lnTo>
                    <a:pt x="2880360" y="342899"/>
                  </a:lnTo>
                  <a:lnTo>
                    <a:pt x="2880360" y="1714499"/>
                  </a:lnTo>
                  <a:lnTo>
                    <a:pt x="2877229" y="1761027"/>
                  </a:lnTo>
                  <a:lnTo>
                    <a:pt x="2868109" y="1805653"/>
                  </a:lnTo>
                  <a:lnTo>
                    <a:pt x="2853410" y="1847968"/>
                  </a:lnTo>
                  <a:lnTo>
                    <a:pt x="2833539" y="1887564"/>
                  </a:lnTo>
                  <a:lnTo>
                    <a:pt x="2808905" y="1924032"/>
                  </a:lnTo>
                  <a:lnTo>
                    <a:pt x="2779918" y="1956963"/>
                  </a:lnTo>
                  <a:lnTo>
                    <a:pt x="2746986" y="1985949"/>
                  </a:lnTo>
                  <a:lnTo>
                    <a:pt x="2710518" y="2010582"/>
                  </a:lnTo>
                  <a:lnTo>
                    <a:pt x="2670923" y="2030451"/>
                  </a:lnTo>
                  <a:lnTo>
                    <a:pt x="2628608" y="2045150"/>
                  </a:lnTo>
                  <a:lnTo>
                    <a:pt x="2583984" y="2054269"/>
                  </a:lnTo>
                  <a:lnTo>
                    <a:pt x="2537460" y="2057399"/>
                  </a:lnTo>
                  <a:lnTo>
                    <a:pt x="342900" y="2057399"/>
                  </a:lnTo>
                  <a:lnTo>
                    <a:pt x="296372" y="2054269"/>
                  </a:lnTo>
                  <a:lnTo>
                    <a:pt x="251746" y="2045150"/>
                  </a:lnTo>
                  <a:lnTo>
                    <a:pt x="209431" y="2030451"/>
                  </a:lnTo>
                  <a:lnTo>
                    <a:pt x="169835" y="2010582"/>
                  </a:lnTo>
                  <a:lnTo>
                    <a:pt x="133367" y="1985949"/>
                  </a:lnTo>
                  <a:lnTo>
                    <a:pt x="100436" y="1956963"/>
                  </a:lnTo>
                  <a:lnTo>
                    <a:pt x="71450" y="1924032"/>
                  </a:lnTo>
                  <a:lnTo>
                    <a:pt x="46817" y="1887564"/>
                  </a:lnTo>
                  <a:lnTo>
                    <a:pt x="26948" y="1847968"/>
                  </a:lnTo>
                  <a:lnTo>
                    <a:pt x="12249" y="1805653"/>
                  </a:lnTo>
                  <a:lnTo>
                    <a:pt x="3130" y="1761027"/>
                  </a:lnTo>
                  <a:lnTo>
                    <a:pt x="0" y="1714499"/>
                  </a:lnTo>
                  <a:lnTo>
                    <a:pt x="0" y="342899"/>
                  </a:lnTo>
                  <a:close/>
                </a:path>
              </a:pathLst>
            </a:custGeom>
            <a:ln w="24384">
              <a:solidFill>
                <a:srgbClr val="1E6180"/>
              </a:solidFill>
            </a:ln>
          </p:spPr>
          <p:txBody>
            <a:bodyPr wrap="square" lIns="0" tIns="0" rIns="0" bIns="0" rtlCol="0"/>
            <a:lstStyle/>
            <a:p>
              <a:endParaRPr/>
            </a:p>
          </p:txBody>
        </p:sp>
      </p:grpSp>
      <p:sp>
        <p:nvSpPr>
          <p:cNvPr id="14" name="object 14"/>
          <p:cNvSpPr txBox="1"/>
          <p:nvPr/>
        </p:nvSpPr>
        <p:spPr>
          <a:xfrm>
            <a:off x="2157795" y="3850234"/>
            <a:ext cx="1806416" cy="1180580"/>
          </a:xfrm>
          <a:prstGeom prst="rect">
            <a:avLst/>
          </a:prstGeom>
        </p:spPr>
        <p:txBody>
          <a:bodyPr vert="horz" wrap="square" lIns="0" tIns="9525" rIns="0" bIns="0" rtlCol="0">
            <a:spAutoFit/>
          </a:bodyPr>
          <a:lstStyle/>
          <a:p>
            <a:pPr marL="9525" marR="3810" algn="ctr">
              <a:lnSpc>
                <a:spcPct val="130100"/>
              </a:lnSpc>
              <a:spcBef>
                <a:spcPts val="75"/>
              </a:spcBef>
            </a:pPr>
            <a:r>
              <a:rPr sz="1500" b="1" spc="-4" dirty="0">
                <a:solidFill>
                  <a:srgbClr val="FFFFFF"/>
                </a:solidFill>
                <a:latin typeface="Microsoft JhengHei"/>
                <a:cs typeface="Microsoft JhengHei"/>
              </a:rPr>
              <a:t>Q</a:t>
            </a:r>
            <a:r>
              <a:rPr sz="1500" b="1" spc="-15" dirty="0">
                <a:solidFill>
                  <a:srgbClr val="FFFFFF"/>
                </a:solidFill>
                <a:latin typeface="Microsoft JhengHei"/>
                <a:cs typeface="Microsoft JhengHei"/>
              </a:rPr>
              <a:t>2</a:t>
            </a:r>
            <a:r>
              <a:rPr sz="1500" b="1" spc="-8" dirty="0">
                <a:solidFill>
                  <a:srgbClr val="FFFFFF"/>
                </a:solidFill>
                <a:latin typeface="Microsoft JhengHei"/>
                <a:cs typeface="Microsoft JhengHei"/>
              </a:rPr>
              <a:t>：辦理更正申報作 業，是否須將申</a:t>
            </a:r>
            <a:r>
              <a:rPr sz="1500" b="1" spc="-4" dirty="0">
                <a:solidFill>
                  <a:srgbClr val="FFFFFF"/>
                </a:solidFill>
                <a:latin typeface="Microsoft JhengHei"/>
                <a:cs typeface="Microsoft JhengHei"/>
              </a:rPr>
              <a:t>報</a:t>
            </a:r>
            <a:r>
              <a:rPr sz="1500" b="1" spc="-8" dirty="0">
                <a:solidFill>
                  <a:srgbClr val="FFFFFF"/>
                </a:solidFill>
                <a:latin typeface="Microsoft JhengHei"/>
                <a:cs typeface="Microsoft JhengHei"/>
              </a:rPr>
              <a:t>表 紙本列印送交受理申 報機關</a:t>
            </a:r>
            <a:r>
              <a:rPr sz="1500" b="1" spc="-4" dirty="0">
                <a:solidFill>
                  <a:srgbClr val="FFFFFF"/>
                </a:solidFill>
                <a:latin typeface="Microsoft JhengHei"/>
                <a:cs typeface="Microsoft JhengHei"/>
              </a:rPr>
              <a:t>?</a:t>
            </a:r>
            <a:endParaRPr sz="1500" dirty="0">
              <a:latin typeface="Microsoft JhengHei"/>
              <a:cs typeface="Microsoft JhengHei"/>
            </a:endParaRPr>
          </a:p>
        </p:txBody>
      </p:sp>
      <p:sp>
        <p:nvSpPr>
          <p:cNvPr id="16" name="object 16"/>
          <p:cNvSpPr txBox="1">
            <a:spLocks noGrp="1"/>
          </p:cNvSpPr>
          <p:nvPr>
            <p:ph type="sldNum" sz="quarter" idx="7"/>
          </p:nvPr>
        </p:nvSpPr>
        <p:spPr>
          <a:xfrm>
            <a:off x="9390552" y="5804136"/>
            <a:ext cx="1197219" cy="89768"/>
          </a:xfrm>
          <a:prstGeom prst="rect">
            <a:avLst/>
          </a:prstGeom>
        </p:spPr>
        <p:txBody>
          <a:bodyPr vert="horz" wrap="square" lIns="0" tIns="0" rIns="0" bIns="0" numCol="1" rtlCol="0" anchor="ctr" anchorCtr="0" compatLnSpc="1">
            <a:prstTxWarp prst="textNoShape">
              <a:avLst/>
            </a:prstTxWarp>
            <a:spAutoFit/>
          </a:bodyPr>
          <a:lstStyle/>
          <a:p>
            <a:pPr marL="28575">
              <a:lnSpc>
                <a:spcPts val="671"/>
              </a:lnSpc>
            </a:pPr>
            <a:fld id="{81D60167-4931-47E6-BA6A-407CBD079E47}" type="slidenum">
              <a:rPr spc="-4" dirty="0"/>
              <a:pPr marL="28575">
                <a:lnSpc>
                  <a:spcPts val="671"/>
                </a:lnSpc>
              </a:pPr>
              <a:t>131</a:t>
            </a:fld>
            <a:endParaRPr spc="-4" dirty="0"/>
          </a:p>
        </p:txBody>
      </p:sp>
      <p:sp>
        <p:nvSpPr>
          <p:cNvPr id="15" name="object 15"/>
          <p:cNvSpPr txBox="1">
            <a:spLocks noGrp="1"/>
          </p:cNvSpPr>
          <p:nvPr>
            <p:ph type="title"/>
          </p:nvPr>
        </p:nvSpPr>
        <p:spPr>
          <a:xfrm>
            <a:off x="2339752" y="597196"/>
            <a:ext cx="4823798" cy="610745"/>
          </a:xfrm>
          <a:prstGeom prst="rect">
            <a:avLst/>
          </a:prstGeom>
        </p:spPr>
        <p:txBody>
          <a:bodyPr vert="horz" wrap="square" lIns="0" tIns="10478" rIns="0" bIns="0" rtlCol="0" anchor="t">
            <a:spAutoFit/>
          </a:bodyPr>
          <a:lstStyle/>
          <a:p>
            <a:pPr marL="9525">
              <a:spcBef>
                <a:spcPts val="83"/>
              </a:spcBef>
            </a:pPr>
            <a:r>
              <a:rPr sz="3900" spc="5" dirty="0">
                <a:solidFill>
                  <a:schemeClr val="tx2"/>
                </a:solidFill>
                <a:latin typeface="Arial"/>
                <a:cs typeface="Arial"/>
              </a:rPr>
              <a:t>更正申報表常見問題</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871012" y="1415535"/>
            <a:ext cx="7254479" cy="609782"/>
          </a:xfrm>
          <a:prstGeom prst="rect">
            <a:avLst/>
          </a:prstGeom>
        </p:spPr>
        <p:txBody>
          <a:bodyPr vert="horz" wrap="square" lIns="0" tIns="9525" rIns="0" bIns="0" rtlCol="0" anchor="ctr">
            <a:spAutoFit/>
          </a:bodyPr>
          <a:lstStyle/>
          <a:p>
            <a:pPr marL="9525">
              <a:spcBef>
                <a:spcPts val="75"/>
              </a:spcBef>
            </a:pPr>
            <a:r>
              <a:rPr sz="3900" spc="5" dirty="0">
                <a:latin typeface="Arial"/>
                <a:cs typeface="Arial"/>
              </a:rPr>
              <a:t>授權及下載財產資料注意事項</a:t>
            </a:r>
          </a:p>
        </p:txBody>
      </p:sp>
      <p:sp>
        <p:nvSpPr>
          <p:cNvPr id="3" name="object 3"/>
          <p:cNvSpPr txBox="1"/>
          <p:nvPr/>
        </p:nvSpPr>
        <p:spPr>
          <a:xfrm>
            <a:off x="551330" y="2127736"/>
            <a:ext cx="7893844" cy="1624964"/>
          </a:xfrm>
          <a:prstGeom prst="rect">
            <a:avLst/>
          </a:prstGeom>
        </p:spPr>
        <p:txBody>
          <a:bodyPr vert="horz" wrap="square" lIns="0" tIns="9049" rIns="0" bIns="0" rtlCol="0">
            <a:spAutoFit/>
          </a:bodyPr>
          <a:lstStyle/>
          <a:p>
            <a:pPr marL="266700" marR="3810" indent="-257175">
              <a:spcBef>
                <a:spcPts val="71"/>
              </a:spcBef>
            </a:pPr>
            <a:r>
              <a:rPr sz="2100" spc="4" dirty="0">
                <a:latin typeface="Noto Sans CJK JP Regular"/>
                <a:cs typeface="Noto Sans CJK JP Regular"/>
              </a:rPr>
              <a:t>※受查詢機</a:t>
            </a:r>
            <a:r>
              <a:rPr sz="2100" spc="-4" dirty="0">
                <a:latin typeface="Noto Sans CJK JP Regular"/>
                <a:cs typeface="Noto Sans CJK JP Regular"/>
              </a:rPr>
              <a:t>關</a:t>
            </a:r>
            <a:r>
              <a:rPr sz="2100" spc="-4" dirty="0">
                <a:latin typeface="Times New Roman"/>
                <a:cs typeface="Times New Roman"/>
              </a:rPr>
              <a:t>(</a:t>
            </a:r>
            <a:r>
              <a:rPr sz="2100" spc="-4" dirty="0">
                <a:latin typeface="Noto Sans CJK JP Regular"/>
                <a:cs typeface="Noto Sans CJK JP Regular"/>
              </a:rPr>
              <a:t>構</a:t>
            </a:r>
            <a:r>
              <a:rPr sz="2100" spc="-4" dirty="0">
                <a:latin typeface="Times New Roman"/>
                <a:cs typeface="Times New Roman"/>
              </a:rPr>
              <a:t>)</a:t>
            </a:r>
            <a:r>
              <a:rPr sz="2100" dirty="0">
                <a:latin typeface="Noto Sans CJK JP Regular"/>
                <a:cs typeface="Noto Sans CJK JP Regular"/>
              </a:rPr>
              <a:t>隨</a:t>
            </a:r>
            <a:r>
              <a:rPr sz="2100" spc="-4" dirty="0">
                <a:latin typeface="Noto Sans CJK JP Regular"/>
                <a:cs typeface="Noto Sans CJK JP Regular"/>
              </a:rPr>
              <a:t>時</a:t>
            </a:r>
            <a:r>
              <a:rPr sz="2100" dirty="0">
                <a:latin typeface="Noto Sans CJK JP Regular"/>
                <a:cs typeface="Noto Sans CJK JP Regular"/>
              </a:rPr>
              <a:t>會</a:t>
            </a:r>
            <a:r>
              <a:rPr sz="2100" spc="-4" dirty="0">
                <a:latin typeface="Noto Sans CJK JP Regular"/>
                <a:cs typeface="Noto Sans CJK JP Regular"/>
              </a:rPr>
              <a:t>有增</a:t>
            </a:r>
            <a:r>
              <a:rPr sz="2100" dirty="0">
                <a:latin typeface="Noto Sans CJK JP Regular"/>
                <a:cs typeface="Noto Sans CJK JP Regular"/>
              </a:rPr>
              <a:t>減</a:t>
            </a:r>
            <a:r>
              <a:rPr sz="2100" spc="-4" dirty="0">
                <a:latin typeface="Noto Sans CJK JP Regular"/>
                <a:cs typeface="Noto Sans CJK JP Regular"/>
              </a:rPr>
              <a:t>，該</a:t>
            </a:r>
            <a:r>
              <a:rPr sz="2100" dirty="0">
                <a:latin typeface="Noto Sans CJK JP Regular"/>
                <a:cs typeface="Noto Sans CJK JP Regular"/>
              </a:rPr>
              <a:t>等</a:t>
            </a:r>
            <a:r>
              <a:rPr sz="2100" spc="-4" dirty="0">
                <a:latin typeface="Noto Sans CJK JP Regular"/>
                <a:cs typeface="Noto Sans CJK JP Regular"/>
              </a:rPr>
              <a:t>機</a:t>
            </a:r>
            <a:r>
              <a:rPr sz="2100" spc="8" dirty="0">
                <a:latin typeface="Noto Sans CJK JP Regular"/>
                <a:cs typeface="Noto Sans CJK JP Regular"/>
              </a:rPr>
              <a:t>關</a:t>
            </a:r>
            <a:r>
              <a:rPr sz="2100" spc="-4" dirty="0">
                <a:latin typeface="Times New Roman"/>
                <a:cs typeface="Times New Roman"/>
              </a:rPr>
              <a:t>(</a:t>
            </a:r>
            <a:r>
              <a:rPr sz="2100" spc="4" dirty="0">
                <a:latin typeface="Noto Sans CJK JP Regular"/>
                <a:cs typeface="Noto Sans CJK JP Regular"/>
              </a:rPr>
              <a:t>構</a:t>
            </a:r>
            <a:r>
              <a:rPr sz="2100" spc="-4" dirty="0">
                <a:latin typeface="Times New Roman"/>
                <a:cs typeface="Times New Roman"/>
              </a:rPr>
              <a:t>)</a:t>
            </a:r>
            <a:r>
              <a:rPr sz="2100" spc="-4" dirty="0" err="1">
                <a:latin typeface="Noto Sans CJK JP Regular"/>
                <a:cs typeface="Noto Sans CJK JP Regular"/>
              </a:rPr>
              <a:t>所能</a:t>
            </a:r>
            <a:r>
              <a:rPr sz="2100" spc="-4" dirty="0">
                <a:latin typeface="Noto Sans CJK JP Regular"/>
                <a:cs typeface="Noto Sans CJK JP Regular"/>
              </a:rPr>
              <a:t> </a:t>
            </a:r>
            <a:r>
              <a:rPr sz="2100" dirty="0" err="1">
                <a:latin typeface="Noto Sans CJK JP Regular"/>
                <a:cs typeface="Noto Sans CJK JP Regular"/>
              </a:rPr>
              <a:t>提</a:t>
            </a:r>
            <a:r>
              <a:rPr sz="2100" spc="-4" dirty="0" err="1">
                <a:latin typeface="Noto Sans CJK JP Regular"/>
                <a:cs typeface="Noto Sans CJK JP Regular"/>
              </a:rPr>
              <a:t>供之財產相關資料亦將視其配合狀</a:t>
            </a:r>
            <a:r>
              <a:rPr sz="2100" dirty="0" err="1">
                <a:latin typeface="Noto Sans CJK JP Regular"/>
                <a:cs typeface="Noto Sans CJK JP Regular"/>
              </a:rPr>
              <a:t>況</a:t>
            </a:r>
            <a:r>
              <a:rPr sz="2100" spc="-4" dirty="0" err="1">
                <a:latin typeface="Noto Sans CJK JP Regular"/>
                <a:cs typeface="Noto Sans CJK JP Regular"/>
              </a:rPr>
              <a:t>及網路申</a:t>
            </a:r>
            <a:r>
              <a:rPr sz="2100" dirty="0" err="1">
                <a:latin typeface="Noto Sans CJK JP Regular"/>
                <a:cs typeface="Noto Sans CJK JP Regular"/>
              </a:rPr>
              <a:t>報</a:t>
            </a:r>
            <a:r>
              <a:rPr sz="2100" spc="-4" dirty="0" err="1">
                <a:latin typeface="Noto Sans CJK JP Regular"/>
                <a:cs typeface="Noto Sans CJK JP Regular"/>
              </a:rPr>
              <a:t>軟體限</a:t>
            </a:r>
            <a:r>
              <a:rPr sz="2100" dirty="0" err="1">
                <a:latin typeface="Noto Sans CJK JP Regular"/>
                <a:cs typeface="Noto Sans CJK JP Regular"/>
              </a:rPr>
              <a:t>制</a:t>
            </a:r>
            <a:r>
              <a:rPr sz="2100" spc="-4" dirty="0" err="1">
                <a:latin typeface="Noto Sans CJK JP Regular"/>
                <a:cs typeface="Noto Sans CJK JP Regular"/>
              </a:rPr>
              <a:t>等因素</a:t>
            </a:r>
            <a:r>
              <a:rPr sz="2100" dirty="0" err="1">
                <a:latin typeface="Noto Sans CJK JP Regular"/>
                <a:cs typeface="Noto Sans CJK JP Regular"/>
              </a:rPr>
              <a:t>而</a:t>
            </a:r>
            <a:r>
              <a:rPr sz="2100" spc="-4" dirty="0" err="1">
                <a:latin typeface="Noto Sans CJK JP Regular"/>
                <a:cs typeface="Noto Sans CJK JP Regular"/>
              </a:rPr>
              <a:t>有無法</a:t>
            </a:r>
            <a:r>
              <a:rPr sz="2100" dirty="0" err="1">
                <a:latin typeface="Noto Sans CJK JP Regular"/>
                <a:cs typeface="Noto Sans CJK JP Regular"/>
              </a:rPr>
              <a:t>提</a:t>
            </a:r>
            <a:r>
              <a:rPr sz="2100" spc="-4" dirty="0" err="1">
                <a:latin typeface="Noto Sans CJK JP Regular"/>
                <a:cs typeface="Noto Sans CJK JP Regular"/>
              </a:rPr>
              <a:t>供情事</a:t>
            </a:r>
            <a:r>
              <a:rPr sz="2100" dirty="0" err="1">
                <a:latin typeface="Noto Sans CJK JP Regular"/>
                <a:cs typeface="Noto Sans CJK JP Regular"/>
              </a:rPr>
              <a:t>；</a:t>
            </a:r>
            <a:r>
              <a:rPr sz="2100" spc="-4" dirty="0" err="1">
                <a:latin typeface="Noto Sans CJK JP Regular"/>
                <a:cs typeface="Noto Sans CJK JP Regular"/>
              </a:rPr>
              <a:t>且政風機</a:t>
            </a:r>
            <a:r>
              <a:rPr sz="2100" dirty="0" err="1">
                <a:latin typeface="Noto Sans CJK JP Regular"/>
                <a:cs typeface="Noto Sans CJK JP Regular"/>
              </a:rPr>
              <a:t>構</a:t>
            </a:r>
            <a:r>
              <a:rPr sz="2100" spc="-4" dirty="0" err="1">
                <a:latin typeface="Noto Sans CJK JP Regular"/>
                <a:cs typeface="Noto Sans CJK JP Regular"/>
              </a:rPr>
              <a:t>係基於</a:t>
            </a:r>
            <a:r>
              <a:rPr sz="2100" dirty="0" err="1">
                <a:latin typeface="Noto Sans CJK JP Regular"/>
                <a:cs typeface="Noto Sans CJK JP Regular"/>
              </a:rPr>
              <a:t>「</a:t>
            </a:r>
            <a:r>
              <a:rPr sz="2100" spc="-4" dirty="0" err="1">
                <a:latin typeface="Noto Sans CJK JP Regular"/>
                <a:cs typeface="Noto Sans CJK JP Regular"/>
              </a:rPr>
              <a:t>服務」</a:t>
            </a:r>
            <a:r>
              <a:rPr sz="2100" dirty="0" err="1">
                <a:latin typeface="Noto Sans CJK JP Regular"/>
                <a:cs typeface="Noto Sans CJK JP Regular"/>
              </a:rPr>
              <a:t>之</a:t>
            </a:r>
            <a:r>
              <a:rPr sz="2100" spc="-4" dirty="0" err="1">
                <a:latin typeface="Noto Sans CJK JP Regular"/>
                <a:cs typeface="Noto Sans CJK JP Regular"/>
              </a:rPr>
              <a:t>立場辦</a:t>
            </a:r>
            <a:r>
              <a:rPr sz="2100" dirty="0" err="1">
                <a:latin typeface="Noto Sans CJK JP Regular"/>
                <a:cs typeface="Noto Sans CJK JP Regular"/>
              </a:rPr>
              <a:t>理</a:t>
            </a:r>
            <a:r>
              <a:rPr sz="2100" spc="-4" dirty="0" err="1">
                <a:latin typeface="Noto Sans CJK JP Regular"/>
                <a:cs typeface="Noto Sans CJK JP Regular"/>
              </a:rPr>
              <a:t>授權事</a:t>
            </a:r>
            <a:r>
              <a:rPr sz="2100" dirty="0" err="1">
                <a:latin typeface="Noto Sans CJK JP Regular"/>
                <a:cs typeface="Noto Sans CJK JP Regular"/>
              </a:rPr>
              <a:t>項</a:t>
            </a:r>
            <a:r>
              <a:rPr sz="2100" spc="-4" dirty="0" err="1">
                <a:latin typeface="Noto Sans CJK JP Regular"/>
                <a:cs typeface="Noto Sans CJK JP Regular"/>
              </a:rPr>
              <a:t>，</a:t>
            </a:r>
            <a:r>
              <a:rPr sz="2100" spc="15" dirty="0" err="1">
                <a:latin typeface="Noto Sans CJK JP Regular"/>
                <a:cs typeface="Noto Sans CJK JP Regular"/>
              </a:rPr>
              <a:t>故</a:t>
            </a:r>
            <a:r>
              <a:rPr sz="2100" spc="-4" dirty="0" err="1">
                <a:latin typeface="Noto Sans CJK JP Regular"/>
                <a:cs typeface="Noto Sans CJK JP Regular"/>
              </a:rPr>
              <a:t>申報</a:t>
            </a:r>
            <a:r>
              <a:rPr sz="2100" spc="-4" dirty="0">
                <a:latin typeface="Noto Sans CJK JP Regular"/>
                <a:cs typeface="Noto Sans CJK JP Regular"/>
              </a:rPr>
              <a:t> </a:t>
            </a:r>
            <a:r>
              <a:rPr sz="2100" dirty="0" err="1">
                <a:latin typeface="Noto Sans CJK JP Regular"/>
                <a:cs typeface="Noto Sans CJK JP Regular"/>
              </a:rPr>
              <a:t>人</a:t>
            </a:r>
            <a:r>
              <a:rPr sz="2100" spc="-4" dirty="0" err="1">
                <a:latin typeface="Noto Sans CJK JP Regular"/>
                <a:cs typeface="Noto Sans CJK JP Regular"/>
              </a:rPr>
              <a:t>仍應善盡查詢、溝通及檢查義務，</a:t>
            </a:r>
            <a:r>
              <a:rPr sz="2100" dirty="0" err="1">
                <a:latin typeface="Noto Sans CJK JP Regular"/>
                <a:cs typeface="Noto Sans CJK JP Regular"/>
              </a:rPr>
              <a:t>確</a:t>
            </a:r>
            <a:r>
              <a:rPr sz="2100" spc="-4" dirty="0" err="1">
                <a:latin typeface="Noto Sans CJK JP Regular"/>
                <a:cs typeface="Noto Sans CJK JP Regular"/>
              </a:rPr>
              <a:t>認申報資</a:t>
            </a:r>
            <a:r>
              <a:rPr sz="2100" dirty="0" err="1">
                <a:latin typeface="Noto Sans CJK JP Regular"/>
                <a:cs typeface="Noto Sans CJK JP Regular"/>
              </a:rPr>
              <a:t>料</a:t>
            </a:r>
            <a:r>
              <a:rPr sz="2100" spc="-4" dirty="0" err="1">
                <a:latin typeface="Noto Sans CJK JP Regular"/>
                <a:cs typeface="Noto Sans CJK JP Regular"/>
              </a:rPr>
              <a:t>正確無</a:t>
            </a:r>
            <a:r>
              <a:rPr sz="2100" dirty="0" err="1">
                <a:latin typeface="Noto Sans CJK JP Regular"/>
                <a:cs typeface="Noto Sans CJK JP Regular"/>
              </a:rPr>
              <a:t>訛</a:t>
            </a:r>
            <a:r>
              <a:rPr sz="2100" spc="-4" dirty="0" err="1">
                <a:latin typeface="Noto Sans CJK JP Regular"/>
                <a:cs typeface="Noto Sans CJK JP Regular"/>
              </a:rPr>
              <a:t>後提出</a:t>
            </a:r>
            <a:r>
              <a:rPr sz="2100" dirty="0" err="1">
                <a:latin typeface="Noto Sans CJK JP Regular"/>
                <a:cs typeface="Noto Sans CJK JP Regular"/>
              </a:rPr>
              <a:t>申</a:t>
            </a:r>
            <a:r>
              <a:rPr sz="2100" spc="8" dirty="0" err="1">
                <a:latin typeface="Noto Sans CJK JP Regular"/>
                <a:cs typeface="Noto Sans CJK JP Regular"/>
              </a:rPr>
              <a:t>報</a:t>
            </a:r>
            <a:r>
              <a:rPr sz="2100" spc="-4" dirty="0" err="1">
                <a:latin typeface="Noto Sans CJK JP Regular"/>
                <a:cs typeface="Noto Sans CJK JP Regular"/>
              </a:rPr>
              <a:t>，始</a:t>
            </a:r>
            <a:r>
              <a:rPr sz="2100" dirty="0" err="1">
                <a:latin typeface="Noto Sans CJK JP Regular"/>
                <a:cs typeface="Noto Sans CJK JP Regular"/>
              </a:rPr>
              <a:t>符</a:t>
            </a:r>
            <a:r>
              <a:rPr sz="2100" spc="-4" dirty="0" err="1">
                <a:latin typeface="Noto Sans CJK JP Regular"/>
                <a:cs typeface="Noto Sans CJK JP Regular"/>
              </a:rPr>
              <a:t>公</a:t>
            </a:r>
            <a:r>
              <a:rPr sz="2100" dirty="0" err="1">
                <a:latin typeface="Noto Sans CJK JP Regular"/>
                <a:cs typeface="Noto Sans CJK JP Regular"/>
              </a:rPr>
              <a:t>職</a:t>
            </a:r>
            <a:r>
              <a:rPr sz="2100" spc="-4" dirty="0" err="1">
                <a:latin typeface="Noto Sans CJK JP Regular"/>
                <a:cs typeface="Noto Sans CJK JP Regular"/>
              </a:rPr>
              <a:t>人</a:t>
            </a:r>
            <a:r>
              <a:rPr sz="2100" dirty="0" err="1">
                <a:latin typeface="Noto Sans CJK JP Regular"/>
                <a:cs typeface="Noto Sans CJK JP Regular"/>
              </a:rPr>
              <a:t>員</a:t>
            </a:r>
            <a:r>
              <a:rPr sz="2100" spc="-4" dirty="0" err="1">
                <a:latin typeface="Noto Sans CJK JP Regular"/>
                <a:cs typeface="Noto Sans CJK JP Regular"/>
              </a:rPr>
              <a:t>財</a:t>
            </a:r>
            <a:r>
              <a:rPr sz="2100" dirty="0" err="1">
                <a:latin typeface="Noto Sans CJK JP Regular"/>
                <a:cs typeface="Noto Sans CJK JP Regular"/>
              </a:rPr>
              <a:t>產</a:t>
            </a:r>
            <a:r>
              <a:rPr sz="2100" spc="-4" dirty="0" err="1">
                <a:latin typeface="Noto Sans CJK JP Regular"/>
                <a:cs typeface="Noto Sans CJK JP Regular"/>
              </a:rPr>
              <a:t>申報</a:t>
            </a:r>
            <a:r>
              <a:rPr sz="2100" dirty="0" err="1">
                <a:latin typeface="Noto Sans CJK JP Regular"/>
                <a:cs typeface="Noto Sans CJK JP Regular"/>
              </a:rPr>
              <a:t>法</a:t>
            </a:r>
            <a:r>
              <a:rPr sz="2100" spc="-4" dirty="0" err="1">
                <a:latin typeface="Noto Sans CJK JP Regular"/>
                <a:cs typeface="Noto Sans CJK JP Regular"/>
              </a:rPr>
              <a:t>之規定</a:t>
            </a:r>
            <a:r>
              <a:rPr sz="2100" spc="-4" dirty="0">
                <a:latin typeface="Noto Sans CJK JP Regular"/>
                <a:cs typeface="Noto Sans CJK JP Regular"/>
              </a:rPr>
              <a:t>。</a:t>
            </a:r>
            <a:endParaRPr sz="2100" dirty="0">
              <a:latin typeface="Noto Sans CJK JP Regular"/>
              <a:cs typeface="Noto Sans CJK JP Regul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8199" y="1223533"/>
            <a:ext cx="3260228" cy="610745"/>
          </a:xfrm>
          <a:prstGeom prst="rect">
            <a:avLst/>
          </a:prstGeom>
        </p:spPr>
        <p:txBody>
          <a:bodyPr vert="horz" wrap="square" lIns="0" tIns="10478" rIns="0" bIns="0" rtlCol="0" anchor="t">
            <a:spAutoFit/>
          </a:bodyPr>
          <a:lstStyle/>
          <a:p>
            <a:pPr marL="9525">
              <a:spcBef>
                <a:spcPts val="83"/>
              </a:spcBef>
            </a:pPr>
            <a:r>
              <a:rPr sz="3900" spc="5" dirty="0">
                <a:latin typeface="Arial"/>
                <a:cs typeface="Arial"/>
              </a:rPr>
              <a:t>系統問題諮詢</a:t>
            </a:r>
          </a:p>
        </p:txBody>
      </p:sp>
      <p:sp>
        <p:nvSpPr>
          <p:cNvPr id="4" name="object 4"/>
          <p:cNvSpPr txBox="1">
            <a:spLocks noGrp="1"/>
          </p:cNvSpPr>
          <p:nvPr>
            <p:ph type="sldNum" sz="quarter" idx="7"/>
          </p:nvPr>
        </p:nvSpPr>
        <p:spPr>
          <a:xfrm>
            <a:off x="6468427" y="5694443"/>
            <a:ext cx="130493" cy="179536"/>
          </a:xfrm>
          <a:prstGeom prst="rect">
            <a:avLst/>
          </a:prstGeom>
        </p:spPr>
        <p:txBody>
          <a:bodyPr vert="horz" wrap="square" lIns="0" tIns="0" rIns="0" bIns="0" rtlCol="0">
            <a:spAutoFit/>
          </a:bodyPr>
          <a:lstStyle>
            <a:defPPr>
              <a:defRPr lang="zh-TW"/>
            </a:defPPr>
            <a:lvl1pPr marL="0" algn="l" defTabSz="685800" rtl="0" eaLnBrk="1" latinLnBrk="0" hangingPunct="1">
              <a:defRPr sz="600" b="0" i="0" kern="1200">
                <a:solidFill>
                  <a:srgbClr val="6F6F6F"/>
                </a:solidFill>
                <a:latin typeface="PMingLiU-ExtB"/>
                <a:ea typeface="+mn-ea"/>
                <a:cs typeface="PMingLiU-ExtB"/>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671"/>
              </a:lnSpc>
            </a:pPr>
            <a:fld id="{81D60167-4931-47E6-BA6A-407CBD079E47}" type="slidenum">
              <a:rPr lang="en-US" altLang="zh-TW" spc="-4"/>
              <a:pPr marL="28575">
                <a:lnSpc>
                  <a:spcPts val="671"/>
                </a:lnSpc>
              </a:pPr>
              <a:t>133</a:t>
            </a:fld>
            <a:endParaRPr spc="-4" dirty="0"/>
          </a:p>
        </p:txBody>
      </p:sp>
      <p:sp>
        <p:nvSpPr>
          <p:cNvPr id="3" name="object 3"/>
          <p:cNvSpPr txBox="1"/>
          <p:nvPr/>
        </p:nvSpPr>
        <p:spPr>
          <a:xfrm>
            <a:off x="1592276" y="1990974"/>
            <a:ext cx="4104799" cy="2959143"/>
          </a:xfrm>
          <a:prstGeom prst="rect">
            <a:avLst/>
          </a:prstGeom>
        </p:spPr>
        <p:txBody>
          <a:bodyPr vert="horz" wrap="square" lIns="0" tIns="9525" rIns="0" bIns="0" rtlCol="0">
            <a:spAutoFit/>
          </a:bodyPr>
          <a:lstStyle/>
          <a:p>
            <a:pPr marL="352425" indent="-343376">
              <a:lnSpc>
                <a:spcPts val="2134"/>
              </a:lnSpc>
              <a:spcBef>
                <a:spcPts val="75"/>
              </a:spcBef>
              <a:buFont typeface="Wingdings"/>
              <a:buChar char=""/>
              <a:tabLst>
                <a:tab pos="352425" algn="l"/>
                <a:tab pos="352901" algn="l"/>
              </a:tabLst>
            </a:pPr>
            <a:r>
              <a:rPr spc="-4" dirty="0">
                <a:latin typeface="Microsoft JhengHei"/>
                <a:cs typeface="Microsoft JhengHei"/>
              </a:rPr>
              <a:t>法務部公職人員財產申報系統客服</a:t>
            </a:r>
            <a:endParaRPr>
              <a:latin typeface="Microsoft JhengHei"/>
              <a:cs typeface="Microsoft JhengHei"/>
            </a:endParaRPr>
          </a:p>
          <a:p>
            <a:pPr marL="450533" lvl="1" indent="-183356">
              <a:lnSpc>
                <a:spcPts val="2096"/>
              </a:lnSpc>
              <a:buSzPct val="95833"/>
              <a:buFont typeface="Wingdings"/>
              <a:buChar char=""/>
              <a:tabLst>
                <a:tab pos="451009" algn="l"/>
              </a:tabLst>
            </a:pPr>
            <a:r>
              <a:rPr dirty="0">
                <a:latin typeface="Microsoft JhengHei"/>
                <a:cs typeface="Microsoft JhengHei"/>
              </a:rPr>
              <a:t>客服專線：</a:t>
            </a:r>
            <a:r>
              <a:rPr spc="-4" dirty="0">
                <a:latin typeface="Arial MT"/>
                <a:cs typeface="Arial MT"/>
              </a:rPr>
              <a:t>(0</a:t>
            </a:r>
            <a:r>
              <a:rPr dirty="0">
                <a:latin typeface="Arial MT"/>
                <a:cs typeface="Arial MT"/>
              </a:rPr>
              <a:t>2</a:t>
            </a:r>
            <a:r>
              <a:rPr spc="-4" dirty="0">
                <a:latin typeface="Arial MT"/>
                <a:cs typeface="Arial MT"/>
              </a:rPr>
              <a:t>)2</a:t>
            </a:r>
            <a:r>
              <a:rPr dirty="0">
                <a:latin typeface="Arial MT"/>
                <a:cs typeface="Arial MT"/>
              </a:rPr>
              <a:t>78</a:t>
            </a:r>
            <a:r>
              <a:rPr spc="11" dirty="0">
                <a:latin typeface="Arial MT"/>
                <a:cs typeface="Arial MT"/>
              </a:rPr>
              <a:t>4</a:t>
            </a:r>
            <a:r>
              <a:rPr spc="-8" dirty="0">
                <a:latin typeface="Arial MT"/>
                <a:cs typeface="Arial MT"/>
              </a:rPr>
              <a:t>-</a:t>
            </a:r>
            <a:r>
              <a:rPr dirty="0">
                <a:latin typeface="Arial MT"/>
                <a:cs typeface="Arial MT"/>
              </a:rPr>
              <a:t>5053</a:t>
            </a:r>
            <a:endParaRPr>
              <a:latin typeface="Arial MT"/>
              <a:cs typeface="Arial MT"/>
            </a:endParaRPr>
          </a:p>
          <a:p>
            <a:pPr marL="450533" lvl="1" indent="-183356">
              <a:lnSpc>
                <a:spcPts val="2123"/>
              </a:lnSpc>
              <a:buSzPct val="95833"/>
              <a:buFont typeface="Wingdings"/>
              <a:buChar char=""/>
              <a:tabLst>
                <a:tab pos="451009" algn="l"/>
              </a:tabLst>
            </a:pPr>
            <a:r>
              <a:rPr spc="-4" dirty="0">
                <a:latin typeface="Microsoft JhengHei"/>
                <a:cs typeface="Microsoft JhengHei"/>
              </a:rPr>
              <a:t>電子信箱</a:t>
            </a:r>
            <a:r>
              <a:rPr dirty="0">
                <a:latin typeface="Microsoft JhengHei"/>
                <a:cs typeface="Microsoft JhengHei"/>
              </a:rPr>
              <a:t>：</a:t>
            </a:r>
            <a:r>
              <a:rPr u="heavy" dirty="0">
                <a:solidFill>
                  <a:srgbClr val="0000FF"/>
                </a:solidFill>
                <a:uFill>
                  <a:solidFill>
                    <a:srgbClr val="0000FF"/>
                  </a:solidFill>
                </a:uFill>
                <a:latin typeface="Arial MT"/>
                <a:cs typeface="Arial MT"/>
                <a:hlinkClick r:id="rId2"/>
              </a:rPr>
              <a:t>pdps</a:t>
            </a:r>
            <a:r>
              <a:rPr u="heavy" spc="8" dirty="0">
                <a:solidFill>
                  <a:srgbClr val="0000FF"/>
                </a:solidFill>
                <a:uFill>
                  <a:solidFill>
                    <a:srgbClr val="0000FF"/>
                  </a:solidFill>
                </a:uFill>
                <a:latin typeface="Arial MT"/>
                <a:cs typeface="Arial MT"/>
                <a:hlinkClick r:id="rId2"/>
              </a:rPr>
              <a:t>m</a:t>
            </a:r>
            <a:r>
              <a:rPr u="heavy" dirty="0">
                <a:solidFill>
                  <a:srgbClr val="0000FF"/>
                </a:solidFill>
                <a:uFill>
                  <a:solidFill>
                    <a:srgbClr val="0000FF"/>
                  </a:solidFill>
                </a:uFill>
                <a:latin typeface="Arial MT"/>
                <a:cs typeface="Arial MT"/>
                <a:hlinkClick r:id="rId2"/>
              </a:rPr>
              <a:t>oj@</a:t>
            </a:r>
            <a:r>
              <a:rPr u="heavy" spc="-8" dirty="0">
                <a:solidFill>
                  <a:srgbClr val="0000FF"/>
                </a:solidFill>
                <a:uFill>
                  <a:solidFill>
                    <a:srgbClr val="0000FF"/>
                  </a:solidFill>
                </a:uFill>
                <a:latin typeface="Arial MT"/>
                <a:cs typeface="Arial MT"/>
                <a:hlinkClick r:id="rId2"/>
              </a:rPr>
              <a:t>g</a:t>
            </a:r>
            <a:r>
              <a:rPr u="heavy" spc="8" dirty="0">
                <a:solidFill>
                  <a:srgbClr val="0000FF"/>
                </a:solidFill>
                <a:uFill>
                  <a:solidFill>
                    <a:srgbClr val="0000FF"/>
                  </a:solidFill>
                </a:uFill>
                <a:latin typeface="Arial MT"/>
                <a:cs typeface="Arial MT"/>
                <a:hlinkClick r:id="rId2"/>
              </a:rPr>
              <a:t>m</a:t>
            </a:r>
            <a:r>
              <a:rPr u="heavy" dirty="0">
                <a:solidFill>
                  <a:srgbClr val="0000FF"/>
                </a:solidFill>
                <a:uFill>
                  <a:solidFill>
                    <a:srgbClr val="0000FF"/>
                  </a:solidFill>
                </a:uFill>
                <a:latin typeface="Arial MT"/>
                <a:cs typeface="Arial MT"/>
                <a:hlinkClick r:id="rId2"/>
              </a:rPr>
              <a:t>ai</a:t>
            </a:r>
            <a:r>
              <a:rPr u="heavy" spc="-8" dirty="0">
                <a:solidFill>
                  <a:srgbClr val="0000FF"/>
                </a:solidFill>
                <a:uFill>
                  <a:solidFill>
                    <a:srgbClr val="0000FF"/>
                  </a:solidFill>
                </a:uFill>
                <a:latin typeface="Arial MT"/>
                <a:cs typeface="Arial MT"/>
                <a:hlinkClick r:id="rId2"/>
              </a:rPr>
              <a:t>l</a:t>
            </a:r>
            <a:r>
              <a:rPr u="heavy" dirty="0">
                <a:solidFill>
                  <a:srgbClr val="0000FF"/>
                </a:solidFill>
                <a:uFill>
                  <a:solidFill>
                    <a:srgbClr val="0000FF"/>
                  </a:solidFill>
                </a:uFill>
                <a:latin typeface="Arial MT"/>
                <a:cs typeface="Arial MT"/>
                <a:hlinkClick r:id="rId2"/>
              </a:rPr>
              <a:t>.c</a:t>
            </a:r>
            <a:r>
              <a:rPr u="heavy" spc="4" dirty="0">
                <a:solidFill>
                  <a:srgbClr val="0000FF"/>
                </a:solidFill>
                <a:uFill>
                  <a:solidFill>
                    <a:srgbClr val="0000FF"/>
                  </a:solidFill>
                </a:uFill>
                <a:latin typeface="Arial MT"/>
                <a:cs typeface="Arial MT"/>
                <a:hlinkClick r:id="rId2"/>
              </a:rPr>
              <a:t>o</a:t>
            </a:r>
            <a:r>
              <a:rPr u="heavy" dirty="0">
                <a:solidFill>
                  <a:srgbClr val="0000FF"/>
                </a:solidFill>
                <a:uFill>
                  <a:solidFill>
                    <a:srgbClr val="0000FF"/>
                  </a:solidFill>
                </a:uFill>
                <a:latin typeface="Arial MT"/>
                <a:cs typeface="Arial MT"/>
                <a:hlinkClick r:id="rId2"/>
              </a:rPr>
              <a:t>m</a:t>
            </a:r>
            <a:endParaRPr>
              <a:latin typeface="Arial MT"/>
              <a:cs typeface="Arial MT"/>
            </a:endParaRPr>
          </a:p>
          <a:p>
            <a:pPr marL="352425" indent="-343376">
              <a:lnSpc>
                <a:spcPts val="2126"/>
              </a:lnSpc>
              <a:spcBef>
                <a:spcPts val="2036"/>
              </a:spcBef>
              <a:buFont typeface="Wingdings"/>
              <a:buChar char=""/>
              <a:tabLst>
                <a:tab pos="352425" algn="l"/>
                <a:tab pos="352901" algn="l"/>
              </a:tabLst>
            </a:pPr>
            <a:r>
              <a:rPr spc="-4" dirty="0">
                <a:latin typeface="Microsoft JhengHei"/>
                <a:cs typeface="Microsoft JhengHei"/>
              </a:rPr>
              <a:t>本署委外人員</a:t>
            </a:r>
            <a:endParaRPr>
              <a:latin typeface="Microsoft JhengHei"/>
              <a:cs typeface="Microsoft JhengHei"/>
            </a:endParaRPr>
          </a:p>
          <a:p>
            <a:pPr marL="450533" lvl="1" indent="-183356">
              <a:lnSpc>
                <a:spcPts val="2089"/>
              </a:lnSpc>
              <a:buSzPct val="95833"/>
              <a:buFont typeface="Wingdings"/>
              <a:buChar char=""/>
              <a:tabLst>
                <a:tab pos="451009" algn="l"/>
              </a:tabLst>
            </a:pPr>
            <a:r>
              <a:rPr dirty="0">
                <a:latin typeface="Microsoft JhengHei"/>
                <a:cs typeface="Microsoft JhengHei"/>
              </a:rPr>
              <a:t>李嘉華小姐</a:t>
            </a:r>
            <a:endParaRPr>
              <a:latin typeface="Microsoft JhengHei"/>
              <a:cs typeface="Microsoft JhengHei"/>
            </a:endParaRPr>
          </a:p>
          <a:p>
            <a:pPr marL="279083">
              <a:lnSpc>
                <a:spcPts val="2096"/>
              </a:lnSpc>
            </a:pPr>
            <a:r>
              <a:rPr dirty="0">
                <a:latin typeface="Microsoft JhengHei"/>
                <a:cs typeface="Microsoft JhengHei"/>
              </a:rPr>
              <a:t>電話</a:t>
            </a:r>
            <a:r>
              <a:rPr spc="-4" dirty="0">
                <a:latin typeface="Microsoft JhengHei"/>
                <a:cs typeface="Microsoft JhengHei"/>
              </a:rPr>
              <a:t>：</a:t>
            </a:r>
            <a:r>
              <a:rPr spc="8" dirty="0">
                <a:latin typeface="Arial MT"/>
                <a:cs typeface="Arial MT"/>
              </a:rPr>
              <a:t>0</a:t>
            </a:r>
            <a:r>
              <a:rPr spc="4" dirty="0">
                <a:latin typeface="Arial MT"/>
                <a:cs typeface="Arial MT"/>
              </a:rPr>
              <a:t>2</a:t>
            </a:r>
            <a:r>
              <a:rPr spc="-8" dirty="0">
                <a:latin typeface="Arial MT"/>
                <a:cs typeface="Arial MT"/>
              </a:rPr>
              <a:t>-</a:t>
            </a:r>
            <a:r>
              <a:rPr spc="4" dirty="0">
                <a:latin typeface="Arial MT"/>
                <a:cs typeface="Arial MT"/>
              </a:rPr>
              <a:t>231</a:t>
            </a:r>
            <a:r>
              <a:rPr spc="8" dirty="0">
                <a:latin typeface="Arial MT"/>
                <a:cs typeface="Arial MT"/>
              </a:rPr>
              <a:t>4</a:t>
            </a:r>
            <a:r>
              <a:rPr spc="-8" dirty="0">
                <a:latin typeface="Arial MT"/>
                <a:cs typeface="Arial MT"/>
              </a:rPr>
              <a:t>-</a:t>
            </a:r>
            <a:r>
              <a:rPr spc="4" dirty="0">
                <a:latin typeface="Arial MT"/>
                <a:cs typeface="Arial MT"/>
              </a:rPr>
              <a:t>1000</a:t>
            </a:r>
            <a:r>
              <a:rPr spc="-4" dirty="0">
                <a:latin typeface="Microsoft JhengHei"/>
                <a:cs typeface="Microsoft JhengHei"/>
              </a:rPr>
              <a:t>轉</a:t>
            </a:r>
            <a:r>
              <a:rPr spc="4" dirty="0">
                <a:latin typeface="Arial MT"/>
                <a:cs typeface="Arial MT"/>
              </a:rPr>
              <a:t>2190</a:t>
            </a:r>
            <a:endParaRPr>
              <a:latin typeface="Arial MT"/>
              <a:cs typeface="Arial MT"/>
            </a:endParaRPr>
          </a:p>
          <a:p>
            <a:pPr marL="279083">
              <a:lnSpc>
                <a:spcPts val="2096"/>
              </a:lnSpc>
            </a:pPr>
            <a:r>
              <a:rPr dirty="0">
                <a:latin typeface="Microsoft JhengHei"/>
                <a:cs typeface="Microsoft JhengHei"/>
              </a:rPr>
              <a:t>電子郵件</a:t>
            </a:r>
            <a:r>
              <a:rPr spc="-4" dirty="0">
                <a:latin typeface="Microsoft JhengHei"/>
                <a:cs typeface="Microsoft JhengHei"/>
              </a:rPr>
              <a:t>：</a:t>
            </a:r>
            <a:r>
              <a:rPr u="heavy" dirty="0">
                <a:solidFill>
                  <a:srgbClr val="0000FF"/>
                </a:solidFill>
                <a:uFill>
                  <a:solidFill>
                    <a:srgbClr val="0000FF"/>
                  </a:solidFill>
                </a:uFill>
                <a:latin typeface="Arial MT"/>
                <a:cs typeface="Arial MT"/>
                <a:hlinkClick r:id="rId3"/>
              </a:rPr>
              <a:t>aa</a:t>
            </a:r>
            <a:r>
              <a:rPr u="heavy" spc="-4" dirty="0">
                <a:solidFill>
                  <a:srgbClr val="0000FF"/>
                </a:solidFill>
                <a:uFill>
                  <a:solidFill>
                    <a:srgbClr val="0000FF"/>
                  </a:solidFill>
                </a:uFill>
                <a:latin typeface="Arial MT"/>
                <a:cs typeface="Arial MT"/>
                <a:hlinkClick r:id="rId3"/>
              </a:rPr>
              <a:t>c</a:t>
            </a:r>
            <a:r>
              <a:rPr u="heavy" dirty="0">
                <a:solidFill>
                  <a:srgbClr val="0000FF"/>
                </a:solidFill>
                <a:uFill>
                  <a:solidFill>
                    <a:srgbClr val="0000FF"/>
                  </a:solidFill>
                </a:uFill>
                <a:latin typeface="Arial MT"/>
                <a:cs typeface="Arial MT"/>
                <a:hlinkClick r:id="rId3"/>
              </a:rPr>
              <a:t>2190@</a:t>
            </a:r>
            <a:r>
              <a:rPr u="heavy" spc="8" dirty="0">
                <a:solidFill>
                  <a:srgbClr val="0000FF"/>
                </a:solidFill>
                <a:uFill>
                  <a:solidFill>
                    <a:srgbClr val="0000FF"/>
                  </a:solidFill>
                </a:uFill>
                <a:latin typeface="Arial MT"/>
                <a:cs typeface="Arial MT"/>
                <a:hlinkClick r:id="rId3"/>
              </a:rPr>
              <a:t>m</a:t>
            </a:r>
            <a:r>
              <a:rPr u="heavy" dirty="0">
                <a:solidFill>
                  <a:srgbClr val="0000FF"/>
                </a:solidFill>
                <a:uFill>
                  <a:solidFill>
                    <a:srgbClr val="0000FF"/>
                  </a:solidFill>
                </a:uFill>
                <a:latin typeface="Arial MT"/>
                <a:cs typeface="Arial MT"/>
                <a:hlinkClick r:id="rId3"/>
              </a:rPr>
              <a:t>a</a:t>
            </a:r>
            <a:r>
              <a:rPr u="heavy" spc="-4" dirty="0">
                <a:solidFill>
                  <a:srgbClr val="0000FF"/>
                </a:solidFill>
                <a:uFill>
                  <a:solidFill>
                    <a:srgbClr val="0000FF"/>
                  </a:solidFill>
                </a:uFill>
                <a:latin typeface="Arial MT"/>
                <a:cs typeface="Arial MT"/>
                <a:hlinkClick r:id="rId3"/>
              </a:rPr>
              <a:t>i</a:t>
            </a:r>
            <a:r>
              <a:rPr u="heavy" spc="-11" dirty="0">
                <a:solidFill>
                  <a:srgbClr val="0000FF"/>
                </a:solidFill>
                <a:uFill>
                  <a:solidFill>
                    <a:srgbClr val="0000FF"/>
                  </a:solidFill>
                </a:uFill>
                <a:latin typeface="Arial MT"/>
                <a:cs typeface="Arial MT"/>
                <a:hlinkClick r:id="rId3"/>
              </a:rPr>
              <a:t>l</a:t>
            </a:r>
            <a:r>
              <a:rPr u="heavy" dirty="0">
                <a:solidFill>
                  <a:srgbClr val="0000FF"/>
                </a:solidFill>
                <a:uFill>
                  <a:solidFill>
                    <a:srgbClr val="0000FF"/>
                  </a:solidFill>
                </a:uFill>
                <a:latin typeface="Arial MT"/>
                <a:cs typeface="Arial MT"/>
                <a:hlinkClick r:id="rId3"/>
              </a:rPr>
              <a:t>.</a:t>
            </a:r>
            <a:r>
              <a:rPr u="heavy" spc="11" dirty="0">
                <a:solidFill>
                  <a:srgbClr val="0000FF"/>
                </a:solidFill>
                <a:uFill>
                  <a:solidFill>
                    <a:srgbClr val="0000FF"/>
                  </a:solidFill>
                </a:uFill>
                <a:latin typeface="Arial MT"/>
                <a:cs typeface="Arial MT"/>
                <a:hlinkClick r:id="rId3"/>
              </a:rPr>
              <a:t>m</a:t>
            </a:r>
            <a:r>
              <a:rPr u="heavy" spc="-15" dirty="0">
                <a:solidFill>
                  <a:srgbClr val="0000FF"/>
                </a:solidFill>
                <a:uFill>
                  <a:solidFill>
                    <a:srgbClr val="0000FF"/>
                  </a:solidFill>
                </a:uFill>
                <a:latin typeface="Arial MT"/>
                <a:cs typeface="Arial MT"/>
                <a:hlinkClick r:id="rId3"/>
              </a:rPr>
              <a:t>o</a:t>
            </a:r>
            <a:r>
              <a:rPr u="heavy" spc="-4" dirty="0">
                <a:solidFill>
                  <a:srgbClr val="0000FF"/>
                </a:solidFill>
                <a:uFill>
                  <a:solidFill>
                    <a:srgbClr val="0000FF"/>
                  </a:solidFill>
                </a:uFill>
                <a:latin typeface="Arial MT"/>
                <a:cs typeface="Arial MT"/>
                <a:hlinkClick r:id="rId3"/>
              </a:rPr>
              <a:t>j.</a:t>
            </a:r>
            <a:r>
              <a:rPr u="heavy" spc="-15" dirty="0">
                <a:solidFill>
                  <a:srgbClr val="0000FF"/>
                </a:solidFill>
                <a:uFill>
                  <a:solidFill>
                    <a:srgbClr val="0000FF"/>
                  </a:solidFill>
                </a:uFill>
                <a:latin typeface="Arial MT"/>
                <a:cs typeface="Arial MT"/>
                <a:hlinkClick r:id="rId3"/>
              </a:rPr>
              <a:t>g</a:t>
            </a:r>
            <a:r>
              <a:rPr u="heavy" dirty="0">
                <a:solidFill>
                  <a:srgbClr val="0000FF"/>
                </a:solidFill>
                <a:uFill>
                  <a:solidFill>
                    <a:srgbClr val="0000FF"/>
                  </a:solidFill>
                </a:uFill>
                <a:latin typeface="Arial MT"/>
                <a:cs typeface="Arial MT"/>
                <a:hlinkClick r:id="rId3"/>
              </a:rPr>
              <a:t>o</a:t>
            </a:r>
            <a:r>
              <a:rPr u="heavy" spc="-146" dirty="0">
                <a:solidFill>
                  <a:srgbClr val="0000FF"/>
                </a:solidFill>
                <a:uFill>
                  <a:solidFill>
                    <a:srgbClr val="0000FF"/>
                  </a:solidFill>
                </a:uFill>
                <a:latin typeface="Arial MT"/>
                <a:cs typeface="Arial MT"/>
                <a:hlinkClick r:id="rId3"/>
              </a:rPr>
              <a:t>v</a:t>
            </a:r>
            <a:r>
              <a:rPr u="heavy" dirty="0">
                <a:solidFill>
                  <a:srgbClr val="0000FF"/>
                </a:solidFill>
                <a:uFill>
                  <a:solidFill>
                    <a:srgbClr val="0000FF"/>
                  </a:solidFill>
                </a:uFill>
                <a:latin typeface="Arial MT"/>
                <a:cs typeface="Arial MT"/>
                <a:hlinkClick r:id="rId3"/>
              </a:rPr>
              <a:t>.</a:t>
            </a:r>
            <a:r>
              <a:rPr u="heavy" spc="4" dirty="0">
                <a:solidFill>
                  <a:srgbClr val="0000FF"/>
                </a:solidFill>
                <a:uFill>
                  <a:solidFill>
                    <a:srgbClr val="0000FF"/>
                  </a:solidFill>
                </a:uFill>
                <a:latin typeface="Arial MT"/>
                <a:cs typeface="Arial MT"/>
                <a:hlinkClick r:id="rId3"/>
              </a:rPr>
              <a:t>t</a:t>
            </a:r>
            <a:r>
              <a:rPr u="heavy" spc="-4" dirty="0">
                <a:solidFill>
                  <a:srgbClr val="0000FF"/>
                </a:solidFill>
                <a:uFill>
                  <a:solidFill>
                    <a:srgbClr val="0000FF"/>
                  </a:solidFill>
                </a:uFill>
                <a:latin typeface="Arial MT"/>
                <a:cs typeface="Arial MT"/>
                <a:hlinkClick r:id="rId3"/>
              </a:rPr>
              <a:t>w</a:t>
            </a:r>
            <a:endParaRPr>
              <a:latin typeface="Arial MT"/>
              <a:cs typeface="Arial MT"/>
            </a:endParaRPr>
          </a:p>
          <a:p>
            <a:pPr marL="450533" lvl="1" indent="-183356">
              <a:lnSpc>
                <a:spcPts val="2089"/>
              </a:lnSpc>
              <a:buSzPct val="95833"/>
              <a:buFont typeface="Wingdings"/>
              <a:buChar char=""/>
              <a:tabLst>
                <a:tab pos="451009" algn="l"/>
              </a:tabLst>
            </a:pPr>
            <a:r>
              <a:rPr spc="-4" dirty="0">
                <a:latin typeface="Microsoft JhengHei"/>
                <a:cs typeface="Microsoft JhengHei"/>
              </a:rPr>
              <a:t>蔡秀</a:t>
            </a:r>
            <a:r>
              <a:rPr dirty="0">
                <a:latin typeface="Microsoft JhengHei"/>
                <a:cs typeface="Microsoft JhengHei"/>
              </a:rPr>
              <a:t>瀅</a:t>
            </a:r>
            <a:r>
              <a:rPr spc="-4" dirty="0">
                <a:latin typeface="Microsoft JhengHei"/>
                <a:cs typeface="Microsoft JhengHei"/>
              </a:rPr>
              <a:t>小姐</a:t>
            </a:r>
            <a:endParaRPr>
              <a:latin typeface="Microsoft JhengHei"/>
              <a:cs typeface="Microsoft JhengHei"/>
            </a:endParaRPr>
          </a:p>
          <a:p>
            <a:pPr marL="279083">
              <a:lnSpc>
                <a:spcPts val="2096"/>
              </a:lnSpc>
            </a:pPr>
            <a:r>
              <a:rPr dirty="0">
                <a:latin typeface="Microsoft JhengHei"/>
                <a:cs typeface="Microsoft JhengHei"/>
              </a:rPr>
              <a:t>電話：</a:t>
            </a:r>
            <a:r>
              <a:rPr dirty="0">
                <a:latin typeface="Arial MT"/>
                <a:cs typeface="Arial MT"/>
              </a:rPr>
              <a:t>02-</a:t>
            </a:r>
            <a:r>
              <a:rPr spc="-45" dirty="0">
                <a:latin typeface="Arial MT"/>
                <a:cs typeface="Arial MT"/>
              </a:rPr>
              <a:t> </a:t>
            </a:r>
            <a:r>
              <a:rPr dirty="0">
                <a:latin typeface="Arial MT"/>
                <a:cs typeface="Arial MT"/>
              </a:rPr>
              <a:t>2314-1000</a:t>
            </a:r>
            <a:r>
              <a:rPr dirty="0">
                <a:latin typeface="Microsoft JhengHei"/>
                <a:cs typeface="Microsoft JhengHei"/>
              </a:rPr>
              <a:t>轉</a:t>
            </a:r>
            <a:r>
              <a:rPr dirty="0">
                <a:latin typeface="Arial MT"/>
                <a:cs typeface="Arial MT"/>
              </a:rPr>
              <a:t>2191</a:t>
            </a:r>
            <a:endParaRPr>
              <a:latin typeface="Arial MT"/>
              <a:cs typeface="Arial MT"/>
            </a:endParaRPr>
          </a:p>
          <a:p>
            <a:pPr marL="279083">
              <a:lnSpc>
                <a:spcPts val="2134"/>
              </a:lnSpc>
            </a:pPr>
            <a:r>
              <a:rPr dirty="0">
                <a:latin typeface="Microsoft JhengHei"/>
                <a:cs typeface="Microsoft JhengHei"/>
              </a:rPr>
              <a:t>電子郵件</a:t>
            </a:r>
            <a:r>
              <a:rPr spc="-8" dirty="0">
                <a:latin typeface="Microsoft JhengHei"/>
                <a:cs typeface="Microsoft JhengHei"/>
              </a:rPr>
              <a:t>：</a:t>
            </a:r>
            <a:r>
              <a:rPr u="heavy" dirty="0">
                <a:solidFill>
                  <a:srgbClr val="0000FF"/>
                </a:solidFill>
                <a:uFill>
                  <a:solidFill>
                    <a:srgbClr val="0000FF"/>
                  </a:solidFill>
                </a:uFill>
                <a:latin typeface="Arial MT"/>
                <a:cs typeface="Arial MT"/>
                <a:hlinkClick r:id="rId4"/>
              </a:rPr>
              <a:t>aac2</a:t>
            </a:r>
            <a:r>
              <a:rPr u="heavy" spc="8" dirty="0">
                <a:solidFill>
                  <a:srgbClr val="0000FF"/>
                </a:solidFill>
                <a:uFill>
                  <a:solidFill>
                    <a:srgbClr val="0000FF"/>
                  </a:solidFill>
                </a:uFill>
                <a:latin typeface="Arial MT"/>
                <a:cs typeface="Arial MT"/>
                <a:hlinkClick r:id="rId4"/>
              </a:rPr>
              <a:t>1</a:t>
            </a:r>
            <a:r>
              <a:rPr u="heavy" dirty="0">
                <a:solidFill>
                  <a:srgbClr val="0000FF"/>
                </a:solidFill>
                <a:uFill>
                  <a:solidFill>
                    <a:srgbClr val="0000FF"/>
                  </a:solidFill>
                </a:uFill>
                <a:latin typeface="Arial MT"/>
                <a:cs typeface="Arial MT"/>
                <a:hlinkClick r:id="rId4"/>
              </a:rPr>
              <a:t>91</a:t>
            </a:r>
            <a:r>
              <a:rPr u="heavy" spc="4" dirty="0">
                <a:solidFill>
                  <a:srgbClr val="0000FF"/>
                </a:solidFill>
                <a:uFill>
                  <a:solidFill>
                    <a:srgbClr val="0000FF"/>
                  </a:solidFill>
                </a:uFill>
                <a:latin typeface="Arial MT"/>
                <a:cs typeface="Arial MT"/>
                <a:hlinkClick r:id="rId4"/>
              </a:rPr>
              <a:t>@</a:t>
            </a:r>
            <a:r>
              <a:rPr u="heavy" spc="8" dirty="0">
                <a:solidFill>
                  <a:srgbClr val="0000FF"/>
                </a:solidFill>
                <a:uFill>
                  <a:solidFill>
                    <a:srgbClr val="0000FF"/>
                  </a:solidFill>
                </a:uFill>
                <a:latin typeface="Arial MT"/>
                <a:cs typeface="Arial MT"/>
                <a:hlinkClick r:id="rId4"/>
              </a:rPr>
              <a:t>m</a:t>
            </a:r>
            <a:r>
              <a:rPr u="heavy" dirty="0">
                <a:solidFill>
                  <a:srgbClr val="0000FF"/>
                </a:solidFill>
                <a:uFill>
                  <a:solidFill>
                    <a:srgbClr val="0000FF"/>
                  </a:solidFill>
                </a:uFill>
                <a:latin typeface="Arial MT"/>
                <a:cs typeface="Arial MT"/>
                <a:hlinkClick r:id="rId4"/>
              </a:rPr>
              <a:t>ai</a:t>
            </a:r>
            <a:r>
              <a:rPr u="heavy" spc="-8" dirty="0">
                <a:solidFill>
                  <a:srgbClr val="0000FF"/>
                </a:solidFill>
                <a:uFill>
                  <a:solidFill>
                    <a:srgbClr val="0000FF"/>
                  </a:solidFill>
                </a:uFill>
                <a:latin typeface="Arial MT"/>
                <a:cs typeface="Arial MT"/>
                <a:hlinkClick r:id="rId4"/>
              </a:rPr>
              <a:t>l</a:t>
            </a:r>
            <a:r>
              <a:rPr u="heavy" dirty="0">
                <a:solidFill>
                  <a:srgbClr val="0000FF"/>
                </a:solidFill>
                <a:uFill>
                  <a:solidFill>
                    <a:srgbClr val="0000FF"/>
                  </a:solidFill>
                </a:uFill>
                <a:latin typeface="Arial MT"/>
                <a:cs typeface="Arial MT"/>
                <a:hlinkClick r:id="rId4"/>
              </a:rPr>
              <a:t>.</a:t>
            </a:r>
            <a:r>
              <a:rPr u="heavy" spc="11" dirty="0">
                <a:solidFill>
                  <a:srgbClr val="0000FF"/>
                </a:solidFill>
                <a:uFill>
                  <a:solidFill>
                    <a:srgbClr val="0000FF"/>
                  </a:solidFill>
                </a:uFill>
                <a:latin typeface="Arial MT"/>
                <a:cs typeface="Arial MT"/>
                <a:hlinkClick r:id="rId4"/>
              </a:rPr>
              <a:t>m</a:t>
            </a:r>
            <a:r>
              <a:rPr u="heavy" spc="-15" dirty="0">
                <a:solidFill>
                  <a:srgbClr val="0000FF"/>
                </a:solidFill>
                <a:uFill>
                  <a:solidFill>
                    <a:srgbClr val="0000FF"/>
                  </a:solidFill>
                </a:uFill>
                <a:latin typeface="Arial MT"/>
                <a:cs typeface="Arial MT"/>
                <a:hlinkClick r:id="rId4"/>
              </a:rPr>
              <a:t>o</a:t>
            </a:r>
            <a:r>
              <a:rPr u="heavy" dirty="0">
                <a:solidFill>
                  <a:srgbClr val="0000FF"/>
                </a:solidFill>
                <a:uFill>
                  <a:solidFill>
                    <a:srgbClr val="0000FF"/>
                  </a:solidFill>
                </a:uFill>
                <a:latin typeface="Arial MT"/>
                <a:cs typeface="Arial MT"/>
                <a:hlinkClick r:id="rId4"/>
              </a:rPr>
              <a:t>j.</a:t>
            </a:r>
            <a:r>
              <a:rPr u="heavy" spc="-15" dirty="0">
                <a:solidFill>
                  <a:srgbClr val="0000FF"/>
                </a:solidFill>
                <a:uFill>
                  <a:solidFill>
                    <a:srgbClr val="0000FF"/>
                  </a:solidFill>
                </a:uFill>
                <a:latin typeface="Arial MT"/>
                <a:cs typeface="Arial MT"/>
                <a:hlinkClick r:id="rId4"/>
              </a:rPr>
              <a:t>g</a:t>
            </a:r>
            <a:r>
              <a:rPr u="heavy" dirty="0">
                <a:solidFill>
                  <a:srgbClr val="0000FF"/>
                </a:solidFill>
                <a:uFill>
                  <a:solidFill>
                    <a:srgbClr val="0000FF"/>
                  </a:solidFill>
                </a:uFill>
                <a:latin typeface="Arial MT"/>
                <a:cs typeface="Arial MT"/>
                <a:hlinkClick r:id="rId4"/>
              </a:rPr>
              <a:t>o</a:t>
            </a:r>
            <a:r>
              <a:rPr u="heavy" spc="-146" dirty="0">
                <a:solidFill>
                  <a:srgbClr val="0000FF"/>
                </a:solidFill>
                <a:uFill>
                  <a:solidFill>
                    <a:srgbClr val="0000FF"/>
                  </a:solidFill>
                </a:uFill>
                <a:latin typeface="Arial MT"/>
                <a:cs typeface="Arial MT"/>
                <a:hlinkClick r:id="rId4"/>
              </a:rPr>
              <a:t>v</a:t>
            </a:r>
            <a:r>
              <a:rPr u="heavy" dirty="0">
                <a:solidFill>
                  <a:srgbClr val="0000FF"/>
                </a:solidFill>
                <a:uFill>
                  <a:solidFill>
                    <a:srgbClr val="0000FF"/>
                  </a:solidFill>
                </a:uFill>
                <a:latin typeface="Arial MT"/>
                <a:cs typeface="Arial MT"/>
                <a:hlinkClick r:id="rId4"/>
              </a:rPr>
              <a:t>.tw</a:t>
            </a:r>
            <a:endParaRPr>
              <a:latin typeface="Arial MT"/>
              <a:cs typeface="Arial M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5">
            <a:extLst>
              <a:ext uri="{FF2B5EF4-FFF2-40B4-BE49-F238E27FC236}">
                <a16:creationId xmlns:a16="http://schemas.microsoft.com/office/drawing/2014/main" id="{D785DD42-29B1-D63F-8762-76C0E5D9C23A}"/>
              </a:ext>
            </a:extLst>
          </p:cNvPr>
          <p:cNvSpPr>
            <a:spLocks noGrp="1"/>
          </p:cNvSpPr>
          <p:nvPr>
            <p:ph type="title"/>
          </p:nvPr>
        </p:nvSpPr>
        <p:spPr>
          <a:xfrm>
            <a:off x="468313" y="-171450"/>
            <a:ext cx="7467600" cy="1143000"/>
          </a:xfrm>
        </p:spPr>
        <p:txBody>
          <a:bodyPr/>
          <a:lstStyle/>
          <a:p>
            <a:pPr eaLnBrk="1" fontAlgn="auto" hangingPunct="1">
              <a:spcAft>
                <a:spcPts val="0"/>
              </a:spcAft>
              <a:defRPr/>
            </a:pPr>
            <a:r>
              <a:rPr lang="zh-TW" altLang="en-US" sz="4400" b="1" dirty="0">
                <a:latin typeface="微軟正黑體" pitchFamily="34" charset="-120"/>
                <a:ea typeface="微軟正黑體" pitchFamily="34" charset="-120"/>
              </a:rPr>
              <a:t>申報標的</a:t>
            </a:r>
          </a:p>
        </p:txBody>
      </p:sp>
      <p:sp>
        <p:nvSpPr>
          <p:cNvPr id="28675" name="內容版面配置區 6">
            <a:extLst>
              <a:ext uri="{FF2B5EF4-FFF2-40B4-BE49-F238E27FC236}">
                <a16:creationId xmlns:a16="http://schemas.microsoft.com/office/drawing/2014/main" id="{872B42F3-6643-4355-D4EB-28C383EE9E24}"/>
              </a:ext>
            </a:extLst>
          </p:cNvPr>
          <p:cNvSpPr>
            <a:spLocks noGrp="1"/>
          </p:cNvSpPr>
          <p:nvPr>
            <p:ph sz="quarter" idx="1"/>
          </p:nvPr>
        </p:nvSpPr>
        <p:spPr>
          <a:xfrm>
            <a:off x="319088" y="1268413"/>
            <a:ext cx="8505825" cy="576262"/>
          </a:xfrm>
        </p:spPr>
        <p:txBody>
          <a:bodyPr/>
          <a:lstStyle/>
          <a:p>
            <a:pPr eaLnBrk="1" hangingPunct="1"/>
            <a:r>
              <a:rPr lang="zh-TW" altLang="en-US" sz="2800" b="1">
                <a:latin typeface="微軟正黑體" panose="020B0604030504040204" pitchFamily="34" charset="-120"/>
                <a:ea typeface="微軟正黑體" panose="020B0604030504040204" pitchFamily="34" charset="-120"/>
              </a:rPr>
              <a:t>申報人本人</a:t>
            </a:r>
            <a:r>
              <a:rPr lang="zh-TW" altLang="en-US" sz="2800">
                <a:latin typeface="微軟正黑體" panose="020B0604030504040204" pitchFamily="34" charset="-120"/>
                <a:ea typeface="微軟正黑體" panose="020B0604030504040204" pitchFamily="34" charset="-120"/>
              </a:rPr>
              <a:t>、</a:t>
            </a:r>
            <a:r>
              <a:rPr lang="zh-TW" altLang="en-US" sz="2800" b="1">
                <a:latin typeface="微軟正黑體" panose="020B0604030504040204" pitchFamily="34" charset="-120"/>
                <a:ea typeface="微軟正黑體" panose="020B0604030504040204" pitchFamily="34" charset="-120"/>
              </a:rPr>
              <a:t>配偶</a:t>
            </a:r>
            <a:r>
              <a:rPr lang="zh-TW" altLang="en-US" sz="2800">
                <a:latin typeface="微軟正黑體" panose="020B0604030504040204" pitchFamily="34" charset="-120"/>
                <a:ea typeface="微軟正黑體" panose="020B0604030504040204" pitchFamily="34" charset="-120"/>
              </a:rPr>
              <a:t>、</a:t>
            </a:r>
            <a:r>
              <a:rPr lang="zh-TW" altLang="en-US" sz="2800" b="1">
                <a:latin typeface="微軟正黑體" panose="020B0604030504040204" pitchFamily="34" charset="-120"/>
                <a:ea typeface="微軟正黑體" panose="020B0604030504040204" pitchFamily="34" charset="-120"/>
              </a:rPr>
              <a:t>未成年子女</a:t>
            </a:r>
            <a:r>
              <a:rPr lang="zh-TW" altLang="en-US" sz="2800">
                <a:latin typeface="微軟正黑體" panose="020B0604030504040204" pitchFamily="34" charset="-120"/>
                <a:ea typeface="微軟正黑體" panose="020B0604030504040204" pitchFamily="34" charset="-120"/>
              </a:rPr>
              <a:t>名下</a:t>
            </a:r>
            <a:r>
              <a:rPr lang="zh-TW" altLang="en-US" sz="2800" b="1">
                <a:latin typeface="微軟正黑體" panose="020B0604030504040204" pitchFamily="34" charset="-120"/>
                <a:ea typeface="微軟正黑體" panose="020B0604030504040204" pitchFamily="34" charset="-120"/>
              </a:rPr>
              <a:t>國內</a:t>
            </a:r>
            <a:r>
              <a:rPr lang="zh-TW" altLang="en-US" sz="2800">
                <a:latin typeface="微軟正黑體" panose="020B0604030504040204" pitchFamily="34" charset="-120"/>
                <a:ea typeface="微軟正黑體" panose="020B0604030504040204" pitchFamily="34" charset="-120"/>
              </a:rPr>
              <a:t>、</a:t>
            </a:r>
            <a:r>
              <a:rPr lang="zh-TW" altLang="en-US" sz="2800" b="1">
                <a:latin typeface="微軟正黑體" panose="020B0604030504040204" pitchFamily="34" charset="-120"/>
                <a:ea typeface="微軟正黑體" panose="020B0604030504040204" pitchFamily="34" charset="-120"/>
              </a:rPr>
              <a:t>外</a:t>
            </a:r>
            <a:r>
              <a:rPr lang="zh-TW" altLang="en-US" sz="2800">
                <a:latin typeface="微軟正黑體" panose="020B0604030504040204" pitchFamily="34" charset="-120"/>
                <a:ea typeface="微軟正黑體" panose="020B0604030504040204" pitchFamily="34" charset="-120"/>
              </a:rPr>
              <a:t>財產</a:t>
            </a:r>
          </a:p>
        </p:txBody>
      </p:sp>
      <p:graphicFrame>
        <p:nvGraphicFramePr>
          <p:cNvPr id="4" name="表格 3">
            <a:extLst>
              <a:ext uri="{FF2B5EF4-FFF2-40B4-BE49-F238E27FC236}">
                <a16:creationId xmlns:a16="http://schemas.microsoft.com/office/drawing/2014/main" id="{040C014C-B89C-7625-36AF-F9D54A4336BD}"/>
              </a:ext>
            </a:extLst>
          </p:cNvPr>
          <p:cNvGraphicFramePr>
            <a:graphicFrameLocks noGrp="1"/>
          </p:cNvGraphicFramePr>
          <p:nvPr/>
        </p:nvGraphicFramePr>
        <p:xfrm>
          <a:off x="457200" y="1989138"/>
          <a:ext cx="8024814" cy="3744911"/>
        </p:xfrm>
        <a:graphic>
          <a:graphicData uri="http://schemas.openxmlformats.org/drawingml/2006/table">
            <a:tbl>
              <a:tblPr firstRow="1" bandRow="1">
                <a:tableStyleId>{5C22544A-7EE6-4342-B048-85BDC9FD1C3A}</a:tableStyleId>
              </a:tblPr>
              <a:tblGrid>
                <a:gridCol w="4012407">
                  <a:extLst>
                    <a:ext uri="{9D8B030D-6E8A-4147-A177-3AD203B41FA5}">
                      <a16:colId xmlns:a16="http://schemas.microsoft.com/office/drawing/2014/main" val="20000"/>
                    </a:ext>
                  </a:extLst>
                </a:gridCol>
                <a:gridCol w="4012407">
                  <a:extLst>
                    <a:ext uri="{9D8B030D-6E8A-4147-A177-3AD203B41FA5}">
                      <a16:colId xmlns:a16="http://schemas.microsoft.com/office/drawing/2014/main" val="20001"/>
                    </a:ext>
                  </a:extLst>
                </a:gridCol>
              </a:tblGrid>
              <a:tr h="5389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微軟正黑體" pitchFamily="34" charset="-120"/>
                          <a:ea typeface="微軟正黑體" pitchFamily="34" charset="-120"/>
                        </a:rPr>
                        <a:t>不動產：土地、建物</a:t>
                      </a:r>
                      <a:endParaRPr lang="en-US" altLang="zh-TW" sz="2800" b="0" dirty="0">
                        <a:solidFill>
                          <a:schemeClr val="tx1"/>
                        </a:solidFill>
                        <a:latin typeface="微軟正黑體" pitchFamily="34" charset="-120"/>
                        <a:ea typeface="微軟正黑體" pitchFamily="34" charset="-120"/>
                      </a:endParaRPr>
                    </a:p>
                  </a:txBody>
                  <a:tcPr marL="91451" marR="91451"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zh-TW" altLang="en-US" sz="2800" b="0" dirty="0">
                          <a:solidFill>
                            <a:schemeClr val="tx1"/>
                          </a:solidFill>
                          <a:latin typeface="微軟正黑體" pitchFamily="34" charset="-120"/>
                          <a:ea typeface="微軟正黑體" pitchFamily="34" charset="-120"/>
                        </a:rPr>
                        <a:t>有價證券</a:t>
                      </a:r>
                    </a:p>
                  </a:txBody>
                  <a:tcPr marL="91451" marR="91451"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5389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itchFamily="34" charset="-120"/>
                          <a:ea typeface="微軟正黑體" pitchFamily="34" charset="-120"/>
                        </a:rPr>
                        <a:t>船舶</a:t>
                      </a:r>
                      <a:endParaRPr lang="en-US" altLang="zh-TW" sz="2800" dirty="0">
                        <a:latin typeface="微軟正黑體" pitchFamily="34" charset="-120"/>
                        <a:ea typeface="微軟正黑體" pitchFamily="34" charset="-120"/>
                      </a:endParaRPr>
                    </a:p>
                  </a:txBody>
                  <a:tcPr marL="91451" marR="91451"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zh-TW" altLang="en-US" sz="2800" b="0" dirty="0">
                          <a:solidFill>
                            <a:schemeClr val="tx1"/>
                          </a:solidFill>
                          <a:latin typeface="微軟正黑體" pitchFamily="34" charset="-120"/>
                          <a:ea typeface="微軟正黑體" pitchFamily="34" charset="-120"/>
                        </a:rPr>
                        <a:t>保險</a:t>
                      </a:r>
                    </a:p>
                  </a:txBody>
                  <a:tcPr marL="91451" marR="91451"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5389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itchFamily="34" charset="-120"/>
                          <a:ea typeface="微軟正黑體" pitchFamily="34" charset="-120"/>
                        </a:rPr>
                        <a:t>汽車（</a:t>
                      </a:r>
                      <a:r>
                        <a:rPr lang="en-US" altLang="zh-TW" sz="2800" dirty="0">
                          <a:latin typeface="微軟正黑體" pitchFamily="34" charset="-120"/>
                          <a:ea typeface="微軟正黑體" pitchFamily="34" charset="-120"/>
                        </a:rPr>
                        <a:t>250cc</a:t>
                      </a:r>
                      <a:r>
                        <a:rPr lang="zh-TW" altLang="en-US" sz="2800" dirty="0">
                          <a:latin typeface="微軟正黑體" pitchFamily="34" charset="-120"/>
                          <a:ea typeface="微軟正黑體" pitchFamily="34" charset="-120"/>
                        </a:rPr>
                        <a:t>重機）</a:t>
                      </a:r>
                      <a:endParaRPr lang="en-US" altLang="zh-TW" sz="2800" dirty="0">
                        <a:latin typeface="微軟正黑體" pitchFamily="34" charset="-120"/>
                        <a:ea typeface="微軟正黑體" pitchFamily="34" charset="-120"/>
                      </a:endParaRPr>
                    </a:p>
                  </a:txBody>
                  <a:tcPr marL="91451" marR="91451"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zh-TW" altLang="en-US" sz="2800" b="0" dirty="0">
                          <a:solidFill>
                            <a:schemeClr val="tx1"/>
                          </a:solidFill>
                          <a:latin typeface="微軟正黑體" pitchFamily="34" charset="-120"/>
                          <a:ea typeface="微軟正黑體" pitchFamily="34" charset="-120"/>
                        </a:rPr>
                        <a:t>債權</a:t>
                      </a:r>
                    </a:p>
                  </a:txBody>
                  <a:tcPr marL="91451" marR="91451"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5389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itchFamily="34" charset="-120"/>
                          <a:ea typeface="微軟正黑體" pitchFamily="34" charset="-120"/>
                        </a:rPr>
                        <a:t>航空器</a:t>
                      </a:r>
                      <a:endParaRPr lang="en-US" altLang="zh-TW" sz="2800" dirty="0">
                        <a:latin typeface="微軟正黑體" pitchFamily="34" charset="-120"/>
                        <a:ea typeface="微軟正黑體" pitchFamily="34" charset="-120"/>
                      </a:endParaRPr>
                    </a:p>
                  </a:txBody>
                  <a:tcPr marL="91451" marR="91451"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zh-TW" altLang="en-US" sz="2800" b="1" dirty="0">
                          <a:latin typeface="微軟正黑體" pitchFamily="34" charset="-120"/>
                          <a:ea typeface="微軟正黑體" pitchFamily="34" charset="-120"/>
                        </a:rPr>
                        <a:t>★債務</a:t>
                      </a:r>
                    </a:p>
                  </a:txBody>
                  <a:tcPr marL="91451" marR="91451"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5389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itchFamily="34" charset="-120"/>
                          <a:ea typeface="微軟正黑體" pitchFamily="34" charset="-120"/>
                        </a:rPr>
                        <a:t>現金（新臺幣、外幣）</a:t>
                      </a:r>
                      <a:endParaRPr lang="en-US" altLang="zh-TW" sz="2800" dirty="0">
                        <a:latin typeface="微軟正黑體" pitchFamily="34" charset="-120"/>
                        <a:ea typeface="微軟正黑體" pitchFamily="34" charset="-120"/>
                      </a:endParaRPr>
                    </a:p>
                  </a:txBody>
                  <a:tcPr marL="91451" marR="91451"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微軟正黑體" pitchFamily="34" charset="-120"/>
                          <a:ea typeface="微軟正黑體" pitchFamily="34" charset="-120"/>
                        </a:rPr>
                        <a:t>事業投資</a:t>
                      </a:r>
                    </a:p>
                  </a:txBody>
                  <a:tcPr marL="91451" marR="91451"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10501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微軟正黑體" pitchFamily="34" charset="-120"/>
                          <a:ea typeface="微軟正黑體" pitchFamily="34" charset="-120"/>
                        </a:rPr>
                        <a:t>存款（新臺幣、外幣）</a:t>
                      </a:r>
                      <a:endParaRPr lang="en-US" altLang="zh-TW" sz="2800" b="0" dirty="0">
                        <a:solidFill>
                          <a:schemeClr val="tx1"/>
                        </a:solidFill>
                        <a:latin typeface="微軟正黑體" pitchFamily="34" charset="-120"/>
                        <a:ea typeface="微軟正黑體" pitchFamily="34" charset="-120"/>
                      </a:endParaRPr>
                    </a:p>
                  </a:txBody>
                  <a:tcPr marL="91451" marR="91451"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zh-TW" altLang="en-US" sz="2800" b="0" dirty="0">
                          <a:solidFill>
                            <a:schemeClr val="tx1"/>
                          </a:solidFill>
                          <a:latin typeface="微軟正黑體" pitchFamily="34" charset="-120"/>
                          <a:ea typeface="微軟正黑體" pitchFamily="34" charset="-120"/>
                        </a:rPr>
                        <a:t>珠寶、字畫、古董、其他具相當價值之財產</a:t>
                      </a:r>
                    </a:p>
                  </a:txBody>
                  <a:tcPr marL="91451" marR="91451"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88A0E5-47F6-3A7A-FF43-2EA8D8B51E72}"/>
              </a:ext>
            </a:extLst>
          </p:cNvPr>
          <p:cNvSpPr>
            <a:spLocks noGrp="1"/>
          </p:cNvSpPr>
          <p:nvPr>
            <p:ph type="title"/>
          </p:nvPr>
        </p:nvSpPr>
        <p:spPr>
          <a:xfrm>
            <a:off x="2411413" y="3573463"/>
            <a:ext cx="4248150" cy="1008062"/>
          </a:xfrm>
        </p:spPr>
        <p:txBody>
          <a:bodyPr/>
          <a:lstStyle/>
          <a:p>
            <a:pPr eaLnBrk="1" fontAlgn="auto" hangingPunct="1">
              <a:spcAft>
                <a:spcPts val="0"/>
              </a:spcAft>
              <a:defRPr/>
            </a:pPr>
            <a:r>
              <a:rPr lang="zh-TW" altLang="en-US" sz="4400" b="1" dirty="0">
                <a:latin typeface="微軟正黑體" pitchFamily="34" charset="-120"/>
                <a:ea typeface="微軟正黑體" pitchFamily="34" charset="-120"/>
              </a:rPr>
              <a:t>申報應注意事項</a:t>
            </a:r>
          </a:p>
        </p:txBody>
      </p:sp>
      <p:pic>
        <p:nvPicPr>
          <p:cNvPr id="3" name="圖片 2">
            <a:extLst>
              <a:ext uri="{FF2B5EF4-FFF2-40B4-BE49-F238E27FC236}">
                <a16:creationId xmlns:a16="http://schemas.microsoft.com/office/drawing/2014/main" id="{A0D42799-7327-8CBF-B066-C4218203D1C9}"/>
              </a:ext>
            </a:extLst>
          </p:cNvPr>
          <p:cNvPicPr>
            <a:picLocks noChangeAspect="1"/>
          </p:cNvPicPr>
          <p:nvPr/>
        </p:nvPicPr>
        <p:blipFill>
          <a:blip r:embed="rId2"/>
          <a:stretch>
            <a:fillRect/>
          </a:stretch>
        </p:blipFill>
        <p:spPr>
          <a:xfrm>
            <a:off x="3059832" y="1484784"/>
            <a:ext cx="2595637" cy="2232248"/>
          </a:xfrm>
          <a:prstGeom prst="rect">
            <a:avLst/>
          </a:prstGeom>
          <a:effectLst>
            <a:softEdge rad="1270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10B397-5BCE-E271-543E-374ADAECC6F0}"/>
              </a:ext>
            </a:extLst>
          </p:cNvPr>
          <p:cNvSpPr>
            <a:spLocks noGrp="1"/>
          </p:cNvSpPr>
          <p:nvPr>
            <p:ph type="title"/>
          </p:nvPr>
        </p:nvSpPr>
        <p:spPr/>
        <p:txBody>
          <a:bodyPr/>
          <a:lstStyle/>
          <a:p>
            <a:pPr algn="ctr">
              <a:defRPr/>
            </a:pPr>
            <a:r>
              <a:rPr lang="zh-TW" altLang="en-US" sz="4400" b="1" dirty="0">
                <a:latin typeface="微軟正黑體" pitchFamily="34" charset="-120"/>
                <a:ea typeface="微軟正黑體" pitchFamily="34" charset="-120"/>
              </a:rPr>
              <a:t>自行申報</a:t>
            </a:r>
          </a:p>
        </p:txBody>
      </p:sp>
      <p:sp>
        <p:nvSpPr>
          <p:cNvPr id="30723" name="內容版面配置區 2">
            <a:extLst>
              <a:ext uri="{FF2B5EF4-FFF2-40B4-BE49-F238E27FC236}">
                <a16:creationId xmlns:a16="http://schemas.microsoft.com/office/drawing/2014/main" id="{DBD87A5E-2EFA-F40F-A2C7-7460C64AF5FD}"/>
              </a:ext>
            </a:extLst>
          </p:cNvPr>
          <p:cNvSpPr>
            <a:spLocks noGrp="1"/>
          </p:cNvSpPr>
          <p:nvPr>
            <p:ph sz="quarter" idx="1"/>
          </p:nvPr>
        </p:nvSpPr>
        <p:spPr>
          <a:xfrm>
            <a:off x="457200" y="1600200"/>
            <a:ext cx="7467600" cy="4873625"/>
          </a:xfrm>
        </p:spPr>
        <p:txBody>
          <a:bodyPr/>
          <a:lstStyle/>
          <a:p>
            <a:r>
              <a:rPr lang="zh-TW" altLang="en-US" sz="4000"/>
              <a:t>怎麼找資料？財產？</a:t>
            </a:r>
          </a:p>
        </p:txBody>
      </p:sp>
      <p:pic>
        <p:nvPicPr>
          <p:cNvPr id="4" name="內容版面配置區 3">
            <a:extLst>
              <a:ext uri="{FF2B5EF4-FFF2-40B4-BE49-F238E27FC236}">
                <a16:creationId xmlns:a16="http://schemas.microsoft.com/office/drawing/2014/main" id="{C39E2888-BAA3-EA14-3BAB-57304658AA0F}"/>
              </a:ext>
            </a:extLst>
          </p:cNvPr>
          <p:cNvPicPr>
            <a:picLocks noChangeAspect="1"/>
          </p:cNvPicPr>
          <p:nvPr/>
        </p:nvPicPr>
        <p:blipFill rotWithShape="1">
          <a:blip r:embed="rId2"/>
          <a:srcRect l="7567" t="8115" r="8185" b="8841"/>
          <a:stretch/>
        </p:blipFill>
        <p:spPr>
          <a:xfrm>
            <a:off x="1691680" y="2681504"/>
            <a:ext cx="3096344" cy="39750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矩形 4">
            <a:extLst>
              <a:ext uri="{FF2B5EF4-FFF2-40B4-BE49-F238E27FC236}">
                <a16:creationId xmlns:a16="http://schemas.microsoft.com/office/drawing/2014/main" id="{C97E3EBA-1D5E-40B2-484B-AB4183F2D943}"/>
              </a:ext>
            </a:extLst>
          </p:cNvPr>
          <p:cNvSpPr/>
          <p:nvPr/>
        </p:nvSpPr>
        <p:spPr>
          <a:xfrm>
            <a:off x="5003800" y="3284538"/>
            <a:ext cx="1728788" cy="954087"/>
          </a:xfrm>
          <a:prstGeom prst="rect">
            <a:avLst/>
          </a:prstGeom>
        </p:spPr>
        <p:txBody>
          <a:bodyPr>
            <a:spAutoFit/>
          </a:bodyPr>
          <a:lstStyle/>
          <a:p>
            <a:pPr>
              <a:defRPr/>
            </a:pPr>
            <a:r>
              <a:rPr lang="zh-TW" altLang="en-US" sz="3200" dirty="0">
                <a:solidFill>
                  <a:schemeClr val="accent1">
                    <a:lumMod val="50000"/>
                  </a:schemeClr>
                </a:solidFill>
                <a:latin typeface="標楷體" panose="03000509000000000000" pitchFamily="65" charset="-120"/>
                <a:ea typeface="標楷體" panose="03000509000000000000" pitchFamily="65" charset="-120"/>
              </a:rPr>
              <a:t>靠自己</a:t>
            </a:r>
            <a:r>
              <a:rPr lang="en-US" altLang="zh-TW" sz="3200" dirty="0">
                <a:solidFill>
                  <a:schemeClr val="accent1">
                    <a:lumMod val="50000"/>
                  </a:schemeClr>
                </a:solidFill>
                <a:latin typeface="標楷體" panose="03000509000000000000" pitchFamily="65" charset="-120"/>
                <a:ea typeface="標楷體" panose="03000509000000000000" pitchFamily="65" charset="-120"/>
              </a:rPr>
              <a:t>!</a:t>
            </a:r>
          </a:p>
          <a:p>
            <a:pPr>
              <a:defRPr/>
            </a:pPr>
            <a:endParaRPr lang="en-US" altLang="zh-TW" sz="2400" dirty="0">
              <a:solidFill>
                <a:schemeClr val="accent1">
                  <a:lumMod val="50000"/>
                </a:schemeClr>
              </a:solidFill>
              <a:latin typeface="標楷體" panose="03000509000000000000" pitchFamily="65" charset="-120"/>
              <a:ea typeface="標楷體" panose="03000509000000000000" pitchFamily="65" charset="-12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93723F-8C49-B49E-8438-1E74A57ECCE9}"/>
              </a:ext>
            </a:extLst>
          </p:cNvPr>
          <p:cNvSpPr>
            <a:spLocks noGrp="1"/>
          </p:cNvSpPr>
          <p:nvPr>
            <p:ph type="title"/>
          </p:nvPr>
        </p:nvSpPr>
        <p:spPr>
          <a:xfrm>
            <a:off x="457200" y="333375"/>
            <a:ext cx="7467600" cy="796925"/>
          </a:xfrm>
        </p:spPr>
        <p:txBody>
          <a:bodyPr/>
          <a:lstStyle/>
          <a:p>
            <a:pPr algn="ctr">
              <a:defRPr/>
            </a:pPr>
            <a:r>
              <a:rPr lang="en-US" altLang="zh-TW" sz="2800" b="1" dirty="0">
                <a:latin typeface="標楷體" panose="03000509000000000000" pitchFamily="65" charset="-120"/>
                <a:ea typeface="標楷體" panose="03000509000000000000" pitchFamily="65" charset="-120"/>
              </a:rPr>
              <a:t>1.</a:t>
            </a:r>
            <a:r>
              <a:rPr lang="zh-TW" altLang="en-US" sz="3200" b="1" dirty="0">
                <a:latin typeface="標楷體" panose="03000509000000000000" pitchFamily="65" charset="-120"/>
                <a:ea typeface="標楷體" panose="03000509000000000000" pitchFamily="65" charset="-120"/>
              </a:rPr>
              <a:t>查詢</a:t>
            </a:r>
            <a:r>
              <a:rPr lang="zh-TW" altLang="en-US" sz="3200" b="1" dirty="0">
                <a:solidFill>
                  <a:srgbClr val="C00000"/>
                </a:solidFill>
                <a:latin typeface="標楷體" panose="03000509000000000000" pitchFamily="65" charset="-120"/>
                <a:ea typeface="標楷體" panose="03000509000000000000" pitchFamily="65" charset="-120"/>
              </a:rPr>
              <a:t>財產總歸戶</a:t>
            </a:r>
            <a:endParaRPr lang="zh-TW" altLang="en-US" dirty="0"/>
          </a:p>
        </p:txBody>
      </p:sp>
      <p:sp>
        <p:nvSpPr>
          <p:cNvPr id="31747" name="內容版面配置區 2">
            <a:extLst>
              <a:ext uri="{FF2B5EF4-FFF2-40B4-BE49-F238E27FC236}">
                <a16:creationId xmlns:a16="http://schemas.microsoft.com/office/drawing/2014/main" id="{2D4F6344-4A39-384C-450E-E0DD06C76257}"/>
              </a:ext>
            </a:extLst>
          </p:cNvPr>
          <p:cNvSpPr>
            <a:spLocks noGrp="1"/>
          </p:cNvSpPr>
          <p:nvPr>
            <p:ph sz="quarter" idx="1"/>
          </p:nvPr>
        </p:nvSpPr>
        <p:spPr>
          <a:xfrm>
            <a:off x="457200" y="1600200"/>
            <a:ext cx="7931150" cy="4873625"/>
          </a:xfrm>
        </p:spPr>
        <p:txBody>
          <a:bodyPr/>
          <a:lstStyle/>
          <a:p>
            <a:r>
              <a:rPr lang="zh-TW" altLang="en-US" sz="2800">
                <a:latin typeface="標楷體" panose="03000509000000000000" pitchFamily="65" charset="-120"/>
                <a:ea typeface="標楷體" panose="03000509000000000000" pitchFamily="65" charset="-120"/>
              </a:rPr>
              <a:t>至</a:t>
            </a:r>
            <a:r>
              <a:rPr lang="zh-TW" altLang="en-US" sz="2800">
                <a:solidFill>
                  <a:srgbClr val="0000FF"/>
                </a:solidFill>
                <a:latin typeface="標楷體" panose="03000509000000000000" pitchFamily="65" charset="-120"/>
                <a:ea typeface="標楷體" panose="03000509000000000000" pitchFamily="65" charset="-120"/>
              </a:rPr>
              <a:t>國稅局</a:t>
            </a:r>
            <a:r>
              <a:rPr lang="zh-TW" altLang="en-US" sz="2800">
                <a:latin typeface="標楷體" panose="03000509000000000000" pitchFamily="65" charset="-120"/>
                <a:ea typeface="標楷體" panose="03000509000000000000" pitchFamily="65" charset="-120"/>
              </a:rPr>
              <a:t>各分處或各縣市</a:t>
            </a:r>
            <a:r>
              <a:rPr lang="zh-TW" altLang="en-US" sz="2800">
                <a:solidFill>
                  <a:srgbClr val="0000FF"/>
                </a:solidFill>
                <a:latin typeface="標楷體" panose="03000509000000000000" pitchFamily="65" charset="-120"/>
                <a:ea typeface="標楷體" panose="03000509000000000000" pitchFamily="65" charset="-120"/>
              </a:rPr>
              <a:t>稅捐機關</a:t>
            </a:r>
            <a:r>
              <a:rPr lang="zh-TW" altLang="en-US" sz="2800">
                <a:latin typeface="標楷體" panose="03000509000000000000" pitchFamily="65" charset="-120"/>
                <a:ea typeface="標楷體" panose="03000509000000000000" pitchFamily="65" charset="-120"/>
              </a:rPr>
              <a:t>申請「財產歸屬資料清單」或「全國財產稅總歸戶財產查詢清單」，可申請個人及全戶。</a:t>
            </a:r>
            <a:endParaRPr lang="en-US" altLang="zh-TW" sz="2800">
              <a:latin typeface="標楷體" panose="03000509000000000000" pitchFamily="65" charset="-120"/>
              <a:ea typeface="標楷體" panose="03000509000000000000" pitchFamily="65" charset="-120"/>
            </a:endParaRPr>
          </a:p>
          <a:p>
            <a:endParaRPr lang="zh-TW" altLang="en-US" sz="2800">
              <a:latin typeface="標楷體" panose="03000509000000000000" pitchFamily="65" charset="-120"/>
              <a:ea typeface="標楷體" panose="03000509000000000000" pitchFamily="65" charset="-120"/>
            </a:endParaRPr>
          </a:p>
          <a:p>
            <a:r>
              <a:rPr lang="zh-TW" altLang="en-US" sz="2800">
                <a:latin typeface="標楷體" panose="03000509000000000000" pitchFamily="65" charset="-120"/>
                <a:ea typeface="標楷體" panose="03000509000000000000" pitchFamily="65" charset="-120"/>
              </a:rPr>
              <a:t>該清單並未包含所有應申報之財產項目</a:t>
            </a:r>
            <a:r>
              <a:rPr lang="en-US" altLang="zh-TW" sz="2800">
                <a:latin typeface="標楷體" panose="03000509000000000000" pitchFamily="65" charset="-120"/>
                <a:ea typeface="標楷體" panose="03000509000000000000" pitchFamily="65" charset="-120"/>
              </a:rPr>
              <a:t>(</a:t>
            </a:r>
            <a:r>
              <a:rPr lang="zh-TW" altLang="en-US" sz="2800">
                <a:latin typeface="標楷體" panose="03000509000000000000" pitchFamily="65" charset="-120"/>
                <a:ea typeface="標楷體" panose="03000509000000000000" pitchFamily="65" charset="-120"/>
              </a:rPr>
              <a:t>未載明存款餘額或證券餘額</a:t>
            </a:r>
            <a:r>
              <a:rPr lang="en-US" altLang="zh-TW" sz="2800">
                <a:latin typeface="標楷體" panose="03000509000000000000" pitchFamily="65" charset="-120"/>
                <a:ea typeface="標楷體" panose="03000509000000000000" pitchFamily="65" charset="-120"/>
              </a:rPr>
              <a:t>)</a:t>
            </a:r>
            <a:r>
              <a:rPr lang="zh-TW" altLang="en-US" sz="2800">
                <a:latin typeface="標楷體" panose="03000509000000000000" pitchFamily="65" charset="-120"/>
                <a:ea typeface="標楷體" panose="03000509000000000000" pitchFamily="65" charset="-120"/>
              </a:rPr>
              <a:t>，且清單內之資料非申報基準日當日之財產狀況</a:t>
            </a:r>
            <a:r>
              <a:rPr lang="en-US" altLang="zh-TW" sz="2800">
                <a:latin typeface="標楷體" panose="03000509000000000000" pitchFamily="65" charset="-120"/>
                <a:ea typeface="標楷體" panose="03000509000000000000" pitchFamily="65" charset="-120"/>
              </a:rPr>
              <a:t>(</a:t>
            </a:r>
            <a:r>
              <a:rPr lang="zh-TW" altLang="en-US" sz="2800">
                <a:latin typeface="標楷體" panose="03000509000000000000" pitchFamily="65" charset="-120"/>
                <a:ea typeface="標楷體" panose="03000509000000000000" pitchFamily="65" charset="-120"/>
              </a:rPr>
              <a:t>均為前一年度之所得</a:t>
            </a:r>
            <a:r>
              <a:rPr lang="en-US" altLang="zh-TW" sz="2800">
                <a:latin typeface="標楷體" panose="03000509000000000000" pitchFamily="65" charset="-120"/>
                <a:ea typeface="標楷體" panose="03000509000000000000" pitchFamily="65" charset="-120"/>
              </a:rPr>
              <a:t>)</a:t>
            </a:r>
            <a:r>
              <a:rPr lang="zh-TW" altLang="en-US" sz="2800">
                <a:latin typeface="標楷體" panose="03000509000000000000" pitchFamily="65" charset="-120"/>
                <a:ea typeface="標楷體" panose="03000509000000000000" pitchFamily="65" charset="-120"/>
              </a:rPr>
              <a:t>，</a:t>
            </a:r>
            <a:r>
              <a:rPr lang="zh-TW" altLang="en-US" sz="2800">
                <a:solidFill>
                  <a:srgbClr val="C00000"/>
                </a:solidFill>
                <a:latin typeface="標楷體" panose="03000509000000000000" pitchFamily="65" charset="-120"/>
                <a:ea typeface="標楷體" panose="03000509000000000000" pitchFamily="65" charset="-120"/>
              </a:rPr>
              <a:t>僅得供參，無法依此清單原樣申報</a:t>
            </a:r>
            <a:r>
              <a:rPr lang="zh-TW" altLang="en-US" sz="2800">
                <a:latin typeface="標楷體" panose="03000509000000000000" pitchFamily="65" charset="-120"/>
                <a:ea typeface="標楷體" panose="03000509000000000000" pitchFamily="65" charset="-120"/>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000909-5292-43D9-926A-AA05E96168F9}"/>
              </a:ext>
            </a:extLst>
          </p:cNvPr>
          <p:cNvSpPr>
            <a:spLocks noGrp="1"/>
          </p:cNvSpPr>
          <p:nvPr>
            <p:ph type="title"/>
          </p:nvPr>
        </p:nvSpPr>
        <p:spPr>
          <a:xfrm>
            <a:off x="539750" y="44450"/>
            <a:ext cx="7467600" cy="1143000"/>
          </a:xfrm>
        </p:spPr>
        <p:txBody>
          <a:bodyPr/>
          <a:lstStyle/>
          <a:p>
            <a:pPr eaLnBrk="1" fontAlgn="auto" hangingPunct="1">
              <a:spcBef>
                <a:spcPts val="0"/>
              </a:spcBef>
              <a:spcAft>
                <a:spcPts val="0"/>
              </a:spcAft>
              <a:defRPr/>
            </a:pPr>
            <a:r>
              <a:rPr lang="en-US" altLang="zh-TW" sz="3600" b="1" cap="none" dirty="0">
                <a:solidFill>
                  <a:schemeClr val="tx1"/>
                </a:solidFill>
                <a:latin typeface="標楷體" panose="03000509000000000000" pitchFamily="65" charset="-120"/>
                <a:ea typeface="標楷體" panose="03000509000000000000" pitchFamily="65" charset="-120"/>
                <a:cs typeface="+mn-cs"/>
              </a:rPr>
              <a:t>(1)</a:t>
            </a:r>
            <a:r>
              <a:rPr lang="zh-TW" altLang="en-US" sz="3600" b="1" cap="none" dirty="0">
                <a:solidFill>
                  <a:schemeClr val="tx1"/>
                </a:solidFill>
                <a:latin typeface="標楷體" panose="03000509000000000000" pitchFamily="65" charset="-120"/>
                <a:ea typeface="標楷體" panose="03000509000000000000" pitchFamily="65" charset="-120"/>
                <a:cs typeface="+mn-cs"/>
              </a:rPr>
              <a:t> 土地、建物</a:t>
            </a:r>
            <a:br>
              <a:rPr lang="en-US" altLang="zh-TW" sz="3600" b="1" cap="none" dirty="0">
                <a:solidFill>
                  <a:schemeClr val="tx1"/>
                </a:solidFill>
                <a:latin typeface="標楷體" panose="03000509000000000000" pitchFamily="65" charset="-120"/>
                <a:ea typeface="標楷體" panose="03000509000000000000" pitchFamily="65" charset="-120"/>
                <a:cs typeface="+mn-cs"/>
              </a:rPr>
            </a:br>
            <a:r>
              <a:rPr lang="en-US" altLang="zh-TW" sz="3200" b="1" cap="none" dirty="0">
                <a:solidFill>
                  <a:schemeClr val="tx1"/>
                </a:solidFill>
                <a:latin typeface="標楷體" panose="03000509000000000000" pitchFamily="65" charset="-120"/>
                <a:ea typeface="標楷體" panose="03000509000000000000" pitchFamily="65" charset="-120"/>
                <a:cs typeface="+mn-cs"/>
              </a:rPr>
              <a:t>(</a:t>
            </a:r>
            <a:r>
              <a:rPr lang="zh-TW" altLang="en-US" sz="3200" b="1" cap="none" dirty="0">
                <a:solidFill>
                  <a:schemeClr val="tx1"/>
                </a:solidFill>
                <a:latin typeface="標楷體" panose="03000509000000000000" pitchFamily="65" charset="-120"/>
                <a:ea typeface="標楷體" panose="03000509000000000000" pitchFamily="65" charset="-120"/>
                <a:cs typeface="+mn-cs"/>
              </a:rPr>
              <a:t>依照權狀及登記謄本資料填寫最齊全</a:t>
            </a:r>
            <a:r>
              <a:rPr lang="en-US" altLang="zh-TW" sz="3200" b="1" cap="none" dirty="0">
                <a:solidFill>
                  <a:schemeClr val="tx1"/>
                </a:solidFill>
                <a:latin typeface="標楷體" panose="03000509000000000000" pitchFamily="65" charset="-120"/>
                <a:ea typeface="標楷體" panose="03000509000000000000" pitchFamily="65" charset="-120"/>
                <a:cs typeface="+mn-cs"/>
              </a:rPr>
              <a:t>)</a:t>
            </a:r>
            <a:endParaRPr lang="zh-TW" altLang="en-US" dirty="0"/>
          </a:p>
        </p:txBody>
      </p:sp>
      <p:sp>
        <p:nvSpPr>
          <p:cNvPr id="3" name="內容版面配置區 2">
            <a:extLst>
              <a:ext uri="{FF2B5EF4-FFF2-40B4-BE49-F238E27FC236}">
                <a16:creationId xmlns:a16="http://schemas.microsoft.com/office/drawing/2014/main" id="{FC8771D4-7AF2-3A4A-778C-E17EDA680D4D}"/>
              </a:ext>
            </a:extLst>
          </p:cNvPr>
          <p:cNvSpPr>
            <a:spLocks noGrp="1"/>
          </p:cNvSpPr>
          <p:nvPr>
            <p:ph sz="quarter" idx="1"/>
          </p:nvPr>
        </p:nvSpPr>
        <p:spPr>
          <a:xfrm>
            <a:off x="-33338" y="1187450"/>
            <a:ext cx="4749801" cy="4873625"/>
          </a:xfrm>
        </p:spPr>
        <p:txBody>
          <a:bodyPr/>
          <a:lstStyle/>
          <a:p>
            <a:pPr marL="0" indent="0" eaLnBrk="1" fontAlgn="auto" hangingPunct="1">
              <a:spcBef>
                <a:spcPts val="0"/>
              </a:spcBef>
              <a:spcAft>
                <a:spcPts val="0"/>
              </a:spcAft>
              <a:buClrTx/>
              <a:buSzTx/>
              <a:buFontTx/>
              <a:buNone/>
              <a:defRPr/>
            </a:pPr>
            <a:r>
              <a:rPr lang="en-US" altLang="zh-TW" sz="2000" dirty="0">
                <a:solidFill>
                  <a:schemeClr val="tx2">
                    <a:lumMod val="50000"/>
                  </a:schemeClr>
                </a:solidFill>
                <a:latin typeface="標楷體" panose="03000509000000000000" pitchFamily="65" charset="-120"/>
                <a:ea typeface="標楷體" panose="03000509000000000000" pitchFamily="65" charset="-120"/>
              </a:rPr>
              <a:t>1.</a:t>
            </a:r>
            <a:r>
              <a:rPr lang="zh-TW" altLang="en-US" sz="2000" dirty="0">
                <a:solidFill>
                  <a:schemeClr val="tx2">
                    <a:lumMod val="50000"/>
                  </a:schemeClr>
                </a:solidFill>
                <a:latin typeface="標楷體" panose="03000509000000000000" pitchFamily="65" charset="-120"/>
                <a:ea typeface="標楷體" panose="03000509000000000000" pitchFamily="65" charset="-120"/>
              </a:rPr>
              <a:t>可用網路申領不動產電子謄本</a:t>
            </a:r>
            <a:r>
              <a:rPr lang="en-US" altLang="zh-TW" sz="2000" dirty="0">
                <a:solidFill>
                  <a:schemeClr val="tx2">
                    <a:lumMod val="50000"/>
                  </a:schemeClr>
                </a:solidFill>
                <a:latin typeface="標楷體" panose="03000509000000000000" pitchFamily="65" charset="-120"/>
                <a:ea typeface="標楷體" panose="03000509000000000000" pitchFamily="65" charset="-120"/>
              </a:rPr>
              <a:t>:</a:t>
            </a:r>
          </a:p>
          <a:p>
            <a:pPr marL="268288" indent="-268288" eaLnBrk="1" fontAlgn="auto" hangingPunct="1">
              <a:spcBef>
                <a:spcPts val="0"/>
              </a:spcBef>
              <a:spcAft>
                <a:spcPts val="0"/>
              </a:spcAft>
              <a:buClrTx/>
              <a:buSzTx/>
              <a:buFontTx/>
              <a:buNone/>
              <a:defRPr/>
            </a:pPr>
            <a:r>
              <a:rPr lang="en-US" altLang="zh-TW" sz="2000" dirty="0">
                <a:solidFill>
                  <a:schemeClr val="tx2">
                    <a:lumMod val="50000"/>
                  </a:schemeClr>
                </a:solidFill>
                <a:latin typeface="標楷體" panose="03000509000000000000" pitchFamily="65" charset="-120"/>
                <a:ea typeface="標楷體" panose="03000509000000000000" pitchFamily="65" charset="-120"/>
              </a:rPr>
              <a:t>  </a:t>
            </a:r>
            <a:r>
              <a:rPr lang="zh-TW" altLang="en-US" sz="2000" dirty="0">
                <a:solidFill>
                  <a:schemeClr val="tx2">
                    <a:lumMod val="50000"/>
                  </a:schemeClr>
                </a:solidFill>
                <a:latin typeface="標楷體" panose="03000509000000000000" pitchFamily="65" charset="-120"/>
                <a:ea typeface="標楷體" panose="03000509000000000000" pitchFamily="65" charset="-120"/>
              </a:rPr>
              <a:t>以自然人憑證至</a:t>
            </a:r>
            <a:r>
              <a:rPr lang="zh-TW" altLang="en-US" sz="2000" b="1" dirty="0">
                <a:solidFill>
                  <a:srgbClr val="0033CC"/>
                </a:solidFill>
                <a:latin typeface="標楷體" panose="03000509000000000000" pitchFamily="65" charset="-120"/>
                <a:ea typeface="標楷體" panose="03000509000000000000" pitchFamily="65" charset="-120"/>
                <a:hlinkClick r:id="rId2"/>
              </a:rPr>
              <a:t>全國地政電子謄本系統  </a:t>
            </a:r>
            <a:endParaRPr lang="en-US" altLang="zh-TW" sz="2000" b="1" dirty="0">
              <a:solidFill>
                <a:srgbClr val="0033CC"/>
              </a:solidFill>
              <a:latin typeface="標楷體" panose="03000509000000000000" pitchFamily="65" charset="-120"/>
              <a:ea typeface="標楷體" panose="03000509000000000000" pitchFamily="65" charset="-120"/>
            </a:endParaRPr>
          </a:p>
          <a:p>
            <a:pPr marL="268288" indent="-268288" eaLnBrk="1" fontAlgn="auto" hangingPunct="1">
              <a:spcBef>
                <a:spcPts val="0"/>
              </a:spcBef>
              <a:spcAft>
                <a:spcPts val="0"/>
              </a:spcAft>
              <a:buClrTx/>
              <a:buSzTx/>
              <a:buFontTx/>
              <a:buNone/>
              <a:defRPr/>
            </a:pPr>
            <a:r>
              <a:rPr lang="en-US" altLang="zh-TW" sz="2000" dirty="0">
                <a:solidFill>
                  <a:schemeClr val="tx2">
                    <a:lumMod val="50000"/>
                  </a:schemeClr>
                </a:solidFill>
                <a:latin typeface="標楷體" panose="03000509000000000000" pitchFamily="65" charset="-120"/>
                <a:ea typeface="標楷體" panose="03000509000000000000" pitchFamily="65" charset="-120"/>
              </a:rPr>
              <a:t>2.</a:t>
            </a:r>
            <a:r>
              <a:rPr lang="zh-TW" altLang="en-US" sz="2000" dirty="0">
                <a:solidFill>
                  <a:schemeClr val="tx2">
                    <a:lumMod val="50000"/>
                  </a:schemeClr>
                </a:solidFill>
                <a:latin typeface="標楷體" panose="03000509000000000000" pitchFamily="65" charset="-120"/>
                <a:ea typeface="標楷體" panose="03000509000000000000" pitchFamily="65" charset="-120"/>
              </a:rPr>
              <a:t>向地政事務所申請申報人本人、配偶及未成年子女之地籍總歸戶資料。</a:t>
            </a:r>
            <a:endParaRPr lang="en-US" altLang="zh-TW" sz="2000" dirty="0">
              <a:solidFill>
                <a:schemeClr val="tx2">
                  <a:lumMod val="50000"/>
                </a:schemeClr>
              </a:solidFill>
              <a:latin typeface="標楷體" panose="03000509000000000000" pitchFamily="65" charset="-120"/>
              <a:ea typeface="標楷體" panose="03000509000000000000" pitchFamily="65" charset="-120"/>
            </a:endParaRPr>
          </a:p>
          <a:p>
            <a:pPr marL="0" indent="0" eaLnBrk="1" fontAlgn="auto" hangingPunct="1">
              <a:spcBef>
                <a:spcPts val="0"/>
              </a:spcBef>
              <a:spcAft>
                <a:spcPts val="0"/>
              </a:spcAft>
              <a:buClrTx/>
              <a:buSzTx/>
              <a:buFontTx/>
              <a:buNone/>
              <a:defRPr/>
            </a:pPr>
            <a:r>
              <a:rPr lang="en-US" altLang="zh-TW" sz="2000" dirty="0">
                <a:solidFill>
                  <a:schemeClr val="tx2">
                    <a:lumMod val="50000"/>
                  </a:schemeClr>
                </a:solidFill>
                <a:latin typeface="標楷體" panose="03000509000000000000" pitchFamily="65" charset="-120"/>
                <a:ea typeface="標楷體" panose="03000509000000000000" pitchFamily="65" charset="-120"/>
              </a:rPr>
              <a:t>3.</a:t>
            </a:r>
            <a:r>
              <a:rPr lang="zh-TW" altLang="en-US" sz="2000" dirty="0">
                <a:solidFill>
                  <a:schemeClr val="tx2">
                    <a:lumMod val="50000"/>
                  </a:schemeClr>
                </a:solidFill>
                <a:latin typeface="標楷體" panose="03000509000000000000" pitchFamily="65" charset="-120"/>
                <a:ea typeface="標楷體" panose="03000509000000000000" pitchFamily="65" charset="-120"/>
              </a:rPr>
              <a:t>自申報</a:t>
            </a:r>
            <a:r>
              <a:rPr lang="en-US" altLang="zh-TW" sz="2000" dirty="0">
                <a:solidFill>
                  <a:schemeClr val="tx2">
                    <a:lumMod val="50000"/>
                  </a:schemeClr>
                </a:solidFill>
                <a:latin typeface="標楷體" panose="03000509000000000000" pitchFamily="65" charset="-120"/>
                <a:ea typeface="標楷體" panose="03000509000000000000" pitchFamily="65" charset="-120"/>
              </a:rPr>
              <a:t>(</a:t>
            </a:r>
            <a:r>
              <a:rPr lang="zh-TW" altLang="en-US" sz="2000" dirty="0">
                <a:solidFill>
                  <a:schemeClr val="tx2">
                    <a:lumMod val="50000"/>
                  </a:schemeClr>
                </a:solidFill>
                <a:latin typeface="標楷體" panose="03000509000000000000" pitchFamily="65" charset="-120"/>
                <a:ea typeface="標楷體" panose="03000509000000000000" pitchFamily="65" charset="-120"/>
              </a:rPr>
              <a:t>基準</a:t>
            </a:r>
            <a:r>
              <a:rPr lang="en-US" altLang="zh-TW" sz="2000" dirty="0">
                <a:solidFill>
                  <a:schemeClr val="tx2">
                    <a:lumMod val="50000"/>
                  </a:schemeClr>
                </a:solidFill>
                <a:latin typeface="標楷體" panose="03000509000000000000" pitchFamily="65" charset="-120"/>
                <a:ea typeface="標楷體" panose="03000509000000000000" pitchFamily="65" charset="-120"/>
              </a:rPr>
              <a:t>)</a:t>
            </a:r>
            <a:r>
              <a:rPr lang="zh-TW" altLang="en-US" sz="2000" dirty="0">
                <a:solidFill>
                  <a:schemeClr val="tx2">
                    <a:lumMod val="50000"/>
                  </a:schemeClr>
                </a:solidFill>
                <a:latin typeface="標楷體" panose="03000509000000000000" pitchFamily="65" charset="-120"/>
                <a:ea typeface="標楷體" panose="03000509000000000000" pitchFamily="65" charset="-120"/>
              </a:rPr>
              <a:t>日</a:t>
            </a:r>
            <a:r>
              <a:rPr lang="zh-TW" altLang="en-US" sz="2000" b="1" dirty="0">
                <a:solidFill>
                  <a:schemeClr val="tx2">
                    <a:lumMod val="50000"/>
                  </a:schemeClr>
                </a:solidFill>
                <a:latin typeface="標楷體" panose="03000509000000000000" pitchFamily="65" charset="-120"/>
                <a:ea typeface="標楷體" panose="03000509000000000000" pitchFamily="65" charset="-120"/>
              </a:rPr>
              <a:t>前</a:t>
            </a:r>
            <a:r>
              <a:rPr lang="en-US" altLang="zh-TW" sz="2000" b="1" dirty="0">
                <a:solidFill>
                  <a:schemeClr val="tx2">
                    <a:lumMod val="50000"/>
                  </a:schemeClr>
                </a:solidFill>
                <a:latin typeface="標楷體" panose="03000509000000000000" pitchFamily="65" charset="-120"/>
                <a:ea typeface="標楷體" panose="03000509000000000000" pitchFamily="65" charset="-120"/>
              </a:rPr>
              <a:t>5</a:t>
            </a:r>
            <a:r>
              <a:rPr lang="zh-TW" altLang="en-US" sz="2000" b="1" dirty="0">
                <a:solidFill>
                  <a:schemeClr val="tx2">
                    <a:lumMod val="50000"/>
                  </a:schemeClr>
                </a:solidFill>
                <a:latin typeface="標楷體" panose="03000509000000000000" pitchFamily="65" charset="-120"/>
                <a:ea typeface="標楷體" panose="03000509000000000000" pitchFamily="65" charset="-120"/>
              </a:rPr>
              <a:t>年內</a:t>
            </a:r>
            <a:r>
              <a:rPr lang="zh-TW" altLang="en-US" sz="2000" dirty="0">
                <a:solidFill>
                  <a:schemeClr val="tx2">
                    <a:lumMod val="50000"/>
                  </a:schemeClr>
                </a:solidFill>
                <a:latin typeface="標楷體" panose="03000509000000000000" pitchFamily="65" charset="-120"/>
                <a:ea typeface="標楷體" panose="03000509000000000000" pitchFamily="65" charset="-120"/>
              </a:rPr>
              <a:t>取得之不動產</a:t>
            </a:r>
            <a:endParaRPr lang="en-US" altLang="zh-TW" sz="2000" dirty="0">
              <a:solidFill>
                <a:schemeClr val="tx2">
                  <a:lumMod val="50000"/>
                </a:schemeClr>
              </a:solidFill>
              <a:latin typeface="標楷體" panose="03000509000000000000" pitchFamily="65" charset="-120"/>
              <a:ea typeface="標楷體" panose="03000509000000000000" pitchFamily="65" charset="-120"/>
            </a:endParaRPr>
          </a:p>
          <a:p>
            <a:pPr marL="0" indent="0" eaLnBrk="1" fontAlgn="auto" hangingPunct="1">
              <a:spcBef>
                <a:spcPts val="0"/>
              </a:spcBef>
              <a:spcAft>
                <a:spcPts val="0"/>
              </a:spcAft>
              <a:buClrTx/>
              <a:buSzTx/>
              <a:buFontTx/>
              <a:buNone/>
              <a:defRPr/>
            </a:pPr>
            <a:r>
              <a:rPr lang="zh-TW" altLang="en-US" sz="2000" dirty="0">
                <a:solidFill>
                  <a:schemeClr val="tx2">
                    <a:lumMod val="50000"/>
                  </a:schemeClr>
                </a:solidFill>
                <a:latin typeface="標楷體" panose="03000509000000000000" pitchFamily="65" charset="-120"/>
                <a:ea typeface="標楷體" panose="03000509000000000000" pitchFamily="65" charset="-120"/>
              </a:rPr>
              <a:t>  須申報價額。</a:t>
            </a:r>
            <a:endParaRPr lang="en-US" altLang="zh-TW" sz="2000" dirty="0">
              <a:solidFill>
                <a:schemeClr val="tx2">
                  <a:lumMod val="50000"/>
                </a:schemeClr>
              </a:solidFill>
              <a:latin typeface="標楷體" panose="03000509000000000000" pitchFamily="65" charset="-120"/>
              <a:ea typeface="標楷體" panose="03000509000000000000" pitchFamily="65" charset="-120"/>
            </a:endParaRPr>
          </a:p>
          <a:p>
            <a:pPr marL="0" indent="0" eaLnBrk="1" fontAlgn="auto" hangingPunct="1">
              <a:spcBef>
                <a:spcPts val="0"/>
              </a:spcBef>
              <a:spcAft>
                <a:spcPts val="0"/>
              </a:spcAft>
              <a:buClrTx/>
              <a:buSzTx/>
              <a:buFontTx/>
              <a:buNone/>
              <a:defRPr/>
            </a:pPr>
            <a:r>
              <a:rPr lang="zh-TW" altLang="en-US" sz="2000" dirty="0">
                <a:solidFill>
                  <a:schemeClr val="tx2">
                    <a:lumMod val="50000"/>
                  </a:schemeClr>
                </a:solidFill>
                <a:latin typeface="標楷體" panose="03000509000000000000" pitchFamily="65" charset="-120"/>
                <a:ea typeface="標楷體" panose="03000509000000000000" pitchFamily="65" charset="-120"/>
              </a:rPr>
              <a:t>  </a:t>
            </a:r>
            <a:r>
              <a:rPr lang="en-US" altLang="zh-TW" sz="2000" dirty="0">
                <a:solidFill>
                  <a:schemeClr val="tx2">
                    <a:lumMod val="50000"/>
                  </a:schemeClr>
                </a:solidFill>
                <a:latin typeface="標楷體" panose="03000509000000000000" pitchFamily="65" charset="-120"/>
                <a:ea typeface="標楷體" panose="03000509000000000000" pitchFamily="65" charset="-120"/>
              </a:rPr>
              <a:t>(1)</a:t>
            </a:r>
            <a:r>
              <a:rPr lang="zh-TW" altLang="en-US" sz="2000" dirty="0">
                <a:solidFill>
                  <a:schemeClr val="tx2">
                    <a:lumMod val="50000"/>
                  </a:schemeClr>
                </a:solidFill>
                <a:latin typeface="標楷體" panose="03000509000000000000" pitchFamily="65" charset="-120"/>
                <a:ea typeface="標楷體" panose="03000509000000000000" pitchFamily="65" charset="-120"/>
              </a:rPr>
              <a:t>因買賣之有償取得</a:t>
            </a:r>
            <a:r>
              <a:rPr lang="en-US" altLang="zh-TW" sz="2000" dirty="0">
                <a:solidFill>
                  <a:schemeClr val="tx2">
                    <a:lumMod val="50000"/>
                  </a:schemeClr>
                </a:solidFill>
                <a:latin typeface="標楷體" panose="03000509000000000000" pitchFamily="65" charset="-120"/>
                <a:ea typeface="標楷體" panose="03000509000000000000" pitchFamily="65" charset="-120"/>
              </a:rPr>
              <a:t>:</a:t>
            </a:r>
          </a:p>
          <a:p>
            <a:pPr marL="0" indent="0" eaLnBrk="1" fontAlgn="auto" hangingPunct="1">
              <a:spcBef>
                <a:spcPts val="0"/>
              </a:spcBef>
              <a:spcAft>
                <a:spcPts val="0"/>
              </a:spcAft>
              <a:buClrTx/>
              <a:buSzTx/>
              <a:buFontTx/>
              <a:buNone/>
              <a:defRPr/>
            </a:pPr>
            <a:r>
              <a:rPr lang="zh-TW" altLang="en-US" sz="2000" dirty="0">
                <a:solidFill>
                  <a:schemeClr val="tx2">
                    <a:lumMod val="50000"/>
                  </a:schemeClr>
                </a:solidFill>
                <a:latin typeface="標楷體" panose="03000509000000000000" pitchFamily="65" charset="-120"/>
                <a:ea typeface="標楷體" panose="03000509000000000000" pitchFamily="65" charset="-120"/>
              </a:rPr>
              <a:t>     </a:t>
            </a:r>
            <a:r>
              <a:rPr lang="zh-TW" altLang="zh-TW" sz="2000" dirty="0">
                <a:solidFill>
                  <a:schemeClr val="tx2">
                    <a:lumMod val="50000"/>
                  </a:schemeClr>
                </a:solidFill>
                <a:latin typeface="標楷體" panose="03000509000000000000" pitchFamily="65" charset="-120"/>
                <a:ea typeface="標楷體" panose="03000509000000000000" pitchFamily="65" charset="-120"/>
              </a:rPr>
              <a:t>①</a:t>
            </a:r>
            <a:r>
              <a:rPr lang="zh-TW" altLang="en-US" sz="2000" dirty="0">
                <a:solidFill>
                  <a:schemeClr val="tx2">
                    <a:lumMod val="50000"/>
                  </a:schemeClr>
                </a:solidFill>
                <a:latin typeface="標楷體" panose="03000509000000000000" pitchFamily="65" charset="-120"/>
                <a:ea typeface="標楷體" panose="03000509000000000000" pitchFamily="65" charset="-120"/>
              </a:rPr>
              <a:t>土地</a:t>
            </a:r>
            <a:r>
              <a:rPr lang="en-US" altLang="zh-TW" sz="2000" dirty="0">
                <a:solidFill>
                  <a:schemeClr val="tx2">
                    <a:lumMod val="50000"/>
                  </a:schemeClr>
                </a:solidFill>
                <a:latin typeface="標楷體" panose="03000509000000000000" pitchFamily="65" charset="-120"/>
                <a:ea typeface="標楷體" panose="03000509000000000000" pitchFamily="65" charset="-120"/>
              </a:rPr>
              <a:t>:</a:t>
            </a:r>
            <a:r>
              <a:rPr lang="zh-TW" altLang="en-US" sz="2000" dirty="0">
                <a:solidFill>
                  <a:schemeClr val="tx2">
                    <a:lumMod val="50000"/>
                  </a:schemeClr>
                </a:solidFill>
                <a:latin typeface="標楷體" panose="03000509000000000000" pitchFamily="65" charset="-120"/>
                <a:ea typeface="標楷體" panose="03000509000000000000" pitchFamily="65" charset="-120"/>
              </a:rPr>
              <a:t>應申報實際交易價額</a:t>
            </a:r>
            <a:endParaRPr lang="en-US" altLang="zh-TW" sz="2000" dirty="0">
              <a:solidFill>
                <a:schemeClr val="tx2">
                  <a:lumMod val="50000"/>
                </a:schemeClr>
              </a:solidFill>
              <a:latin typeface="標楷體" panose="03000509000000000000" pitchFamily="65" charset="-120"/>
              <a:ea typeface="標楷體" panose="03000509000000000000" pitchFamily="65" charset="-120"/>
            </a:endParaRPr>
          </a:p>
          <a:p>
            <a:pPr marL="0" indent="0" eaLnBrk="1" fontAlgn="auto" hangingPunct="1">
              <a:spcBef>
                <a:spcPts val="0"/>
              </a:spcBef>
              <a:spcAft>
                <a:spcPts val="0"/>
              </a:spcAft>
              <a:buClrTx/>
              <a:buSzTx/>
              <a:buFontTx/>
              <a:buNone/>
              <a:defRPr/>
            </a:pPr>
            <a:r>
              <a:rPr lang="zh-TW" altLang="en-US" sz="2000" dirty="0">
                <a:solidFill>
                  <a:schemeClr val="tx2">
                    <a:lumMod val="50000"/>
                  </a:schemeClr>
                </a:solidFill>
                <a:latin typeface="標楷體" panose="03000509000000000000" pitchFamily="65" charset="-120"/>
                <a:ea typeface="標楷體" panose="03000509000000000000" pitchFamily="65" charset="-120"/>
              </a:rPr>
              <a:t>     </a:t>
            </a:r>
            <a:r>
              <a:rPr lang="zh-TW" altLang="zh-TW" sz="2000" dirty="0">
                <a:solidFill>
                  <a:schemeClr val="tx2">
                    <a:lumMod val="50000"/>
                  </a:schemeClr>
                </a:solidFill>
                <a:latin typeface="標楷體" panose="03000509000000000000" pitchFamily="65" charset="-120"/>
                <a:ea typeface="標楷體" panose="03000509000000000000" pitchFamily="65" charset="-120"/>
              </a:rPr>
              <a:t>②</a:t>
            </a:r>
            <a:r>
              <a:rPr lang="zh-TW" altLang="en-US" sz="2000" dirty="0">
                <a:solidFill>
                  <a:schemeClr val="tx2">
                    <a:lumMod val="50000"/>
                  </a:schemeClr>
                </a:solidFill>
                <a:latin typeface="標楷體" panose="03000509000000000000" pitchFamily="65" charset="-120"/>
                <a:ea typeface="標楷體" panose="03000509000000000000" pitchFamily="65" charset="-120"/>
              </a:rPr>
              <a:t>房屋</a:t>
            </a:r>
            <a:r>
              <a:rPr lang="en-US" altLang="zh-TW" sz="2000" dirty="0">
                <a:solidFill>
                  <a:schemeClr val="tx2">
                    <a:lumMod val="50000"/>
                  </a:schemeClr>
                </a:solidFill>
                <a:latin typeface="標楷體" panose="03000509000000000000" pitchFamily="65" charset="-120"/>
                <a:ea typeface="標楷體" panose="03000509000000000000" pitchFamily="65" charset="-120"/>
              </a:rPr>
              <a:t>:</a:t>
            </a:r>
            <a:r>
              <a:rPr lang="zh-TW" altLang="en-US" sz="2000" dirty="0">
                <a:solidFill>
                  <a:schemeClr val="tx2">
                    <a:lumMod val="50000"/>
                  </a:schemeClr>
                </a:solidFill>
                <a:latin typeface="標楷體" panose="03000509000000000000" pitchFamily="65" charset="-120"/>
                <a:ea typeface="標楷體" panose="03000509000000000000" pitchFamily="65" charset="-120"/>
              </a:rPr>
              <a:t>應申報實際交易價額；若</a:t>
            </a:r>
            <a:endParaRPr lang="en-US" altLang="zh-TW" sz="2000" dirty="0">
              <a:solidFill>
                <a:schemeClr val="tx2">
                  <a:lumMod val="50000"/>
                </a:schemeClr>
              </a:solidFill>
              <a:latin typeface="標楷體" panose="03000509000000000000" pitchFamily="65" charset="-120"/>
              <a:ea typeface="標楷體" panose="03000509000000000000" pitchFamily="65" charset="-120"/>
            </a:endParaRPr>
          </a:p>
          <a:p>
            <a:pPr marL="0" indent="0" eaLnBrk="1" fontAlgn="auto" hangingPunct="1">
              <a:spcBef>
                <a:spcPts val="0"/>
              </a:spcBef>
              <a:spcAft>
                <a:spcPts val="0"/>
              </a:spcAft>
              <a:buClrTx/>
              <a:buSzTx/>
              <a:buFontTx/>
              <a:buNone/>
              <a:defRPr/>
            </a:pPr>
            <a:r>
              <a:rPr lang="zh-TW" altLang="en-US" sz="2000" dirty="0">
                <a:solidFill>
                  <a:schemeClr val="tx2">
                    <a:lumMod val="50000"/>
                  </a:schemeClr>
                </a:solidFill>
                <a:latin typeface="標楷體" panose="03000509000000000000" pitchFamily="65" charset="-120"/>
                <a:ea typeface="標楷體" panose="03000509000000000000" pitchFamily="65" charset="-120"/>
              </a:rPr>
              <a:t>            為自行建造，應申報原始  </a:t>
            </a:r>
            <a:endParaRPr lang="en-US" altLang="zh-TW" sz="2000" dirty="0">
              <a:solidFill>
                <a:schemeClr val="tx2">
                  <a:lumMod val="50000"/>
                </a:schemeClr>
              </a:solidFill>
              <a:latin typeface="標楷體" panose="03000509000000000000" pitchFamily="65" charset="-120"/>
              <a:ea typeface="標楷體" panose="03000509000000000000" pitchFamily="65" charset="-120"/>
            </a:endParaRPr>
          </a:p>
          <a:p>
            <a:pPr marL="1524000" indent="-1524000" eaLnBrk="1" fontAlgn="auto" hangingPunct="1">
              <a:spcBef>
                <a:spcPts val="0"/>
              </a:spcBef>
              <a:spcAft>
                <a:spcPts val="0"/>
              </a:spcAft>
              <a:buClrTx/>
              <a:buSzTx/>
              <a:buFontTx/>
              <a:buNone/>
              <a:defRPr/>
            </a:pPr>
            <a:r>
              <a:rPr lang="zh-TW" altLang="en-US" sz="2000" dirty="0">
                <a:solidFill>
                  <a:schemeClr val="tx2">
                    <a:lumMod val="50000"/>
                  </a:schemeClr>
                </a:solidFill>
                <a:latin typeface="標楷體" panose="03000509000000000000" pitchFamily="65" charset="-120"/>
                <a:ea typeface="標楷體" panose="03000509000000000000" pitchFamily="65" charset="-120"/>
              </a:rPr>
              <a:t>            建造價額</a:t>
            </a:r>
            <a:r>
              <a:rPr lang="en-US" altLang="zh-TW" sz="2000" dirty="0">
                <a:solidFill>
                  <a:schemeClr val="tx2">
                    <a:lumMod val="50000"/>
                  </a:schemeClr>
                </a:solidFill>
                <a:latin typeface="標楷體" panose="03000509000000000000" pitchFamily="65" charset="-120"/>
                <a:ea typeface="標楷體" panose="03000509000000000000" pitchFamily="65" charset="-120"/>
              </a:rPr>
              <a:t>(</a:t>
            </a:r>
            <a:r>
              <a:rPr lang="zh-TW" altLang="en-US" sz="2000" dirty="0">
                <a:solidFill>
                  <a:schemeClr val="tx2">
                    <a:lumMod val="50000"/>
                  </a:schemeClr>
                </a:solidFill>
                <a:latin typeface="標楷體" panose="03000509000000000000" pitchFamily="65" charset="-120"/>
                <a:ea typeface="標楷體" panose="03000509000000000000" pitchFamily="65" charset="-120"/>
              </a:rPr>
              <a:t>該屋之建築成本</a:t>
            </a:r>
            <a:r>
              <a:rPr lang="en-US" altLang="zh-TW" sz="2000" dirty="0">
                <a:solidFill>
                  <a:schemeClr val="tx2">
                    <a:lumMod val="50000"/>
                  </a:schemeClr>
                </a:solidFill>
                <a:latin typeface="標楷體" panose="03000509000000000000" pitchFamily="65" charset="-120"/>
                <a:ea typeface="標楷體" panose="03000509000000000000" pitchFamily="65" charset="-120"/>
              </a:rPr>
              <a:t>)</a:t>
            </a:r>
            <a:r>
              <a:rPr lang="zh-TW" altLang="en-US" sz="2000" dirty="0">
                <a:solidFill>
                  <a:schemeClr val="tx2">
                    <a:lumMod val="50000"/>
                  </a:schemeClr>
                </a:solidFill>
                <a:latin typeface="標楷體" panose="03000509000000000000" pitchFamily="65" charset="-120"/>
                <a:ea typeface="標楷體" panose="03000509000000000000" pitchFamily="65" charset="-120"/>
              </a:rPr>
              <a:t>。</a:t>
            </a:r>
            <a:endParaRPr lang="en-US" altLang="zh-TW" sz="2000" dirty="0">
              <a:solidFill>
                <a:schemeClr val="tx2">
                  <a:lumMod val="50000"/>
                </a:schemeClr>
              </a:solidFill>
              <a:latin typeface="標楷體" panose="03000509000000000000" pitchFamily="65" charset="-120"/>
              <a:ea typeface="標楷體" panose="03000509000000000000" pitchFamily="65" charset="-120"/>
            </a:endParaRPr>
          </a:p>
          <a:p>
            <a:pPr marL="0" indent="0" eaLnBrk="1" fontAlgn="auto" hangingPunct="1">
              <a:spcBef>
                <a:spcPts val="0"/>
              </a:spcBef>
              <a:spcAft>
                <a:spcPts val="0"/>
              </a:spcAft>
              <a:buClrTx/>
              <a:buSzTx/>
              <a:buFontTx/>
              <a:buNone/>
              <a:defRPr/>
            </a:pPr>
            <a:r>
              <a:rPr lang="zh-TW" altLang="en-US" sz="2000" dirty="0">
                <a:solidFill>
                  <a:schemeClr val="tx2">
                    <a:lumMod val="50000"/>
                  </a:schemeClr>
                </a:solidFill>
                <a:latin typeface="標楷體" panose="03000509000000000000" pitchFamily="65" charset="-120"/>
                <a:ea typeface="標楷體" panose="03000509000000000000" pitchFamily="65" charset="-120"/>
              </a:rPr>
              <a:t>  </a:t>
            </a:r>
            <a:r>
              <a:rPr lang="en-US" altLang="zh-TW" sz="2000" dirty="0">
                <a:solidFill>
                  <a:schemeClr val="tx2">
                    <a:lumMod val="50000"/>
                  </a:schemeClr>
                </a:solidFill>
                <a:latin typeface="標楷體" panose="03000509000000000000" pitchFamily="65" charset="-120"/>
                <a:ea typeface="標楷體" panose="03000509000000000000" pitchFamily="65" charset="-120"/>
              </a:rPr>
              <a:t>(2)</a:t>
            </a:r>
            <a:r>
              <a:rPr lang="zh-TW" altLang="en-US" sz="2000" dirty="0">
                <a:solidFill>
                  <a:schemeClr val="tx2">
                    <a:lumMod val="50000"/>
                  </a:schemeClr>
                </a:solidFill>
                <a:latin typeface="標楷體" panose="03000509000000000000" pitchFamily="65" charset="-120"/>
                <a:ea typeface="標楷體" panose="03000509000000000000" pitchFamily="65" charset="-120"/>
              </a:rPr>
              <a:t>因贈與、繼承等無償取得</a:t>
            </a:r>
            <a:r>
              <a:rPr lang="en-US" altLang="zh-TW" sz="2000" dirty="0">
                <a:solidFill>
                  <a:schemeClr val="tx2">
                    <a:lumMod val="50000"/>
                  </a:schemeClr>
                </a:solidFill>
                <a:latin typeface="標楷體" panose="03000509000000000000" pitchFamily="65" charset="-120"/>
                <a:ea typeface="標楷體" panose="03000509000000000000" pitchFamily="65" charset="-120"/>
              </a:rPr>
              <a:t>:</a:t>
            </a:r>
          </a:p>
          <a:p>
            <a:pPr marL="0" indent="0" eaLnBrk="1" fontAlgn="auto" hangingPunct="1">
              <a:spcBef>
                <a:spcPts val="0"/>
              </a:spcBef>
              <a:spcAft>
                <a:spcPts val="0"/>
              </a:spcAft>
              <a:buClrTx/>
              <a:buSzTx/>
              <a:buFontTx/>
              <a:buNone/>
              <a:defRPr/>
            </a:pPr>
            <a:r>
              <a:rPr lang="zh-TW" altLang="en-US" sz="2000" dirty="0">
                <a:solidFill>
                  <a:schemeClr val="tx2">
                    <a:lumMod val="50000"/>
                  </a:schemeClr>
                </a:solidFill>
                <a:latin typeface="標楷體" panose="03000509000000000000" pitchFamily="65" charset="-120"/>
                <a:ea typeface="標楷體" panose="03000509000000000000" pitchFamily="65" charset="-120"/>
              </a:rPr>
              <a:t>     </a:t>
            </a:r>
            <a:r>
              <a:rPr lang="zh-TW" altLang="en-US" sz="2000" dirty="0">
                <a:solidFill>
                  <a:schemeClr val="tx2">
                    <a:lumMod val="50000"/>
                  </a:schemeClr>
                </a:solidFill>
                <a:latin typeface="Sitka Text" panose="02000505000000020004" pitchFamily="2" charset="0"/>
                <a:ea typeface="標楷體" panose="03000509000000000000" pitchFamily="65" charset="-120"/>
              </a:rPr>
              <a:t>①土地</a:t>
            </a:r>
            <a:r>
              <a:rPr lang="en-US" altLang="zh-TW" sz="2000" dirty="0">
                <a:solidFill>
                  <a:schemeClr val="tx2">
                    <a:lumMod val="50000"/>
                  </a:schemeClr>
                </a:solidFill>
                <a:latin typeface="Sitka Text" panose="02000505000000020004" pitchFamily="2" charset="0"/>
                <a:ea typeface="標楷體" panose="03000509000000000000" pitchFamily="65" charset="-120"/>
              </a:rPr>
              <a:t>:</a:t>
            </a:r>
            <a:r>
              <a:rPr lang="zh-TW" altLang="en-US" sz="2000" dirty="0">
                <a:solidFill>
                  <a:schemeClr val="tx2">
                    <a:lumMod val="50000"/>
                  </a:schemeClr>
                </a:solidFill>
                <a:latin typeface="Sitka Text" panose="02000505000000020004" pitchFamily="2" charset="0"/>
                <a:ea typeface="標楷體" panose="03000509000000000000" pitchFamily="65" charset="-120"/>
              </a:rPr>
              <a:t>得申報取得年度之土地公</a:t>
            </a:r>
            <a:endParaRPr lang="en-US" altLang="zh-TW" sz="2000" dirty="0">
              <a:solidFill>
                <a:schemeClr val="tx2">
                  <a:lumMod val="50000"/>
                </a:schemeClr>
              </a:solidFill>
              <a:latin typeface="Sitka Text" panose="02000505000000020004" pitchFamily="2" charset="0"/>
              <a:ea typeface="標楷體" panose="03000509000000000000" pitchFamily="65" charset="-120"/>
            </a:endParaRPr>
          </a:p>
          <a:p>
            <a:pPr marL="0" indent="0" eaLnBrk="1" fontAlgn="auto" hangingPunct="1">
              <a:spcBef>
                <a:spcPts val="0"/>
              </a:spcBef>
              <a:spcAft>
                <a:spcPts val="0"/>
              </a:spcAft>
              <a:buClrTx/>
              <a:buSzTx/>
              <a:buFontTx/>
              <a:buNone/>
              <a:defRPr/>
            </a:pPr>
            <a:r>
              <a:rPr lang="zh-TW" altLang="en-US" sz="2000" dirty="0">
                <a:solidFill>
                  <a:schemeClr val="tx2">
                    <a:lumMod val="50000"/>
                  </a:schemeClr>
                </a:solidFill>
                <a:latin typeface="Sitka Text" panose="02000505000000020004" pitchFamily="2" charset="0"/>
                <a:ea typeface="標楷體" panose="03000509000000000000" pitchFamily="65" charset="-120"/>
              </a:rPr>
              <a:t>                    告現值  </a:t>
            </a:r>
            <a:r>
              <a:rPr lang="en-US" altLang="zh-TW" sz="2000" dirty="0">
                <a:solidFill>
                  <a:schemeClr val="tx2">
                    <a:lumMod val="50000"/>
                  </a:schemeClr>
                </a:solidFill>
                <a:latin typeface="Sitka Text" panose="02000505000000020004" pitchFamily="2" charset="0"/>
                <a:ea typeface="標楷體" panose="03000509000000000000" pitchFamily="65" charset="-120"/>
              </a:rPr>
              <a:t>(</a:t>
            </a:r>
            <a:r>
              <a:rPr lang="zh-TW" altLang="en-US" sz="2000" dirty="0">
                <a:solidFill>
                  <a:schemeClr val="tx2">
                    <a:lumMod val="50000"/>
                  </a:schemeClr>
                </a:solidFill>
                <a:latin typeface="Sitka Text" panose="02000505000000020004" pitchFamily="2" charset="0"/>
                <a:ea typeface="標楷體" panose="03000509000000000000" pitchFamily="65" charset="-120"/>
              </a:rPr>
              <a:t>註</a:t>
            </a:r>
            <a:r>
              <a:rPr lang="en-US" altLang="zh-TW" sz="2000" dirty="0">
                <a:solidFill>
                  <a:schemeClr val="tx2">
                    <a:lumMod val="50000"/>
                  </a:schemeClr>
                </a:solidFill>
                <a:latin typeface="Sitka Text" panose="02000505000000020004" pitchFamily="2" charset="0"/>
                <a:ea typeface="標楷體" panose="03000509000000000000" pitchFamily="65" charset="-120"/>
              </a:rPr>
              <a:t>1)</a:t>
            </a:r>
            <a:r>
              <a:rPr lang="zh-TW" altLang="en-US" sz="2000" dirty="0">
                <a:solidFill>
                  <a:schemeClr val="tx2">
                    <a:lumMod val="50000"/>
                  </a:schemeClr>
                </a:solidFill>
                <a:latin typeface="Sitka Text" panose="02000505000000020004" pitchFamily="2" charset="0"/>
                <a:ea typeface="標楷體" panose="03000509000000000000" pitchFamily="65" charset="-120"/>
              </a:rPr>
              <a:t>或市價申報。</a:t>
            </a:r>
            <a:endParaRPr lang="en-US" altLang="zh-TW" sz="2000" dirty="0">
              <a:solidFill>
                <a:schemeClr val="tx2">
                  <a:lumMod val="50000"/>
                </a:schemeClr>
              </a:solidFill>
              <a:latin typeface="Sitka Text" panose="02000505000000020004" pitchFamily="2" charset="0"/>
              <a:ea typeface="標楷體" panose="03000509000000000000" pitchFamily="65" charset="-120"/>
            </a:endParaRPr>
          </a:p>
          <a:p>
            <a:pPr marL="0" indent="0" eaLnBrk="1" fontAlgn="auto" hangingPunct="1">
              <a:spcBef>
                <a:spcPts val="0"/>
              </a:spcBef>
              <a:spcAft>
                <a:spcPts val="0"/>
              </a:spcAft>
              <a:buClrTx/>
              <a:buSzTx/>
              <a:buFontTx/>
              <a:buNone/>
              <a:defRPr/>
            </a:pPr>
            <a:r>
              <a:rPr lang="zh-TW" altLang="en-US" sz="2000" dirty="0">
                <a:solidFill>
                  <a:schemeClr val="tx2">
                    <a:lumMod val="50000"/>
                  </a:schemeClr>
                </a:solidFill>
                <a:latin typeface="Sitka Text" panose="02000505000000020004" pitchFamily="2" charset="0"/>
                <a:ea typeface="標楷體" panose="03000509000000000000" pitchFamily="65" charset="-120"/>
              </a:rPr>
              <a:t>         </a:t>
            </a:r>
            <a:r>
              <a:rPr lang="en-US" altLang="zh-TW" sz="2000" dirty="0">
                <a:solidFill>
                  <a:schemeClr val="tx2">
                    <a:lumMod val="50000"/>
                  </a:schemeClr>
                </a:solidFill>
                <a:latin typeface="Sitka Text" panose="02000505000000020004" pitchFamily="2" charset="0"/>
                <a:ea typeface="標楷體" panose="03000509000000000000" pitchFamily="65" charset="-120"/>
              </a:rPr>
              <a:t>②</a:t>
            </a:r>
            <a:r>
              <a:rPr lang="zh-TW" altLang="en-US" sz="2000" dirty="0">
                <a:solidFill>
                  <a:schemeClr val="tx2">
                    <a:lumMod val="50000"/>
                  </a:schemeClr>
                </a:solidFill>
                <a:latin typeface="標楷體" panose="03000509000000000000" pitchFamily="65" charset="-120"/>
                <a:ea typeface="標楷體" panose="03000509000000000000" pitchFamily="65" charset="-120"/>
              </a:rPr>
              <a:t>房屋</a:t>
            </a:r>
            <a:r>
              <a:rPr lang="en-US" altLang="zh-TW" sz="2000" dirty="0">
                <a:solidFill>
                  <a:schemeClr val="tx2">
                    <a:lumMod val="50000"/>
                  </a:schemeClr>
                </a:solidFill>
                <a:latin typeface="標楷體" panose="03000509000000000000" pitchFamily="65" charset="-120"/>
                <a:ea typeface="標楷體" panose="03000509000000000000" pitchFamily="65" charset="-120"/>
              </a:rPr>
              <a:t>:</a:t>
            </a:r>
            <a:r>
              <a:rPr lang="zh-TW" altLang="en-US" sz="2000" dirty="0">
                <a:solidFill>
                  <a:schemeClr val="tx2">
                    <a:lumMod val="50000"/>
                  </a:schemeClr>
                </a:solidFill>
                <a:latin typeface="Sitka Text" panose="02000505000000020004" pitchFamily="2" charset="0"/>
                <a:ea typeface="標楷體" panose="03000509000000000000" pitchFamily="65" charset="-120"/>
              </a:rPr>
              <a:t>得申報取得年度之房屋公</a:t>
            </a:r>
            <a:endParaRPr lang="en-US" altLang="zh-TW" sz="2000" dirty="0">
              <a:solidFill>
                <a:schemeClr val="tx2">
                  <a:lumMod val="50000"/>
                </a:schemeClr>
              </a:solidFill>
              <a:latin typeface="Sitka Text" panose="02000505000000020004" pitchFamily="2" charset="0"/>
              <a:ea typeface="標楷體" panose="03000509000000000000" pitchFamily="65" charset="-120"/>
            </a:endParaRPr>
          </a:p>
          <a:p>
            <a:pPr marL="0" indent="0" eaLnBrk="1" fontAlgn="auto" hangingPunct="1">
              <a:spcBef>
                <a:spcPts val="0"/>
              </a:spcBef>
              <a:spcAft>
                <a:spcPts val="0"/>
              </a:spcAft>
              <a:buClrTx/>
              <a:buSzTx/>
              <a:buFontTx/>
              <a:buNone/>
              <a:defRPr/>
            </a:pPr>
            <a:r>
              <a:rPr lang="zh-TW" altLang="en-US" sz="2000" dirty="0">
                <a:solidFill>
                  <a:schemeClr val="tx2">
                    <a:lumMod val="50000"/>
                  </a:schemeClr>
                </a:solidFill>
                <a:latin typeface="Sitka Text" panose="02000505000000020004" pitchFamily="2" charset="0"/>
                <a:ea typeface="標楷體" panose="03000509000000000000" pitchFamily="65" charset="-120"/>
              </a:rPr>
              <a:t>                     告現值</a:t>
            </a:r>
            <a:r>
              <a:rPr lang="en-US" altLang="zh-TW" sz="2000" dirty="0">
                <a:solidFill>
                  <a:schemeClr val="tx2">
                    <a:lumMod val="50000"/>
                  </a:schemeClr>
                </a:solidFill>
                <a:latin typeface="Sitka Text" panose="02000505000000020004" pitchFamily="2" charset="0"/>
                <a:ea typeface="標楷體" panose="03000509000000000000" pitchFamily="65" charset="-120"/>
              </a:rPr>
              <a:t>(</a:t>
            </a:r>
            <a:r>
              <a:rPr lang="zh-TW" altLang="en-US" sz="2000" dirty="0">
                <a:solidFill>
                  <a:schemeClr val="tx2">
                    <a:lumMod val="50000"/>
                  </a:schemeClr>
                </a:solidFill>
                <a:latin typeface="Sitka Text" panose="02000505000000020004" pitchFamily="2" charset="0"/>
                <a:ea typeface="標楷體" panose="03000509000000000000" pitchFamily="65" charset="-120"/>
              </a:rPr>
              <a:t>註</a:t>
            </a:r>
            <a:r>
              <a:rPr lang="en-US" altLang="zh-TW" sz="2000" dirty="0">
                <a:solidFill>
                  <a:schemeClr val="tx2">
                    <a:lumMod val="50000"/>
                  </a:schemeClr>
                </a:solidFill>
                <a:latin typeface="Sitka Text" panose="02000505000000020004" pitchFamily="2" charset="0"/>
                <a:ea typeface="標楷體" panose="03000509000000000000" pitchFamily="65" charset="-120"/>
              </a:rPr>
              <a:t>2)</a:t>
            </a:r>
            <a:r>
              <a:rPr lang="zh-TW" altLang="en-US" sz="2000" dirty="0">
                <a:solidFill>
                  <a:schemeClr val="tx2">
                    <a:lumMod val="50000"/>
                  </a:schemeClr>
                </a:solidFill>
                <a:latin typeface="Sitka Text" panose="02000505000000020004" pitchFamily="2" charset="0"/>
                <a:ea typeface="標楷體" panose="03000509000000000000" pitchFamily="65" charset="-120"/>
              </a:rPr>
              <a:t>或市價申報。</a:t>
            </a:r>
            <a:endParaRPr lang="en-US" altLang="zh-TW" sz="2000" dirty="0">
              <a:solidFill>
                <a:schemeClr val="tx2">
                  <a:lumMod val="50000"/>
                </a:schemeClr>
              </a:solidFill>
              <a:latin typeface="Sitka Text" panose="02000505000000020004" pitchFamily="2" charset="0"/>
              <a:ea typeface="標楷體" panose="03000509000000000000" pitchFamily="65" charset="-120"/>
            </a:endParaRPr>
          </a:p>
          <a:p>
            <a:pPr>
              <a:defRPr/>
            </a:pPr>
            <a:endParaRPr lang="zh-TW" altLang="en-US" dirty="0"/>
          </a:p>
        </p:txBody>
      </p:sp>
      <p:sp>
        <p:nvSpPr>
          <p:cNvPr id="4" name="內容版面配置區 2">
            <a:extLst>
              <a:ext uri="{FF2B5EF4-FFF2-40B4-BE49-F238E27FC236}">
                <a16:creationId xmlns:a16="http://schemas.microsoft.com/office/drawing/2014/main" id="{9C4D4392-2AD6-31EE-5766-D9DD78B3B7B9}"/>
              </a:ext>
            </a:extLst>
          </p:cNvPr>
          <p:cNvSpPr txBox="1">
            <a:spLocks/>
          </p:cNvSpPr>
          <p:nvPr/>
        </p:nvSpPr>
        <p:spPr bwMode="auto">
          <a:xfrm>
            <a:off x="4427538" y="1187450"/>
            <a:ext cx="4537075" cy="5670550"/>
          </a:xfrm>
          <a:prstGeom prst="rect">
            <a:avLst/>
          </a:prstGeom>
          <a:noFill/>
          <a:ln>
            <a:noFill/>
          </a:ln>
        </p:spPr>
        <p:txBody>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8E403E"/>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CEB1B1"/>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D5C8B5"/>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536575" indent="-536575" eaLnBrk="1" fontAlgn="auto" hangingPunct="1">
              <a:spcBef>
                <a:spcPts val="0"/>
              </a:spcBef>
              <a:spcAft>
                <a:spcPts val="0"/>
              </a:spcAft>
              <a:buClrTx/>
              <a:buSzTx/>
              <a:buFontTx/>
              <a:buNone/>
              <a:defRPr/>
            </a:pPr>
            <a:r>
              <a:rPr kumimoji="0" lang="zh-TW" altLang="en-US" sz="2000" dirty="0">
                <a:solidFill>
                  <a:schemeClr val="tx2">
                    <a:lumMod val="50000"/>
                  </a:schemeClr>
                </a:solidFill>
                <a:latin typeface="Sitka Text" panose="02000505000000020004" pitchFamily="2" charset="0"/>
                <a:ea typeface="標楷體" panose="03000509000000000000" pitchFamily="65" charset="-120"/>
              </a:rPr>
              <a:t>註</a:t>
            </a:r>
            <a:r>
              <a:rPr kumimoji="0" lang="en-US" altLang="zh-TW" sz="2000" dirty="0">
                <a:solidFill>
                  <a:schemeClr val="tx2">
                    <a:lumMod val="50000"/>
                  </a:schemeClr>
                </a:solidFill>
                <a:latin typeface="Sitka Text" panose="02000505000000020004" pitchFamily="2" charset="0"/>
                <a:ea typeface="標楷體" panose="03000509000000000000" pitchFamily="65" charset="-120"/>
              </a:rPr>
              <a:t>1:</a:t>
            </a:r>
            <a:r>
              <a:rPr kumimoji="0" lang="zh-TW" altLang="en-US" sz="2000" dirty="0">
                <a:solidFill>
                  <a:schemeClr val="tx2">
                    <a:lumMod val="50000"/>
                  </a:schemeClr>
                </a:solidFill>
                <a:latin typeface="Sitka Text" panose="02000505000000020004" pitchFamily="2" charset="0"/>
                <a:ea typeface="標楷體" panose="03000509000000000000" pitchFamily="65" charset="-120"/>
              </a:rPr>
              <a:t> 取得年度之土地公告現值查詢方式如下</a:t>
            </a:r>
            <a:r>
              <a:rPr kumimoji="0" lang="en-US" altLang="zh-TW" sz="2000" dirty="0">
                <a:solidFill>
                  <a:schemeClr val="tx2">
                    <a:lumMod val="50000"/>
                  </a:schemeClr>
                </a:solidFill>
                <a:latin typeface="Sitka Text" panose="02000505000000020004" pitchFamily="2" charset="0"/>
                <a:ea typeface="標楷體" panose="03000509000000000000" pitchFamily="65" charset="-120"/>
              </a:rPr>
              <a:t>:</a:t>
            </a:r>
            <a:r>
              <a:rPr kumimoji="0" lang="zh-TW" altLang="en-US" sz="2000" dirty="0">
                <a:solidFill>
                  <a:schemeClr val="tx2">
                    <a:lumMod val="50000"/>
                  </a:schemeClr>
                </a:solidFill>
                <a:latin typeface="Sitka Text" panose="02000505000000020004" pitchFamily="2" charset="0"/>
                <a:ea typeface="標楷體" panose="03000509000000000000" pitchFamily="65" charset="-120"/>
              </a:rPr>
              <a:t>至</a:t>
            </a:r>
            <a:r>
              <a:rPr kumimoji="0" lang="zh-TW" altLang="en-US" sz="2000" b="1" dirty="0">
                <a:solidFill>
                  <a:srgbClr val="0033CC"/>
                </a:solidFill>
                <a:latin typeface="標楷體" panose="03000509000000000000" pitchFamily="65" charset="-120"/>
                <a:ea typeface="標楷體" panose="03000509000000000000" pitchFamily="65" charset="-120"/>
                <a:hlinkClick r:id="rId3"/>
              </a:rPr>
              <a:t>「內政部地政司公告土地現值及地價查詢」</a:t>
            </a:r>
            <a:endParaRPr kumimoji="0" lang="en-US" altLang="zh-TW" sz="2000" dirty="0">
              <a:solidFill>
                <a:srgbClr val="0033CC"/>
              </a:solidFill>
              <a:latin typeface="Sitka Text" panose="02000505000000020004" pitchFamily="2" charset="0"/>
              <a:ea typeface="標楷體" panose="03000509000000000000" pitchFamily="65" charset="-120"/>
            </a:endParaRPr>
          </a:p>
          <a:p>
            <a:pPr marL="536575" indent="-536575" eaLnBrk="1" fontAlgn="auto" hangingPunct="1">
              <a:spcBef>
                <a:spcPts val="0"/>
              </a:spcBef>
              <a:spcAft>
                <a:spcPts val="0"/>
              </a:spcAft>
              <a:buClrTx/>
              <a:buSzTx/>
              <a:buFontTx/>
              <a:buNone/>
              <a:defRPr/>
            </a:pPr>
            <a:r>
              <a:rPr kumimoji="0" lang="zh-TW" altLang="en-US" sz="2000" dirty="0">
                <a:solidFill>
                  <a:schemeClr val="tx2">
                    <a:lumMod val="50000"/>
                  </a:schemeClr>
                </a:solidFill>
                <a:latin typeface="Sitka Text" panose="02000505000000020004" pitchFamily="2" charset="0"/>
                <a:ea typeface="標楷體" panose="03000509000000000000" pitchFamily="65" charset="-120"/>
              </a:rPr>
              <a:t>註</a:t>
            </a:r>
            <a:r>
              <a:rPr kumimoji="0" lang="en-US" altLang="zh-TW" sz="2000" dirty="0">
                <a:solidFill>
                  <a:schemeClr val="tx2">
                    <a:lumMod val="50000"/>
                  </a:schemeClr>
                </a:solidFill>
                <a:latin typeface="Sitka Text" panose="02000505000000020004" pitchFamily="2" charset="0"/>
                <a:ea typeface="標楷體" panose="03000509000000000000" pitchFamily="65" charset="-120"/>
              </a:rPr>
              <a:t>2:</a:t>
            </a:r>
            <a:r>
              <a:rPr kumimoji="0" lang="zh-TW" altLang="en-US" sz="2000" dirty="0">
                <a:solidFill>
                  <a:schemeClr val="tx2">
                    <a:lumMod val="50000"/>
                  </a:schemeClr>
                </a:solidFill>
                <a:latin typeface="Sitka Text" panose="02000505000000020004" pitchFamily="2" charset="0"/>
                <a:ea typeface="標楷體" panose="03000509000000000000" pitchFamily="65" charset="-120"/>
              </a:rPr>
              <a:t> 取得年度之房屋課稅現值查詢方式如下</a:t>
            </a:r>
            <a:r>
              <a:rPr kumimoji="0" lang="en-US" altLang="zh-TW" sz="2000" dirty="0">
                <a:solidFill>
                  <a:schemeClr val="tx2">
                    <a:lumMod val="50000"/>
                  </a:schemeClr>
                </a:solidFill>
                <a:latin typeface="Sitka Text" panose="02000505000000020004" pitchFamily="2" charset="0"/>
                <a:ea typeface="標楷體" panose="03000509000000000000" pitchFamily="65" charset="-120"/>
              </a:rPr>
              <a:t>:</a:t>
            </a:r>
          </a:p>
          <a:p>
            <a:pPr marL="898525" indent="-898525" eaLnBrk="1" fontAlgn="auto" hangingPunct="1">
              <a:spcBef>
                <a:spcPts val="0"/>
              </a:spcBef>
              <a:spcAft>
                <a:spcPts val="0"/>
              </a:spcAft>
              <a:buClrTx/>
              <a:buSzTx/>
              <a:buFontTx/>
              <a:buNone/>
              <a:defRPr/>
            </a:pPr>
            <a:r>
              <a:rPr kumimoji="0" lang="zh-TW" altLang="en-US" sz="2000" dirty="0">
                <a:solidFill>
                  <a:schemeClr val="tx2">
                    <a:lumMod val="50000"/>
                  </a:schemeClr>
                </a:solidFill>
                <a:latin typeface="Sitka Text" panose="02000505000000020004" pitchFamily="2" charset="0"/>
                <a:ea typeface="標楷體" panose="03000509000000000000" pitchFamily="65" charset="-120"/>
              </a:rPr>
              <a:t>       </a:t>
            </a:r>
            <a:r>
              <a:rPr kumimoji="0" lang="en-US" altLang="zh-TW" sz="2000" dirty="0">
                <a:solidFill>
                  <a:schemeClr val="tx2">
                    <a:lumMod val="50000"/>
                  </a:schemeClr>
                </a:solidFill>
                <a:latin typeface="Sitka Text" panose="02000505000000020004" pitchFamily="2" charset="0"/>
                <a:ea typeface="標楷體" panose="03000509000000000000" pitchFamily="65" charset="-120"/>
              </a:rPr>
              <a:t>(1)</a:t>
            </a:r>
            <a:r>
              <a:rPr kumimoji="0" lang="zh-TW" altLang="en-US" sz="2000" dirty="0">
                <a:solidFill>
                  <a:schemeClr val="tx2">
                    <a:lumMod val="50000"/>
                  </a:schemeClr>
                </a:solidFill>
                <a:latin typeface="Sitka Text" panose="02000505000000020004" pitchFamily="2" charset="0"/>
                <a:ea typeface="標楷體" panose="03000509000000000000" pitchFamily="65" charset="-120"/>
              </a:rPr>
              <a:t>至各縣市稅捐處查詢「房屋           稅值證明」</a:t>
            </a:r>
            <a:endParaRPr kumimoji="0" lang="en-US" altLang="zh-TW" sz="2000" dirty="0">
              <a:solidFill>
                <a:schemeClr val="tx2">
                  <a:lumMod val="50000"/>
                </a:schemeClr>
              </a:solidFill>
              <a:latin typeface="Sitka Text" panose="02000505000000020004" pitchFamily="2" charset="0"/>
              <a:ea typeface="標楷體" panose="03000509000000000000" pitchFamily="65" charset="-120"/>
            </a:endParaRPr>
          </a:p>
          <a:p>
            <a:pPr marL="0" indent="0" eaLnBrk="1" fontAlgn="auto" hangingPunct="1">
              <a:spcBef>
                <a:spcPts val="0"/>
              </a:spcBef>
              <a:spcAft>
                <a:spcPts val="0"/>
              </a:spcAft>
              <a:buClrTx/>
              <a:buSzTx/>
              <a:buFontTx/>
              <a:buNone/>
              <a:defRPr/>
            </a:pPr>
            <a:r>
              <a:rPr kumimoji="0" lang="zh-TW" altLang="en-US" sz="2000" dirty="0">
                <a:solidFill>
                  <a:schemeClr val="tx2">
                    <a:lumMod val="50000"/>
                  </a:schemeClr>
                </a:solidFill>
                <a:latin typeface="Sitka Text" panose="02000505000000020004" pitchFamily="2" charset="0"/>
                <a:ea typeface="標楷體" panose="03000509000000000000" pitchFamily="65" charset="-120"/>
              </a:rPr>
              <a:t>       </a:t>
            </a:r>
            <a:r>
              <a:rPr kumimoji="0" lang="en-US" altLang="zh-TW" sz="2000" dirty="0">
                <a:solidFill>
                  <a:schemeClr val="tx2">
                    <a:lumMod val="50000"/>
                  </a:schemeClr>
                </a:solidFill>
                <a:latin typeface="Sitka Text" panose="02000505000000020004" pitchFamily="2" charset="0"/>
                <a:ea typeface="標楷體" panose="03000509000000000000" pitchFamily="65" charset="-120"/>
              </a:rPr>
              <a:t>(2)</a:t>
            </a:r>
            <a:r>
              <a:rPr kumimoji="0" lang="zh-TW" altLang="en-US" sz="2000" dirty="0">
                <a:solidFill>
                  <a:schemeClr val="tx2">
                    <a:lumMod val="50000"/>
                  </a:schemeClr>
                </a:solidFill>
                <a:latin typeface="Sitka Text" panose="02000505000000020004" pitchFamily="2" charset="0"/>
                <a:ea typeface="標楷體" panose="03000509000000000000" pitchFamily="65" charset="-120"/>
              </a:rPr>
              <a:t>核對</a:t>
            </a:r>
            <a:r>
              <a:rPr kumimoji="0" lang="zh-TW" altLang="en-US" sz="2000" b="1" dirty="0">
                <a:solidFill>
                  <a:schemeClr val="tx2">
                    <a:lumMod val="50000"/>
                  </a:schemeClr>
                </a:solidFill>
                <a:latin typeface="Sitka Text" panose="02000505000000020004" pitchFamily="2" charset="0"/>
                <a:ea typeface="標楷體" panose="03000509000000000000" pitchFamily="65" charset="-120"/>
              </a:rPr>
              <a:t>房屋稅單</a:t>
            </a:r>
            <a:r>
              <a:rPr kumimoji="0" lang="zh-TW" altLang="en-US" sz="2000" dirty="0">
                <a:solidFill>
                  <a:schemeClr val="tx2">
                    <a:lumMod val="50000"/>
                  </a:schemeClr>
                </a:solidFill>
                <a:latin typeface="Sitka Text" panose="02000505000000020004" pitchFamily="2" charset="0"/>
                <a:ea typeface="標楷體" panose="03000509000000000000" pitchFamily="65" charset="-120"/>
              </a:rPr>
              <a:t>。</a:t>
            </a:r>
            <a:endParaRPr kumimoji="0" lang="en-US" altLang="zh-TW" sz="2000" dirty="0">
              <a:solidFill>
                <a:schemeClr val="tx2">
                  <a:lumMod val="50000"/>
                </a:schemeClr>
              </a:solidFill>
              <a:latin typeface="Sitka Text" panose="02000505000000020004" pitchFamily="2" charset="0"/>
              <a:ea typeface="標楷體" panose="03000509000000000000" pitchFamily="65" charset="-120"/>
            </a:endParaRPr>
          </a:p>
          <a:p>
            <a:pPr marL="0" indent="0" eaLnBrk="1" fontAlgn="auto" hangingPunct="1">
              <a:spcBef>
                <a:spcPts val="0"/>
              </a:spcBef>
              <a:spcAft>
                <a:spcPts val="0"/>
              </a:spcAft>
              <a:buClrTx/>
              <a:buSzTx/>
              <a:buFontTx/>
              <a:buNone/>
              <a:defRPr/>
            </a:pPr>
            <a:r>
              <a:rPr kumimoji="0" lang="zh-TW" altLang="en-US" sz="2000" dirty="0">
                <a:solidFill>
                  <a:schemeClr val="tx2">
                    <a:lumMod val="50000"/>
                  </a:schemeClr>
                </a:solidFill>
                <a:latin typeface="標楷體" panose="03000509000000000000" pitchFamily="65" charset="-120"/>
                <a:ea typeface="標楷體" panose="03000509000000000000" pitchFamily="65" charset="-120"/>
              </a:rPr>
              <a:t>★</a:t>
            </a:r>
            <a:r>
              <a:rPr kumimoji="0" lang="zh-TW" altLang="en-US" sz="2000" dirty="0">
                <a:solidFill>
                  <a:schemeClr val="tx2">
                    <a:lumMod val="50000"/>
                  </a:schemeClr>
                </a:solidFill>
                <a:latin typeface="Sitka Text" panose="02000505000000020004" pitchFamily="2" charset="0"/>
                <a:ea typeface="標楷體" panose="03000509000000000000" pitchFamily="65" charset="-120"/>
              </a:rPr>
              <a:t>若有繼承</a:t>
            </a:r>
            <a:r>
              <a:rPr kumimoji="0" lang="en-US" altLang="zh-TW" sz="2000" dirty="0">
                <a:solidFill>
                  <a:schemeClr val="tx2">
                    <a:lumMod val="50000"/>
                  </a:schemeClr>
                </a:solidFill>
                <a:latin typeface="Sitka Text" panose="02000505000000020004" pitchFamily="2" charset="0"/>
                <a:ea typeface="標楷體" panose="03000509000000000000" pitchFamily="65" charset="-120"/>
              </a:rPr>
              <a:t>(</a:t>
            </a:r>
            <a:r>
              <a:rPr kumimoji="0" lang="zh-TW" altLang="en-US" sz="2000" dirty="0">
                <a:solidFill>
                  <a:schemeClr val="tx2">
                    <a:lumMod val="50000"/>
                  </a:schemeClr>
                </a:solidFill>
                <a:latin typeface="Sitka Text" panose="02000505000000020004" pitchFamily="2" charset="0"/>
                <a:ea typeface="標楷體" panose="03000509000000000000" pitchFamily="65" charset="-120"/>
              </a:rPr>
              <a:t>或贈與</a:t>
            </a:r>
            <a:r>
              <a:rPr kumimoji="0" lang="en-US" altLang="zh-TW" sz="2000" dirty="0">
                <a:solidFill>
                  <a:schemeClr val="tx2">
                    <a:lumMod val="50000"/>
                  </a:schemeClr>
                </a:solidFill>
                <a:latin typeface="Sitka Text" panose="02000505000000020004" pitchFamily="2" charset="0"/>
                <a:ea typeface="標楷體" panose="03000509000000000000" pitchFamily="65" charset="-120"/>
              </a:rPr>
              <a:t>)</a:t>
            </a:r>
            <a:r>
              <a:rPr kumimoji="0" lang="zh-TW" altLang="en-US" sz="2000" dirty="0">
                <a:solidFill>
                  <a:schemeClr val="tx2">
                    <a:lumMod val="50000"/>
                  </a:schemeClr>
                </a:solidFill>
                <a:latin typeface="Sitka Text" panose="02000505000000020004" pitchFamily="2" charset="0"/>
                <a:ea typeface="標楷體" panose="03000509000000000000" pitchFamily="65" charset="-120"/>
              </a:rPr>
              <a:t>之情形時，可查詢被繼承人</a:t>
            </a:r>
            <a:r>
              <a:rPr kumimoji="0" lang="en-US" altLang="zh-TW" sz="2000" dirty="0">
                <a:solidFill>
                  <a:schemeClr val="tx2">
                    <a:lumMod val="50000"/>
                  </a:schemeClr>
                </a:solidFill>
                <a:latin typeface="Sitka Text" panose="02000505000000020004" pitchFamily="2" charset="0"/>
                <a:ea typeface="標楷體" panose="03000509000000000000" pitchFamily="65" charset="-120"/>
              </a:rPr>
              <a:t>(</a:t>
            </a:r>
            <a:r>
              <a:rPr kumimoji="0" lang="zh-TW" altLang="en-US" sz="2000" dirty="0">
                <a:solidFill>
                  <a:schemeClr val="tx2">
                    <a:lumMod val="50000"/>
                  </a:schemeClr>
                </a:solidFill>
                <a:latin typeface="Sitka Text" panose="02000505000000020004" pitchFamily="2" charset="0"/>
                <a:ea typeface="標楷體" panose="03000509000000000000" pitchFamily="65" charset="-120"/>
              </a:rPr>
              <a:t>或受贈人</a:t>
            </a:r>
            <a:r>
              <a:rPr kumimoji="0" lang="en-US" altLang="zh-TW" sz="2000" dirty="0">
                <a:solidFill>
                  <a:schemeClr val="tx2">
                    <a:lumMod val="50000"/>
                  </a:schemeClr>
                </a:solidFill>
                <a:latin typeface="Sitka Text" panose="02000505000000020004" pitchFamily="2" charset="0"/>
                <a:ea typeface="標楷體" panose="03000509000000000000" pitchFamily="65" charset="-120"/>
              </a:rPr>
              <a:t>)</a:t>
            </a:r>
            <a:r>
              <a:rPr kumimoji="0" lang="zh-TW" altLang="en-US" sz="2000" dirty="0">
                <a:solidFill>
                  <a:schemeClr val="tx2">
                    <a:lumMod val="50000"/>
                  </a:schemeClr>
                </a:solidFill>
                <a:latin typeface="Sitka Text" panose="02000505000000020004" pitchFamily="2" charset="0"/>
                <a:ea typeface="標楷體" panose="03000509000000000000" pitchFamily="65" charset="-120"/>
              </a:rPr>
              <a:t>之財產總歸戶清單資料或至地政機關申請名下之不動產謄本資料，即可查詢。</a:t>
            </a:r>
            <a:endParaRPr kumimoji="0" lang="en-US" altLang="zh-TW" sz="2000" dirty="0">
              <a:solidFill>
                <a:schemeClr val="tx2">
                  <a:lumMod val="50000"/>
                </a:schemeClr>
              </a:solidFill>
              <a:latin typeface="Sitka Text" panose="02000505000000020004" pitchFamily="2" charset="0"/>
              <a:ea typeface="標楷體" panose="03000509000000000000" pitchFamily="65" charset="-120"/>
            </a:endParaRPr>
          </a:p>
          <a:p>
            <a:pPr marL="0" indent="0" eaLnBrk="1" fontAlgn="auto" hangingPunct="1">
              <a:spcBef>
                <a:spcPts val="0"/>
              </a:spcBef>
              <a:spcAft>
                <a:spcPts val="0"/>
              </a:spcAft>
              <a:buClrTx/>
              <a:buSzTx/>
              <a:buFontTx/>
              <a:buNone/>
              <a:defRPr/>
            </a:pPr>
            <a:r>
              <a:rPr kumimoji="0" lang="zh-TW" altLang="en-US" sz="2000" dirty="0">
                <a:solidFill>
                  <a:schemeClr val="tx2">
                    <a:lumMod val="50000"/>
                  </a:schemeClr>
                </a:solidFill>
                <a:latin typeface="標楷體" panose="03000509000000000000" pitchFamily="65" charset="-120"/>
                <a:ea typeface="標楷體" panose="03000509000000000000" pitchFamily="65" charset="-120"/>
              </a:rPr>
              <a:t>★未登記建物查看房屋稅單</a:t>
            </a:r>
            <a:r>
              <a:rPr kumimoji="0" lang="en-US" altLang="zh-TW" sz="2000" dirty="0">
                <a:solidFill>
                  <a:schemeClr val="tx2">
                    <a:lumMod val="50000"/>
                  </a:schemeClr>
                </a:solidFill>
                <a:latin typeface="標楷體" panose="03000509000000000000" pitchFamily="65" charset="-120"/>
                <a:ea typeface="標楷體" panose="03000509000000000000" pitchFamily="65" charset="-120"/>
              </a:rPr>
              <a:t>(</a:t>
            </a:r>
            <a:r>
              <a:rPr kumimoji="0" lang="zh-TW" altLang="en-US" sz="2000" dirty="0">
                <a:solidFill>
                  <a:schemeClr val="tx2">
                    <a:lumMod val="50000"/>
                  </a:schemeClr>
                </a:solidFill>
                <a:latin typeface="標楷體" panose="03000509000000000000" pitchFamily="65" charset="-120"/>
                <a:ea typeface="標楷體" panose="03000509000000000000" pitchFamily="65" charset="-120"/>
              </a:rPr>
              <a:t>填寫門牌號碼或稅籍號碼</a:t>
            </a:r>
            <a:r>
              <a:rPr kumimoji="0" lang="en-US" altLang="zh-TW" sz="2000" dirty="0">
                <a:solidFill>
                  <a:schemeClr val="tx2">
                    <a:lumMod val="50000"/>
                  </a:schemeClr>
                </a:solidFill>
                <a:latin typeface="標楷體" panose="03000509000000000000" pitchFamily="65" charset="-120"/>
                <a:ea typeface="標楷體" panose="03000509000000000000" pitchFamily="65" charset="-120"/>
              </a:rPr>
              <a:t>)</a:t>
            </a:r>
          </a:p>
          <a:p>
            <a:pPr marL="0" indent="0" eaLnBrk="1" fontAlgn="auto" hangingPunct="1">
              <a:spcBef>
                <a:spcPts val="0"/>
              </a:spcBef>
              <a:spcAft>
                <a:spcPts val="0"/>
              </a:spcAft>
              <a:buClrTx/>
              <a:buSzTx/>
              <a:buFontTx/>
              <a:buNone/>
              <a:defRPr/>
            </a:pPr>
            <a:r>
              <a:rPr kumimoji="0" lang="zh-TW" altLang="en-US" sz="2000" dirty="0">
                <a:solidFill>
                  <a:schemeClr val="tx2">
                    <a:lumMod val="50000"/>
                  </a:schemeClr>
                </a:solidFill>
                <a:latin typeface="標楷體" panose="03000509000000000000" pitchFamily="65" charset="-120"/>
                <a:ea typeface="標楷體" panose="03000509000000000000" pitchFamily="65" charset="-120"/>
              </a:rPr>
              <a:t>★房屋跟土地一同購入該怎麼申報價額</a:t>
            </a:r>
            <a:r>
              <a:rPr kumimoji="0" lang="en-US" altLang="zh-TW" sz="2000" dirty="0">
                <a:solidFill>
                  <a:schemeClr val="tx2">
                    <a:lumMod val="50000"/>
                  </a:schemeClr>
                </a:solidFill>
                <a:latin typeface="標楷體" panose="03000509000000000000" pitchFamily="65" charset="-120"/>
                <a:ea typeface="標楷體" panose="03000509000000000000" pitchFamily="65" charset="-120"/>
              </a:rPr>
              <a:t>?</a:t>
            </a:r>
          </a:p>
          <a:p>
            <a:pPr marL="0" indent="0" eaLnBrk="1" fontAlgn="auto" hangingPunct="1">
              <a:spcBef>
                <a:spcPts val="0"/>
              </a:spcBef>
              <a:spcAft>
                <a:spcPts val="0"/>
              </a:spcAft>
              <a:buClrTx/>
              <a:buSzTx/>
              <a:buFontTx/>
              <a:buNone/>
              <a:defRPr/>
            </a:pPr>
            <a:r>
              <a:rPr kumimoji="0" lang="zh-TW" altLang="en-US" sz="2000" dirty="0">
                <a:solidFill>
                  <a:schemeClr val="tx2">
                    <a:lumMod val="50000"/>
                  </a:schemeClr>
                </a:solidFill>
                <a:latin typeface="標楷體" panose="03000509000000000000" pitchFamily="65" charset="-120"/>
                <a:ea typeface="標楷體" panose="03000509000000000000" pitchFamily="65" charset="-120"/>
              </a:rPr>
              <a:t>  ①自行認定土地及建物之各別價額</a:t>
            </a:r>
          </a:p>
          <a:p>
            <a:pPr marL="0" indent="0" eaLnBrk="1" fontAlgn="auto" hangingPunct="1">
              <a:spcBef>
                <a:spcPts val="0"/>
              </a:spcBef>
              <a:spcAft>
                <a:spcPts val="0"/>
              </a:spcAft>
              <a:buClrTx/>
              <a:buSzTx/>
              <a:buFontTx/>
              <a:buNone/>
              <a:defRPr/>
            </a:pPr>
            <a:r>
              <a:rPr kumimoji="0" lang="zh-TW" altLang="en-US" sz="2000" dirty="0">
                <a:solidFill>
                  <a:schemeClr val="tx2">
                    <a:lumMod val="50000"/>
                  </a:schemeClr>
                </a:solidFill>
                <a:latin typeface="標楷體" panose="03000509000000000000" pitchFamily="65" charset="-120"/>
                <a:ea typeface="標楷體" panose="03000509000000000000" pitchFamily="65" charset="-120"/>
              </a:rPr>
              <a:t>  ②均填總價額並附註房地總價額字樣</a:t>
            </a:r>
          </a:p>
          <a:p>
            <a:pPr>
              <a:defRPr/>
            </a:pPr>
            <a:endParaRPr kumimoji="0" lang="zh-TW"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39F17A-7D35-BEC6-30C4-59C12BFD4DC0}"/>
              </a:ext>
            </a:extLst>
          </p:cNvPr>
          <p:cNvSpPr>
            <a:spLocks noGrp="1"/>
          </p:cNvSpPr>
          <p:nvPr>
            <p:ph type="title"/>
          </p:nvPr>
        </p:nvSpPr>
        <p:spPr/>
        <p:txBody>
          <a:bodyPr/>
          <a:lstStyle/>
          <a:p>
            <a:pPr>
              <a:defRPr/>
            </a:pPr>
            <a:endParaRPr lang="zh-TW" altLang="en-US"/>
          </a:p>
        </p:txBody>
      </p:sp>
      <p:sp>
        <p:nvSpPr>
          <p:cNvPr id="33795" name="內容版面配置區 2">
            <a:extLst>
              <a:ext uri="{FF2B5EF4-FFF2-40B4-BE49-F238E27FC236}">
                <a16:creationId xmlns:a16="http://schemas.microsoft.com/office/drawing/2014/main" id="{338B7A38-356B-0A3B-33D1-7B46B964A029}"/>
              </a:ext>
            </a:extLst>
          </p:cNvPr>
          <p:cNvSpPr>
            <a:spLocks noGrp="1"/>
          </p:cNvSpPr>
          <p:nvPr>
            <p:ph sz="quarter" idx="1"/>
          </p:nvPr>
        </p:nvSpPr>
        <p:spPr>
          <a:xfrm>
            <a:off x="457200" y="1600200"/>
            <a:ext cx="7467600" cy="4873625"/>
          </a:xfrm>
        </p:spPr>
        <p:txBody>
          <a:bodyPr/>
          <a:lstStyle/>
          <a:p>
            <a:endParaRPr lang="zh-TW" altLang="en-US"/>
          </a:p>
        </p:txBody>
      </p:sp>
      <p:graphicFrame>
        <p:nvGraphicFramePr>
          <p:cNvPr id="4" name="表格 9">
            <a:extLst>
              <a:ext uri="{FF2B5EF4-FFF2-40B4-BE49-F238E27FC236}">
                <a16:creationId xmlns:a16="http://schemas.microsoft.com/office/drawing/2014/main" id="{8D43F6EB-E7C1-1DC1-A7FF-63C88D616B19}"/>
              </a:ext>
            </a:extLst>
          </p:cNvPr>
          <p:cNvGraphicFramePr>
            <a:graphicFrameLocks/>
          </p:cNvGraphicFramePr>
          <p:nvPr/>
        </p:nvGraphicFramePr>
        <p:xfrm>
          <a:off x="86756" y="144586"/>
          <a:ext cx="9021748" cy="6568830"/>
        </p:xfrm>
        <a:graphic>
          <a:graphicData uri="http://schemas.openxmlformats.org/drawingml/2006/table">
            <a:tbl>
              <a:tblPr firstRow="1" bandRow="1">
                <a:tableStyleId>{5C22544A-7EE6-4342-B048-85BDC9FD1C3A}</a:tableStyleId>
              </a:tblPr>
              <a:tblGrid>
                <a:gridCol w="2870062">
                  <a:extLst>
                    <a:ext uri="{9D8B030D-6E8A-4147-A177-3AD203B41FA5}">
                      <a16:colId xmlns:a16="http://schemas.microsoft.com/office/drawing/2014/main" val="20000"/>
                    </a:ext>
                  </a:extLst>
                </a:gridCol>
                <a:gridCol w="2870062">
                  <a:extLst>
                    <a:ext uri="{9D8B030D-6E8A-4147-A177-3AD203B41FA5}">
                      <a16:colId xmlns:a16="http://schemas.microsoft.com/office/drawing/2014/main" val="20001"/>
                    </a:ext>
                  </a:extLst>
                </a:gridCol>
                <a:gridCol w="3281624">
                  <a:extLst>
                    <a:ext uri="{9D8B030D-6E8A-4147-A177-3AD203B41FA5}">
                      <a16:colId xmlns:a16="http://schemas.microsoft.com/office/drawing/2014/main" val="20002"/>
                    </a:ext>
                  </a:extLst>
                </a:gridCol>
              </a:tblGrid>
              <a:tr h="1283031">
                <a:tc>
                  <a:txBody>
                    <a:bodyPr/>
                    <a:lstStyle/>
                    <a:p>
                      <a:r>
                        <a:rPr kumimoji="0" lang="en-US" altLang="zh-TW" sz="2400" b="1" i="0" u="none" strike="noStrike" kern="1200" cap="none" spc="0" normalizeH="0" baseline="0" noProof="0" dirty="0">
                          <a:ln>
                            <a:noFill/>
                          </a:ln>
                          <a:solidFill>
                            <a:srgbClr val="FEFCF8"/>
                          </a:solidFill>
                          <a:effectLst/>
                          <a:uLnTx/>
                          <a:uFillTx/>
                          <a:latin typeface="+mn-lt"/>
                          <a:ea typeface="+mn-ea"/>
                          <a:cs typeface="+mn-cs"/>
                        </a:rPr>
                        <a:t>   </a:t>
                      </a:r>
                      <a:r>
                        <a:rPr kumimoji="0" lang="en-US" altLang="zh-TW" sz="24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(2)</a:t>
                      </a:r>
                      <a:r>
                        <a:rPr kumimoji="0" lang="zh-TW" altLang="en-US" sz="24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船舶、航空器 </a:t>
                      </a:r>
                      <a:endParaRPr lang="zh-TW" altLang="en-US" sz="2400" b="1" dirty="0">
                        <a:solidFill>
                          <a:schemeClr val="tx1"/>
                        </a:solidFill>
                      </a:endParaRPr>
                    </a:p>
                  </a:txBody>
                  <a:tcPr anchor="ctr">
                    <a:lnL w="38100" cap="flat" cmpd="sng" algn="ctr">
                      <a:solidFill>
                        <a:srgbClr val="FEFCF8"/>
                      </a:solidFill>
                      <a:prstDash val="solid"/>
                      <a:round/>
                      <a:headEnd type="none" w="med" len="med"/>
                      <a:tailEnd type="none" w="med" len="med"/>
                    </a:lnL>
                    <a:lnR w="38100" cap="flat" cmpd="sng" algn="ctr">
                      <a:solidFill>
                        <a:srgbClr val="FEFCF8"/>
                      </a:solidFill>
                      <a:prstDash val="solid"/>
                      <a:round/>
                      <a:headEnd type="none" w="med" len="med"/>
                      <a:tailEnd type="none" w="med" len="med"/>
                    </a:lnR>
                    <a:lnT w="38100" cap="flat" cmpd="sng" algn="ctr">
                      <a:solidFill>
                        <a:srgbClr val="FEFCF8"/>
                      </a:solidFill>
                      <a:prstDash val="solid"/>
                      <a:round/>
                      <a:headEnd type="none" w="med" len="med"/>
                      <a:tailEnd type="none" w="med" len="med"/>
                    </a:lnT>
                    <a:lnB w="38100" cap="flat" cmpd="sng" algn="ctr">
                      <a:solidFill>
                        <a:srgbClr val="FEFCF8"/>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EFCF8"/>
                          </a:solidFill>
                          <a:effectLst/>
                          <a:uLnTx/>
                          <a:uFillTx/>
                          <a:latin typeface="標楷體" panose="03000509000000000000" pitchFamily="65" charset="-120"/>
                          <a:ea typeface="標楷體" panose="03000509000000000000" pitchFamily="65" charset="-120"/>
                          <a:cs typeface="+mn-cs"/>
                        </a:rPr>
                        <a:t>     </a:t>
                      </a:r>
                      <a:r>
                        <a:rPr kumimoji="0" lang="en-US" altLang="zh-TW" sz="24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汽車</a:t>
                      </a:r>
                      <a:endParaRPr kumimoji="0" lang="en-US" altLang="zh-TW" sz="24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  </a:t>
                      </a:r>
                      <a:r>
                        <a:rPr kumimoji="0" lang="en-US" altLang="zh-TW"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a:t>
                      </a:r>
                      <a:r>
                        <a:rPr kumimoji="0" lang="zh-TW" altLang="en-US"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含大型重型機車</a:t>
                      </a:r>
                      <a:r>
                        <a:rPr kumimoji="0" lang="en-US" altLang="zh-TW"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a:t>
                      </a:r>
                      <a:endParaRPr lang="zh-TW" altLang="en-US" sz="2000" b="1" dirty="0">
                        <a:solidFill>
                          <a:schemeClr val="tx1"/>
                        </a:solidFill>
                      </a:endParaRPr>
                    </a:p>
                  </a:txBody>
                  <a:tcPr anchor="ctr">
                    <a:lnL w="38100" cap="flat" cmpd="sng" algn="ctr">
                      <a:solidFill>
                        <a:srgbClr val="FEFCF8"/>
                      </a:solidFill>
                      <a:prstDash val="solid"/>
                      <a:round/>
                      <a:headEnd type="none" w="med" len="med"/>
                      <a:tailEnd type="none" w="med" len="med"/>
                    </a:lnL>
                    <a:lnR w="38100" cap="flat" cmpd="sng" algn="ctr">
                      <a:solidFill>
                        <a:srgbClr val="FEFCF8"/>
                      </a:solidFill>
                      <a:prstDash val="solid"/>
                      <a:round/>
                      <a:headEnd type="none" w="med" len="med"/>
                      <a:tailEnd type="none" w="med" len="med"/>
                    </a:lnR>
                    <a:lnT w="38100" cap="flat" cmpd="sng" algn="ctr">
                      <a:solidFill>
                        <a:srgbClr val="FEFCF8"/>
                      </a:solidFill>
                      <a:prstDash val="solid"/>
                      <a:round/>
                      <a:headEnd type="none" w="med" len="med"/>
                      <a:tailEnd type="none" w="med" len="med"/>
                    </a:lnT>
                    <a:lnB w="38100" cap="flat" cmpd="sng" algn="ctr">
                      <a:solidFill>
                        <a:srgbClr val="FEFCF8"/>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kumimoji="0" lang="en-US" altLang="zh-TW" sz="24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      (4)</a:t>
                      </a:r>
                      <a:r>
                        <a:rPr kumimoji="0" lang="zh-TW" altLang="en-US" sz="24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存款</a:t>
                      </a:r>
                      <a:endParaRPr lang="zh-TW" altLang="en-US" sz="2400" b="1" dirty="0">
                        <a:solidFill>
                          <a:schemeClr val="tx1"/>
                        </a:solidFill>
                      </a:endParaRPr>
                    </a:p>
                  </a:txBody>
                  <a:tcPr anchor="ctr">
                    <a:lnL w="38100" cap="flat" cmpd="sng" algn="ctr">
                      <a:solidFill>
                        <a:srgbClr val="FEFCF8"/>
                      </a:solidFill>
                      <a:prstDash val="solid"/>
                      <a:round/>
                      <a:headEnd type="none" w="med" len="med"/>
                      <a:tailEnd type="none" w="med" len="med"/>
                    </a:lnL>
                    <a:lnR w="38100" cap="flat" cmpd="sng" algn="ctr">
                      <a:solidFill>
                        <a:srgbClr val="FEFCF8"/>
                      </a:solidFill>
                      <a:prstDash val="solid"/>
                      <a:round/>
                      <a:headEnd type="none" w="med" len="med"/>
                      <a:tailEnd type="none" w="med" len="med"/>
                    </a:lnR>
                    <a:lnT w="38100" cap="flat" cmpd="sng" algn="ctr">
                      <a:solidFill>
                        <a:srgbClr val="FEFCF8"/>
                      </a:solidFill>
                      <a:prstDash val="solid"/>
                      <a:round/>
                      <a:headEnd type="none" w="med" len="med"/>
                      <a:tailEnd type="none" w="med" len="med"/>
                    </a:lnT>
                    <a:lnB w="38100" cap="flat" cmpd="sng" algn="ctr">
                      <a:solidFill>
                        <a:srgbClr val="FEFCF8"/>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285799">
                <a:tc>
                  <a:txBody>
                    <a:bodyPr/>
                    <a:lstStyle/>
                    <a:p>
                      <a:pPr marL="177800" lvl="0" indent="-177800" algn="l">
                        <a:buFont typeface="Arial" panose="020B0604020202020204" pitchFamily="34" charset="0"/>
                        <a:buChar char="•"/>
                      </a:pPr>
                      <a:r>
                        <a:rPr lang="zh-TW" altLang="en-US" sz="2400" dirty="0">
                          <a:solidFill>
                            <a:schemeClr val="tx2">
                              <a:lumMod val="50000"/>
                            </a:schemeClr>
                          </a:solidFill>
                          <a:latin typeface="標楷體" panose="03000509000000000000" pitchFamily="65" charset="-120"/>
                          <a:ea typeface="標楷體" panose="03000509000000000000" pitchFamily="65" charset="-120"/>
                        </a:rPr>
                        <a:t>船舶可核對「</a:t>
                      </a:r>
                      <a:r>
                        <a:rPr lang="zh-TW" altLang="en-US" sz="2400" b="1" dirty="0">
                          <a:solidFill>
                            <a:schemeClr val="tx2">
                              <a:lumMod val="50000"/>
                            </a:schemeClr>
                          </a:solidFill>
                          <a:latin typeface="標楷體" panose="03000509000000000000" pitchFamily="65" charset="-120"/>
                          <a:ea typeface="標楷體" panose="03000509000000000000" pitchFamily="65" charset="-120"/>
                        </a:rPr>
                        <a:t>船舶登記證書</a:t>
                      </a:r>
                      <a:r>
                        <a:rPr lang="zh-TW" altLang="en-US" sz="2400" dirty="0">
                          <a:solidFill>
                            <a:schemeClr val="tx2">
                              <a:lumMod val="50000"/>
                            </a:schemeClr>
                          </a:solidFill>
                          <a:latin typeface="標楷體" panose="03000509000000000000" pitchFamily="65" charset="-120"/>
                          <a:ea typeface="標楷體" panose="03000509000000000000" pitchFamily="65" charset="-120"/>
                        </a:rPr>
                        <a:t>」，或向交通部航政司查詢。</a:t>
                      </a:r>
                      <a:endParaRPr lang="en-US" altLang="zh-TW" sz="2400" dirty="0">
                        <a:solidFill>
                          <a:schemeClr val="tx2">
                            <a:lumMod val="50000"/>
                          </a:schemeClr>
                        </a:solidFill>
                        <a:latin typeface="標楷體" panose="03000509000000000000" pitchFamily="65" charset="-120"/>
                        <a:ea typeface="標楷體" panose="03000509000000000000" pitchFamily="65" charset="-120"/>
                      </a:endParaRPr>
                    </a:p>
                    <a:p>
                      <a:pPr lvl="0" algn="l"/>
                      <a:endParaRPr lang="en-US" altLang="zh-TW" sz="2400" dirty="0">
                        <a:solidFill>
                          <a:schemeClr val="tx2">
                            <a:lumMod val="50000"/>
                          </a:schemeClr>
                        </a:solidFill>
                        <a:latin typeface="標楷體" panose="03000509000000000000" pitchFamily="65" charset="-120"/>
                        <a:ea typeface="標楷體" panose="03000509000000000000" pitchFamily="65" charset="-120"/>
                      </a:endParaRPr>
                    </a:p>
                    <a:p>
                      <a:pPr marL="177800" lvl="0" indent="-177800" algn="l">
                        <a:buFont typeface="Arial" panose="020B0604020202020204" pitchFamily="34" charset="0"/>
                        <a:buChar char="•"/>
                      </a:pPr>
                      <a:r>
                        <a:rPr lang="zh-TW" altLang="en-US" sz="2400" dirty="0">
                          <a:solidFill>
                            <a:schemeClr val="tx2">
                              <a:lumMod val="50000"/>
                            </a:schemeClr>
                          </a:solidFill>
                          <a:latin typeface="標楷體" panose="03000509000000000000" pitchFamily="65" charset="-120"/>
                          <a:ea typeface="標楷體" panose="03000509000000000000" pitchFamily="65" charset="-120"/>
                        </a:rPr>
                        <a:t>航空器可核「</a:t>
                      </a:r>
                      <a:r>
                        <a:rPr lang="zh-TW" altLang="en-US" sz="2400" b="1" dirty="0">
                          <a:solidFill>
                            <a:schemeClr val="tx2">
                              <a:lumMod val="50000"/>
                            </a:schemeClr>
                          </a:solidFill>
                          <a:latin typeface="標楷體" panose="03000509000000000000" pitchFamily="65" charset="-120"/>
                          <a:ea typeface="標楷體" panose="03000509000000000000" pitchFamily="65" charset="-120"/>
                        </a:rPr>
                        <a:t>航空器所有權登記證書</a:t>
                      </a:r>
                      <a:r>
                        <a:rPr lang="zh-TW" altLang="en-US" sz="2400" dirty="0">
                          <a:solidFill>
                            <a:schemeClr val="tx2">
                              <a:lumMod val="50000"/>
                            </a:schemeClr>
                          </a:solidFill>
                          <a:latin typeface="標楷體" panose="03000509000000000000" pitchFamily="65" charset="-120"/>
                          <a:ea typeface="標楷體" panose="03000509000000000000" pitchFamily="65" charset="-120"/>
                        </a:rPr>
                        <a:t>」，或向交通部民用航空局查詢。</a:t>
                      </a:r>
                    </a:p>
                    <a:p>
                      <a:endParaRPr lang="zh-TW" altLang="en-US" sz="1600" dirty="0"/>
                    </a:p>
                  </a:txBody>
                  <a:tcPr>
                    <a:lnL w="38100" cap="flat" cmpd="sng" algn="ctr">
                      <a:solidFill>
                        <a:srgbClr val="FEFCF8"/>
                      </a:solidFill>
                      <a:prstDash val="solid"/>
                      <a:round/>
                      <a:headEnd type="none" w="med" len="med"/>
                      <a:tailEnd type="none" w="med" len="med"/>
                    </a:lnL>
                    <a:lnR w="38100" cap="flat" cmpd="sng" algn="ctr">
                      <a:solidFill>
                        <a:srgbClr val="FEFCF8"/>
                      </a:solidFill>
                      <a:prstDash val="solid"/>
                      <a:round/>
                      <a:headEnd type="none" w="med" len="med"/>
                      <a:tailEnd type="none" w="med" len="med"/>
                    </a:lnR>
                    <a:lnT w="38100" cap="flat" cmpd="sng" algn="ctr">
                      <a:solidFill>
                        <a:srgbClr val="FEFCF8"/>
                      </a:solidFill>
                      <a:prstDash val="solid"/>
                      <a:round/>
                      <a:headEnd type="none" w="med" len="med"/>
                      <a:tailEnd type="none" w="med" len="med"/>
                    </a:lnT>
                    <a:lnB w="38100" cap="flat" cmpd="sng" algn="ctr">
                      <a:solidFill>
                        <a:srgbClr val="FEFCF8"/>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68288" marR="0" lvl="0" indent="-2682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核對「</a:t>
                      </a:r>
                      <a:r>
                        <a:rPr kumimoji="0" lang="zh-TW" altLang="en-US" sz="2400" b="1"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行車執照</a:t>
                      </a: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a:t>
                      </a:r>
                      <a:endPar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endParaRPr>
                    </a:p>
                    <a:p>
                      <a:pPr marL="268288" marR="0" lvl="0" indent="-2682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向監理機關查詢</a:t>
                      </a:r>
                      <a:endPar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  「車籍資料」。</a:t>
                      </a:r>
                      <a:endPar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endParaRPr>
                    </a:p>
                    <a:p>
                      <a:endParaRPr lang="zh-TW" altLang="en-US" sz="1600" dirty="0"/>
                    </a:p>
                  </a:txBody>
                  <a:tcPr>
                    <a:lnL w="38100" cap="flat" cmpd="sng" algn="ctr">
                      <a:solidFill>
                        <a:srgbClr val="FEFCF8"/>
                      </a:solidFill>
                      <a:prstDash val="solid"/>
                      <a:round/>
                      <a:headEnd type="none" w="med" len="med"/>
                      <a:tailEnd type="none" w="med" len="med"/>
                    </a:lnL>
                    <a:lnR w="38100" cap="flat" cmpd="sng" algn="ctr">
                      <a:solidFill>
                        <a:srgbClr val="FEFCF8"/>
                      </a:solidFill>
                      <a:prstDash val="solid"/>
                      <a:round/>
                      <a:headEnd type="none" w="med" len="med"/>
                      <a:tailEnd type="none" w="med" len="med"/>
                    </a:lnR>
                    <a:lnT w="38100" cap="flat" cmpd="sng" algn="ctr">
                      <a:solidFill>
                        <a:srgbClr val="FEFCF8"/>
                      </a:solidFill>
                      <a:prstDash val="solid"/>
                      <a:round/>
                      <a:headEnd type="none" w="med" len="med"/>
                      <a:tailEnd type="none" w="med" len="med"/>
                    </a:lnT>
                    <a:lnB w="38100" cap="flat" cmpd="sng" algn="ctr">
                      <a:solidFill>
                        <a:srgbClr val="FEFCF8"/>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至開立存款帳戶之金融機構</a:t>
                      </a:r>
                      <a:endParaRPr kumimoji="0" lang="en-US" altLang="zh-TW"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1"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補登存摺</a:t>
                      </a:r>
                      <a:r>
                        <a:rPr kumimoji="0" lang="en-US" altLang="zh-TW"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a:t>
                      </a:r>
                      <a:r>
                        <a:rPr kumimoji="0" lang="zh-TW" altLang="en-US"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建議於申報日</a:t>
                      </a:r>
                      <a:r>
                        <a:rPr kumimoji="0" lang="zh-TW" altLang="en-US" sz="2000" b="1" i="0" u="none" strike="noStrike" kern="1200" cap="none" spc="0" normalizeH="0" baseline="0" noProof="0" dirty="0">
                          <a:ln>
                            <a:noFill/>
                          </a:ln>
                          <a:solidFill>
                            <a:srgbClr val="0000FF"/>
                          </a:solidFill>
                          <a:effectLst/>
                          <a:highlight>
                            <a:srgbClr val="FEFCF8"/>
                          </a:highlight>
                          <a:uLnTx/>
                          <a:uFillTx/>
                          <a:latin typeface="標楷體" panose="03000509000000000000" pitchFamily="65" charset="-120"/>
                          <a:ea typeface="標楷體" panose="03000509000000000000" pitchFamily="65" charset="-120"/>
                          <a:cs typeface="+mn-cs"/>
                        </a:rPr>
                        <a:t>翌日</a:t>
                      </a:r>
                      <a:r>
                        <a:rPr kumimoji="0" lang="zh-TW" altLang="en-US"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刷摺，以取得申報日當日正確之存款餘額，如未恰有申報日當日之結餘數據，應以申報日為基準</a:t>
                      </a:r>
                      <a:r>
                        <a:rPr kumimoji="0" lang="zh-TW" altLang="en-US" sz="2000" b="1" i="0" u="none" strike="noStrike" kern="1200" cap="none" spc="0" normalizeH="0" baseline="0" noProof="0" dirty="0">
                          <a:ln>
                            <a:noFill/>
                          </a:ln>
                          <a:solidFill>
                            <a:srgbClr val="0000FF"/>
                          </a:solidFill>
                          <a:effectLst/>
                          <a:highlight>
                            <a:srgbClr val="FEFCF8"/>
                          </a:highlight>
                          <a:uLnTx/>
                          <a:uFillTx/>
                          <a:latin typeface="標楷體" panose="03000509000000000000" pitchFamily="65" charset="-120"/>
                          <a:ea typeface="標楷體" panose="03000509000000000000" pitchFamily="65" charset="-120"/>
                          <a:cs typeface="+mn-cs"/>
                        </a:rPr>
                        <a:t>往前找</a:t>
                      </a:r>
                      <a:r>
                        <a:rPr kumimoji="0" lang="zh-TW" altLang="en-US"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出最接近申報日期之結餘</a:t>
                      </a:r>
                      <a:r>
                        <a:rPr kumimoji="0" lang="en-US" altLang="zh-TW"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a:t>
                      </a:r>
                      <a:r>
                        <a:rPr kumimoji="0" lang="zh-TW" altLang="en-US"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a:t>
                      </a:r>
                      <a:endParaRPr kumimoji="0" lang="en-US" altLang="zh-TW"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1"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臨櫃查詢。</a:t>
                      </a:r>
                      <a:endParaRPr kumimoji="0" lang="en-US" altLang="zh-TW" sz="2000" b="1"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1"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電話或網路查詢</a:t>
                      </a:r>
                      <a:r>
                        <a:rPr kumimoji="0" lang="zh-TW" altLang="en-US"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a:t>
                      </a:r>
                      <a:endParaRPr kumimoji="0" lang="en-US" altLang="zh-TW"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20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若與同一金融機構有存款，貸款、申購基金及其他金融商品，請務必查詢齊全相關之資料。</a:t>
                      </a:r>
                      <a:endParaRPr lang="zh-TW" altLang="en-US" sz="2000" dirty="0">
                        <a:solidFill>
                          <a:schemeClr val="tx2">
                            <a:lumMod val="50000"/>
                          </a:schemeClr>
                        </a:solidFill>
                      </a:endParaRPr>
                    </a:p>
                  </a:txBody>
                  <a:tcPr>
                    <a:lnL w="38100" cap="flat" cmpd="sng" algn="ctr">
                      <a:solidFill>
                        <a:srgbClr val="FEFCF8"/>
                      </a:solidFill>
                      <a:prstDash val="solid"/>
                      <a:round/>
                      <a:headEnd type="none" w="med" len="med"/>
                      <a:tailEnd type="none" w="med" len="med"/>
                    </a:lnL>
                    <a:lnR w="38100" cap="flat" cmpd="sng" algn="ctr">
                      <a:solidFill>
                        <a:srgbClr val="FEFCF8"/>
                      </a:solidFill>
                      <a:prstDash val="solid"/>
                      <a:round/>
                      <a:headEnd type="none" w="med" len="med"/>
                      <a:tailEnd type="none" w="med" len="med"/>
                    </a:lnR>
                    <a:lnT w="38100" cap="flat" cmpd="sng" algn="ctr">
                      <a:solidFill>
                        <a:srgbClr val="FEFCF8"/>
                      </a:solidFill>
                      <a:prstDash val="solid"/>
                      <a:round/>
                      <a:headEnd type="none" w="med" len="med"/>
                      <a:tailEnd type="none" w="med" len="med"/>
                    </a:lnT>
                    <a:lnB w="38100" cap="flat" cmpd="sng" algn="ctr">
                      <a:solidFill>
                        <a:srgbClr val="FEFCF8"/>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副標題 2">
            <a:extLst>
              <a:ext uri="{FF2B5EF4-FFF2-40B4-BE49-F238E27FC236}">
                <a16:creationId xmlns:a16="http://schemas.microsoft.com/office/drawing/2014/main" id="{B5978603-AE74-A742-465F-652E7B307ACE}"/>
              </a:ext>
            </a:extLst>
          </p:cNvPr>
          <p:cNvSpPr>
            <a:spLocks noGrp="1"/>
          </p:cNvSpPr>
          <p:nvPr>
            <p:ph sz="quarter" idx="1"/>
          </p:nvPr>
        </p:nvSpPr>
        <p:spPr>
          <a:xfrm>
            <a:off x="646113" y="908050"/>
            <a:ext cx="8518525" cy="5184775"/>
          </a:xfrm>
        </p:spPr>
        <p:txBody>
          <a:bodyPr/>
          <a:lstStyle/>
          <a:p>
            <a:pPr eaLnBrk="1" hangingPunct="1">
              <a:buFont typeface="Arial" panose="020B0604020202020204" pitchFamily="34" charset="0"/>
              <a:buChar char="•"/>
              <a:defRPr/>
            </a:pPr>
            <a:r>
              <a:rPr lang="zh-TW" altLang="en-US" sz="4400" b="1" dirty="0">
                <a:latin typeface="微軟正黑體" panose="020B0604030504040204" pitchFamily="34" charset="-120"/>
                <a:ea typeface="微軟正黑體" panose="020B0604030504040204" pitchFamily="34" charset="-120"/>
              </a:rPr>
              <a:t>申報原因</a:t>
            </a:r>
            <a:endParaRPr lang="en-US" altLang="zh-TW" sz="4400" b="1" dirty="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defRPr/>
            </a:pPr>
            <a:r>
              <a:rPr lang="zh-TW" altLang="en-US" sz="4400" b="1" dirty="0">
                <a:latin typeface="微軟正黑體" panose="020B0604030504040204" pitchFamily="34" charset="-120"/>
                <a:ea typeface="微軟正黑體" panose="020B0604030504040204" pitchFamily="34" charset="-120"/>
              </a:rPr>
              <a:t>裁罰</a:t>
            </a:r>
            <a:endParaRPr lang="en-US" altLang="zh-TW" sz="4400" b="1" dirty="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defRPr/>
            </a:pPr>
            <a:r>
              <a:rPr lang="zh-TW" altLang="en-US" sz="4400" b="1" dirty="0">
                <a:latin typeface="微軟正黑體" panose="020B0604030504040204" pitchFamily="34" charset="-120"/>
                <a:ea typeface="微軟正黑體" panose="020B0604030504040204" pitchFamily="34" charset="-120"/>
              </a:rPr>
              <a:t>年度工作</a:t>
            </a:r>
            <a:endParaRPr lang="en-US" altLang="zh-TW" sz="4400" b="1" dirty="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defRPr/>
            </a:pPr>
            <a:r>
              <a:rPr lang="zh-TW" altLang="en-US" sz="4400" b="1" dirty="0">
                <a:latin typeface="微軟正黑體" panose="020B0604030504040204" pitchFamily="34" charset="-120"/>
                <a:ea typeface="微軟正黑體" panose="020B0604030504040204" pitchFamily="34" charset="-120"/>
              </a:rPr>
              <a:t>申報種類、期間、申報日</a:t>
            </a:r>
            <a:endParaRPr lang="en-US" altLang="zh-TW" sz="4400" b="1" dirty="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defRPr/>
            </a:pPr>
            <a:r>
              <a:rPr lang="zh-TW" altLang="en-US" sz="4400" b="1" dirty="0">
                <a:latin typeface="微軟正黑體" panose="020B0604030504040204" pitchFamily="34" charset="-120"/>
                <a:ea typeface="微軟正黑體" panose="020B0604030504040204" pitchFamily="34" charset="-120"/>
              </a:rPr>
              <a:t>申報應注意事項</a:t>
            </a:r>
            <a:endParaRPr lang="en-US" altLang="zh-TW" sz="4400" b="1" dirty="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defRPr/>
            </a:pPr>
            <a:r>
              <a:rPr lang="zh-TW" altLang="en-US" sz="4400" b="1" dirty="0">
                <a:latin typeface="微軟正黑體" panose="020B0604030504040204" pitchFamily="34" charset="-120"/>
                <a:ea typeface="微軟正黑體" panose="020B0604030504040204" pitchFamily="34" charset="-120"/>
              </a:rPr>
              <a:t>授權</a:t>
            </a:r>
            <a:endParaRPr lang="en-US" altLang="zh-TW" sz="4400" b="1" dirty="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defRPr/>
            </a:pPr>
            <a:r>
              <a:rPr lang="zh-TW" altLang="en-US" sz="4400" b="1" dirty="0">
                <a:latin typeface="微軟正黑體" panose="020B0604030504040204" pitchFamily="34" charset="-120"/>
                <a:ea typeface="微軟正黑體" panose="020B0604030504040204" pitchFamily="34" charset="-120"/>
              </a:rPr>
              <a:t>財產申報網頁操作</a:t>
            </a:r>
            <a:endParaRPr lang="en-US" altLang="zh-TW" sz="4400" b="1" dirty="0">
              <a:latin typeface="微軟正黑體" panose="020B0604030504040204" pitchFamily="34" charset="-120"/>
              <a:ea typeface="微軟正黑體" panose="020B0604030504040204" pitchFamily="34" charset="-120"/>
            </a:endParaRPr>
          </a:p>
          <a:p>
            <a:pPr marL="0" indent="0" eaLnBrk="1" hangingPunct="1">
              <a:buFont typeface="Wingdings" panose="05000000000000000000" pitchFamily="2" charset="2"/>
              <a:buNone/>
              <a:defRPr/>
            </a:pPr>
            <a:r>
              <a:rPr lang="zh-TW" altLang="en-US" sz="3600" dirty="0"/>
              <a:t> </a:t>
            </a:r>
            <a:endParaRPr lang="zh-TW" altLang="en-US" sz="3600"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AF730A-5D29-4E2E-4EF6-FA839BE49502}"/>
              </a:ext>
            </a:extLst>
          </p:cNvPr>
          <p:cNvSpPr>
            <a:spLocks noGrp="1"/>
          </p:cNvSpPr>
          <p:nvPr>
            <p:ph type="title"/>
          </p:nvPr>
        </p:nvSpPr>
        <p:spPr>
          <a:xfrm>
            <a:off x="250825" y="0"/>
            <a:ext cx="8507413" cy="706438"/>
          </a:xfrm>
        </p:spPr>
        <p:txBody>
          <a:bodyPr/>
          <a:lstStyle/>
          <a:p>
            <a:pPr>
              <a:defRPr/>
            </a:pPr>
            <a:r>
              <a:rPr lang="zh-TW" altLang="en-US" sz="2800" b="1" cap="none" dirty="0">
                <a:solidFill>
                  <a:srgbClr val="FFC000"/>
                </a:solidFill>
                <a:latin typeface="標楷體" panose="03000509000000000000" pitchFamily="65" charset="-120"/>
                <a:ea typeface="標楷體" panose="03000509000000000000" pitchFamily="65" charset="-120"/>
                <a:cs typeface="+mn-cs"/>
              </a:rPr>
              <a:t> </a:t>
            </a:r>
            <a:r>
              <a:rPr lang="en-US" altLang="zh-TW" sz="3200" b="1" cap="none" dirty="0">
                <a:solidFill>
                  <a:schemeClr val="tx1"/>
                </a:solidFill>
                <a:latin typeface="標楷體" panose="03000509000000000000" pitchFamily="65" charset="-120"/>
                <a:ea typeface="標楷體" panose="03000509000000000000" pitchFamily="65" charset="-120"/>
                <a:cs typeface="+mn-cs"/>
              </a:rPr>
              <a:t>(5)</a:t>
            </a:r>
            <a:r>
              <a:rPr lang="zh-TW" altLang="en-US" sz="3200" b="1" cap="none" dirty="0">
                <a:solidFill>
                  <a:schemeClr val="tx1"/>
                </a:solidFill>
                <a:latin typeface="標楷體" panose="03000509000000000000" pitchFamily="65" charset="-120"/>
                <a:ea typeface="標楷體" panose="03000509000000000000" pitchFamily="65" charset="-120"/>
                <a:cs typeface="+mn-cs"/>
              </a:rPr>
              <a:t>有價證券</a:t>
            </a:r>
            <a:r>
              <a:rPr lang="en-US" altLang="zh-TW" sz="3200" b="1" cap="none" dirty="0">
                <a:solidFill>
                  <a:schemeClr val="tx1"/>
                </a:solidFill>
                <a:latin typeface="標楷體" panose="03000509000000000000" pitchFamily="65" charset="-120"/>
                <a:ea typeface="標楷體" panose="03000509000000000000" pitchFamily="65" charset="-120"/>
                <a:cs typeface="+mn-cs"/>
              </a:rPr>
              <a:t>(</a:t>
            </a:r>
            <a:r>
              <a:rPr lang="zh-TW" altLang="en-US" sz="3200" b="1" cap="none" dirty="0">
                <a:solidFill>
                  <a:schemeClr val="tx1"/>
                </a:solidFill>
                <a:latin typeface="標楷體" panose="03000509000000000000" pitchFamily="65" charset="-120"/>
                <a:ea typeface="標楷體" panose="03000509000000000000" pitchFamily="65" charset="-120"/>
                <a:cs typeface="+mn-cs"/>
              </a:rPr>
              <a:t>股票</a:t>
            </a:r>
            <a:r>
              <a:rPr lang="en-US" altLang="zh-TW" sz="3200" b="1" cap="none" dirty="0">
                <a:solidFill>
                  <a:schemeClr val="tx1"/>
                </a:solidFill>
                <a:latin typeface="標楷體" panose="03000509000000000000" pitchFamily="65" charset="-120"/>
                <a:ea typeface="標楷體" panose="03000509000000000000" pitchFamily="65" charset="-120"/>
                <a:cs typeface="+mn-cs"/>
              </a:rPr>
              <a:t>+</a:t>
            </a:r>
            <a:r>
              <a:rPr lang="zh-TW" altLang="en-US" sz="3200" b="1" cap="none" dirty="0">
                <a:solidFill>
                  <a:schemeClr val="tx1"/>
                </a:solidFill>
                <a:latin typeface="標楷體" panose="03000509000000000000" pitchFamily="65" charset="-120"/>
                <a:ea typeface="標楷體" panose="03000509000000000000" pitchFamily="65" charset="-120"/>
                <a:cs typeface="+mn-cs"/>
              </a:rPr>
              <a:t>債券</a:t>
            </a:r>
            <a:r>
              <a:rPr lang="en-US" altLang="zh-TW" sz="3200" b="1" cap="none" dirty="0">
                <a:solidFill>
                  <a:schemeClr val="tx1"/>
                </a:solidFill>
                <a:latin typeface="標楷體" panose="03000509000000000000" pitchFamily="65" charset="-120"/>
                <a:ea typeface="標楷體" panose="03000509000000000000" pitchFamily="65" charset="-120"/>
                <a:cs typeface="+mn-cs"/>
              </a:rPr>
              <a:t>+</a:t>
            </a:r>
            <a:r>
              <a:rPr lang="zh-TW" altLang="en-US" sz="3200" b="1" cap="none" dirty="0">
                <a:solidFill>
                  <a:schemeClr val="tx1"/>
                </a:solidFill>
                <a:latin typeface="標楷體" panose="03000509000000000000" pitchFamily="65" charset="-120"/>
                <a:ea typeface="標楷體" panose="03000509000000000000" pitchFamily="65" charset="-120"/>
                <a:cs typeface="+mn-cs"/>
              </a:rPr>
              <a:t>基金</a:t>
            </a:r>
            <a:r>
              <a:rPr lang="en-US" altLang="zh-TW" sz="3200" b="1" cap="none" dirty="0">
                <a:solidFill>
                  <a:schemeClr val="tx1"/>
                </a:solidFill>
                <a:latin typeface="標楷體" panose="03000509000000000000" pitchFamily="65" charset="-120"/>
                <a:ea typeface="標楷體" panose="03000509000000000000" pitchFamily="65" charset="-120"/>
                <a:cs typeface="+mn-cs"/>
              </a:rPr>
              <a:t>+</a:t>
            </a:r>
            <a:r>
              <a:rPr lang="zh-TW" altLang="en-US" sz="3200" b="1" cap="none" dirty="0">
                <a:solidFill>
                  <a:schemeClr val="tx1"/>
                </a:solidFill>
                <a:latin typeface="標楷體" panose="03000509000000000000" pitchFamily="65" charset="-120"/>
                <a:ea typeface="標楷體" panose="03000509000000000000" pitchFamily="65" charset="-120"/>
                <a:cs typeface="+mn-cs"/>
              </a:rPr>
              <a:t>其他有價證券</a:t>
            </a:r>
            <a:r>
              <a:rPr lang="en-US" altLang="zh-TW" sz="3200" b="1" cap="none" dirty="0">
                <a:solidFill>
                  <a:schemeClr val="tx1"/>
                </a:solidFill>
                <a:latin typeface="標楷體" panose="03000509000000000000" pitchFamily="65" charset="-120"/>
                <a:ea typeface="標楷體" panose="03000509000000000000" pitchFamily="65" charset="-120"/>
                <a:cs typeface="+mn-cs"/>
              </a:rPr>
              <a:t>)</a:t>
            </a:r>
            <a:r>
              <a:rPr lang="zh-TW" altLang="en-US" sz="3200" b="1" cap="none" dirty="0">
                <a:solidFill>
                  <a:schemeClr val="tx1"/>
                </a:solidFill>
                <a:latin typeface="標楷體" panose="03000509000000000000" pitchFamily="65" charset="-120"/>
                <a:ea typeface="標楷體" panose="03000509000000000000" pitchFamily="65" charset="-120"/>
                <a:cs typeface="+mn-cs"/>
              </a:rPr>
              <a:t>  </a:t>
            </a:r>
            <a:endParaRPr lang="zh-TW" altLang="en-US" dirty="0"/>
          </a:p>
        </p:txBody>
      </p:sp>
      <p:graphicFrame>
        <p:nvGraphicFramePr>
          <p:cNvPr id="6" name="內容版面配置區 5">
            <a:extLst>
              <a:ext uri="{FF2B5EF4-FFF2-40B4-BE49-F238E27FC236}">
                <a16:creationId xmlns:a16="http://schemas.microsoft.com/office/drawing/2014/main" id="{1036207B-5DE2-0FA4-5A42-8965FAEAC3E3}"/>
              </a:ext>
            </a:extLst>
          </p:cNvPr>
          <p:cNvGraphicFramePr>
            <a:graphicFrameLocks noGrp="1"/>
          </p:cNvGraphicFramePr>
          <p:nvPr>
            <p:ph sz="quarter" idx="1"/>
          </p:nvPr>
        </p:nvGraphicFramePr>
        <p:xfrm>
          <a:off x="142875" y="765175"/>
          <a:ext cx="8858250" cy="6156834"/>
        </p:xfrm>
        <a:graphic>
          <a:graphicData uri="http://schemas.openxmlformats.org/drawingml/2006/table">
            <a:tbl>
              <a:tblPr firstRow="1" bandRow="1">
                <a:tableStyleId>{5C22544A-7EE6-4342-B048-85BDC9FD1C3A}</a:tableStyleId>
              </a:tblPr>
              <a:tblGrid>
                <a:gridCol w="4820987">
                  <a:extLst>
                    <a:ext uri="{9D8B030D-6E8A-4147-A177-3AD203B41FA5}">
                      <a16:colId xmlns:a16="http://schemas.microsoft.com/office/drawing/2014/main" val="20000"/>
                    </a:ext>
                  </a:extLst>
                </a:gridCol>
                <a:gridCol w="4037263">
                  <a:extLst>
                    <a:ext uri="{9D8B030D-6E8A-4147-A177-3AD203B41FA5}">
                      <a16:colId xmlns:a16="http://schemas.microsoft.com/office/drawing/2014/main" val="20001"/>
                    </a:ext>
                  </a:extLst>
                </a:gridCol>
              </a:tblGrid>
              <a:tr h="6156325">
                <a:tc>
                  <a:txBody>
                    <a:bodyPr/>
                    <a:lstStyle/>
                    <a:p>
                      <a:r>
                        <a:rPr lang="zh-TW" altLang="en-US" sz="2400" dirty="0">
                          <a:solidFill>
                            <a:schemeClr val="tx2">
                              <a:lumMod val="50000"/>
                            </a:schemeClr>
                          </a:solidFill>
                          <a:latin typeface="標楷體" panose="03000509000000000000" pitchFamily="65" charset="-120"/>
                          <a:ea typeface="標楷體" panose="03000509000000000000" pitchFamily="65" charset="-120"/>
                        </a:rPr>
                        <a:t>①</a:t>
                      </a:r>
                      <a:r>
                        <a:rPr lang="zh-TW" altLang="en-US" sz="2400" b="1" dirty="0">
                          <a:solidFill>
                            <a:schemeClr val="tx2">
                              <a:lumMod val="50000"/>
                            </a:schemeClr>
                          </a:solidFill>
                          <a:latin typeface="標楷體" panose="03000509000000000000" pitchFamily="65" charset="-120"/>
                          <a:ea typeface="標楷體" panose="03000509000000000000" pitchFamily="65" charset="-120"/>
                        </a:rPr>
                        <a:t>股票</a:t>
                      </a:r>
                      <a:endParaRPr lang="en-US" altLang="zh-TW" sz="2400" b="1" dirty="0">
                        <a:solidFill>
                          <a:schemeClr val="tx2">
                            <a:lumMod val="50000"/>
                          </a:schemeClr>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dirty="0">
                          <a:solidFill>
                            <a:schemeClr val="tx2">
                              <a:lumMod val="50000"/>
                            </a:schemeClr>
                          </a:solidFill>
                          <a:latin typeface="標楷體" panose="03000509000000000000" pitchFamily="65" charset="-120"/>
                          <a:ea typeface="標楷體" panose="03000509000000000000" pitchFamily="65" charset="-120"/>
                        </a:rPr>
                        <a:t>向開戶證券商</a:t>
                      </a:r>
                      <a:r>
                        <a:rPr lang="zh-TW" altLang="en-US" sz="2400" b="1" dirty="0">
                          <a:solidFill>
                            <a:schemeClr val="tx2">
                              <a:lumMod val="50000"/>
                            </a:schemeClr>
                          </a:solidFill>
                          <a:latin typeface="標楷體" panose="03000509000000000000" pitchFamily="65" charset="-120"/>
                          <a:ea typeface="標楷體" panose="03000509000000000000" pitchFamily="65" charset="-120"/>
                        </a:rPr>
                        <a:t>補登證券存摺</a:t>
                      </a:r>
                      <a:r>
                        <a:rPr lang="zh-TW" altLang="en-US" sz="2400" dirty="0">
                          <a:solidFill>
                            <a:schemeClr val="tx2">
                              <a:lumMod val="50000"/>
                            </a:schemeClr>
                          </a:solidFill>
                          <a:latin typeface="標楷體" panose="03000509000000000000" pitchFamily="65" charset="-120"/>
                          <a:ea typeface="標楷體" panose="03000509000000000000" pitchFamily="65" charset="-120"/>
                        </a:rPr>
                        <a:t>。</a:t>
                      </a:r>
                      <a:endParaRPr lang="en-US" altLang="zh-TW" sz="2400" dirty="0">
                        <a:solidFill>
                          <a:schemeClr val="tx2">
                            <a:lumMod val="50000"/>
                          </a:schemeClr>
                        </a:solidFill>
                        <a:latin typeface="標楷體" panose="03000509000000000000" pitchFamily="65" charset="-120"/>
                        <a:ea typeface="標楷體" panose="03000509000000000000" pitchFamily="65" charset="-120"/>
                      </a:endParaRPr>
                    </a:p>
                    <a:p>
                      <a:pPr marL="0" indent="0">
                        <a:buFont typeface="Arial" panose="020B0604020202020204" pitchFamily="34" charset="0"/>
                        <a:buNone/>
                      </a:pPr>
                      <a:endParaRPr lang="zh-TW" altLang="en-US" sz="2400" dirty="0">
                        <a:solidFill>
                          <a:schemeClr val="tx2">
                            <a:lumMod val="50000"/>
                          </a:schemeClr>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dirty="0">
                          <a:solidFill>
                            <a:schemeClr val="tx2">
                              <a:lumMod val="50000"/>
                            </a:schemeClr>
                          </a:solidFill>
                          <a:latin typeface="標楷體" panose="03000509000000000000" pitchFamily="65" charset="-120"/>
                          <a:ea typeface="標楷體" panose="03000509000000000000" pitchFamily="65" charset="-120"/>
                        </a:rPr>
                        <a:t>各別向開戶證券商之</a:t>
                      </a:r>
                      <a:r>
                        <a:rPr lang="zh-TW" altLang="en-US" sz="2400" u="none" dirty="0">
                          <a:solidFill>
                            <a:schemeClr val="tx2">
                              <a:lumMod val="50000"/>
                            </a:schemeClr>
                          </a:solidFill>
                          <a:latin typeface="標楷體" panose="03000509000000000000" pitchFamily="65" charset="-120"/>
                          <a:ea typeface="標楷體" panose="03000509000000000000" pitchFamily="65" charset="-120"/>
                        </a:rPr>
                        <a:t>證券集中保管櫃台，免費申請申報日</a:t>
                      </a:r>
                      <a:r>
                        <a:rPr lang="zh-TW" altLang="en-US" sz="2400" dirty="0">
                          <a:solidFill>
                            <a:schemeClr val="tx2">
                              <a:lumMod val="50000"/>
                            </a:schemeClr>
                          </a:solidFill>
                          <a:latin typeface="標楷體" panose="03000509000000000000" pitchFamily="65" charset="-120"/>
                          <a:ea typeface="標楷體" panose="03000509000000000000" pitchFamily="65" charset="-120"/>
                        </a:rPr>
                        <a:t>當日之</a:t>
                      </a:r>
                      <a:r>
                        <a:rPr lang="zh-TW" altLang="en-US" sz="2400" b="1" dirty="0">
                          <a:solidFill>
                            <a:schemeClr val="tx2">
                              <a:lumMod val="50000"/>
                            </a:schemeClr>
                          </a:solidFill>
                          <a:latin typeface="標楷體" panose="03000509000000000000" pitchFamily="65" charset="-120"/>
                          <a:ea typeface="標楷體" panose="03000509000000000000" pitchFamily="65" charset="-120"/>
                        </a:rPr>
                        <a:t>「保管帳戶客戶餘額表」</a:t>
                      </a:r>
                      <a:r>
                        <a:rPr lang="en-US" altLang="zh-TW" sz="2400" dirty="0">
                          <a:solidFill>
                            <a:schemeClr val="tx2">
                              <a:lumMod val="50000"/>
                            </a:schemeClr>
                          </a:solidFill>
                          <a:latin typeface="標楷體" panose="03000509000000000000" pitchFamily="65" charset="-120"/>
                          <a:ea typeface="標楷體" panose="03000509000000000000" pitchFamily="65" charset="-120"/>
                        </a:rPr>
                        <a:t>(</a:t>
                      </a:r>
                      <a:r>
                        <a:rPr lang="zh-TW" altLang="en-US" sz="2400" dirty="0">
                          <a:solidFill>
                            <a:schemeClr val="tx2">
                              <a:lumMod val="50000"/>
                            </a:schemeClr>
                          </a:solidFill>
                          <a:latin typeface="標楷體" panose="03000509000000000000" pitchFamily="65" charset="-120"/>
                          <a:ea typeface="標楷體" panose="03000509000000000000" pitchFamily="65" charset="-120"/>
                        </a:rPr>
                        <a:t>集保公司已跟各證券商整合，此表可含配偶與未成年子女資料</a:t>
                      </a:r>
                      <a:r>
                        <a:rPr lang="en-US" altLang="zh-TW" sz="2400" dirty="0">
                          <a:solidFill>
                            <a:schemeClr val="tx2">
                              <a:lumMod val="50000"/>
                            </a:schemeClr>
                          </a:solidFill>
                          <a:latin typeface="標楷體" panose="03000509000000000000" pitchFamily="65" charset="-120"/>
                          <a:ea typeface="標楷體" panose="03000509000000000000" pitchFamily="65" charset="-120"/>
                        </a:rPr>
                        <a:t>)</a:t>
                      </a:r>
                      <a:r>
                        <a:rPr lang="zh-TW" altLang="en-US" sz="2400" dirty="0">
                          <a:solidFill>
                            <a:schemeClr val="tx2">
                              <a:lumMod val="50000"/>
                            </a:schemeClr>
                          </a:solidFill>
                          <a:latin typeface="標楷體" panose="03000509000000000000" pitchFamily="65" charset="-120"/>
                          <a:ea typeface="標楷體" panose="03000509000000000000" pitchFamily="65" charset="-120"/>
                        </a:rPr>
                        <a:t>。</a:t>
                      </a:r>
                      <a:endParaRPr lang="en-US" altLang="zh-TW" sz="2400" dirty="0">
                        <a:solidFill>
                          <a:schemeClr val="tx2">
                            <a:lumMod val="50000"/>
                          </a:schemeClr>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dirty="0">
                          <a:solidFill>
                            <a:schemeClr val="tx2">
                              <a:lumMod val="50000"/>
                            </a:schemeClr>
                          </a:solidFill>
                          <a:latin typeface="標楷體" panose="03000509000000000000" pitchFamily="65" charset="-120"/>
                          <a:ea typeface="標楷體" panose="03000509000000000000" pitchFamily="65" charset="-120"/>
                        </a:rPr>
                        <a:t>下市</a:t>
                      </a:r>
                      <a:r>
                        <a:rPr lang="en-US" altLang="zh-TW" sz="2400" dirty="0">
                          <a:solidFill>
                            <a:schemeClr val="tx2">
                              <a:lumMod val="50000"/>
                            </a:schemeClr>
                          </a:solidFill>
                          <a:latin typeface="標楷體" panose="03000509000000000000" pitchFamily="65" charset="-120"/>
                          <a:ea typeface="標楷體" panose="03000509000000000000" pitchFamily="65" charset="-120"/>
                        </a:rPr>
                        <a:t>(</a:t>
                      </a:r>
                      <a:r>
                        <a:rPr lang="zh-TW" altLang="en-US" sz="2400" dirty="0">
                          <a:solidFill>
                            <a:schemeClr val="tx2">
                              <a:lumMod val="50000"/>
                            </a:schemeClr>
                          </a:solidFill>
                          <a:latin typeface="標楷體" panose="03000509000000000000" pitchFamily="65" charset="-120"/>
                          <a:ea typeface="標楷體" panose="03000509000000000000" pitchFamily="65" charset="-120"/>
                        </a:rPr>
                        <a:t>櫃</a:t>
                      </a:r>
                      <a:r>
                        <a:rPr lang="en-US" altLang="zh-TW" sz="2400" dirty="0">
                          <a:solidFill>
                            <a:schemeClr val="tx2">
                              <a:lumMod val="50000"/>
                            </a:schemeClr>
                          </a:solidFill>
                          <a:latin typeface="標楷體" panose="03000509000000000000" pitchFamily="65" charset="-120"/>
                          <a:ea typeface="標楷體" panose="03000509000000000000" pitchFamily="65" charset="-120"/>
                        </a:rPr>
                        <a:t>)</a:t>
                      </a:r>
                      <a:r>
                        <a:rPr lang="zh-TW" altLang="en-US" sz="2400" dirty="0">
                          <a:solidFill>
                            <a:schemeClr val="tx2">
                              <a:lumMod val="50000"/>
                            </a:schemeClr>
                          </a:solidFill>
                          <a:latin typeface="標楷體" panose="03000509000000000000" pitchFamily="65" charset="-120"/>
                          <a:ea typeface="標楷體" panose="03000509000000000000" pitchFamily="65" charset="-120"/>
                        </a:rPr>
                        <a:t>或未上市</a:t>
                      </a:r>
                      <a:r>
                        <a:rPr lang="en-US" altLang="zh-TW" sz="2400" dirty="0">
                          <a:solidFill>
                            <a:schemeClr val="tx2">
                              <a:lumMod val="50000"/>
                            </a:schemeClr>
                          </a:solidFill>
                          <a:latin typeface="標楷體" panose="03000509000000000000" pitchFamily="65" charset="-120"/>
                          <a:ea typeface="標楷體" panose="03000509000000000000" pitchFamily="65" charset="-120"/>
                        </a:rPr>
                        <a:t>(</a:t>
                      </a:r>
                      <a:r>
                        <a:rPr lang="zh-TW" altLang="en-US" sz="2400" dirty="0">
                          <a:solidFill>
                            <a:schemeClr val="tx2">
                              <a:lumMod val="50000"/>
                            </a:schemeClr>
                          </a:solidFill>
                          <a:latin typeface="標楷體" panose="03000509000000000000" pitchFamily="65" charset="-120"/>
                          <a:ea typeface="標楷體" panose="03000509000000000000" pitchFamily="65" charset="-120"/>
                        </a:rPr>
                        <a:t>櫃</a:t>
                      </a:r>
                      <a:r>
                        <a:rPr lang="en-US" altLang="zh-TW" sz="2400" dirty="0">
                          <a:solidFill>
                            <a:schemeClr val="tx2">
                              <a:lumMod val="50000"/>
                            </a:schemeClr>
                          </a:solidFill>
                          <a:latin typeface="標楷體" panose="03000509000000000000" pitchFamily="65" charset="-120"/>
                          <a:ea typeface="標楷體" panose="03000509000000000000" pitchFamily="65" charset="-120"/>
                        </a:rPr>
                        <a:t>)</a:t>
                      </a:r>
                      <a:r>
                        <a:rPr lang="zh-TW" altLang="en-US" sz="2400" dirty="0">
                          <a:solidFill>
                            <a:schemeClr val="tx2">
                              <a:lumMod val="50000"/>
                            </a:schemeClr>
                          </a:solidFill>
                          <a:latin typeface="標楷體" panose="03000509000000000000" pitchFamily="65" charset="-120"/>
                          <a:ea typeface="標楷體" panose="03000509000000000000" pitchFamily="65" charset="-120"/>
                        </a:rPr>
                        <a:t>向各</a:t>
                      </a:r>
                      <a:r>
                        <a:rPr lang="zh-TW" altLang="en-US" sz="2400">
                          <a:solidFill>
                            <a:schemeClr val="tx2">
                              <a:lumMod val="50000"/>
                            </a:schemeClr>
                          </a:solidFill>
                          <a:latin typeface="標楷體" panose="03000509000000000000" pitchFamily="65" charset="-120"/>
                          <a:ea typeface="標楷體" panose="03000509000000000000" pitchFamily="65" charset="-120"/>
                        </a:rPr>
                        <a:t>該公司查詢</a:t>
                      </a:r>
                      <a:r>
                        <a:rPr lang="zh-TW" altLang="en-US" sz="2400" dirty="0">
                          <a:solidFill>
                            <a:schemeClr val="tx2">
                              <a:lumMod val="50000"/>
                            </a:schemeClr>
                          </a:solidFill>
                          <a:latin typeface="標楷體" panose="03000509000000000000" pitchFamily="65" charset="-120"/>
                          <a:ea typeface="標楷體" panose="03000509000000000000" pitchFamily="65" charset="-120"/>
                        </a:rPr>
                        <a:t>。</a:t>
                      </a:r>
                      <a:endParaRPr lang="en-US" altLang="zh-TW" sz="2400" dirty="0">
                        <a:solidFill>
                          <a:schemeClr val="tx2">
                            <a:lumMod val="50000"/>
                          </a:schemeClr>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dirty="0">
                          <a:solidFill>
                            <a:schemeClr val="tx2">
                              <a:lumMod val="50000"/>
                            </a:schemeClr>
                          </a:solidFill>
                          <a:latin typeface="Sitka Text" panose="02000505000000020004" pitchFamily="2" charset="0"/>
                          <a:ea typeface="標楷體" panose="03000509000000000000" pitchFamily="65" charset="-120"/>
                        </a:rPr>
                        <a:t>網路查詢</a:t>
                      </a:r>
                      <a:r>
                        <a:rPr lang="en-US" altLang="zh-TW" sz="2400" dirty="0">
                          <a:solidFill>
                            <a:schemeClr val="tx2">
                              <a:lumMod val="50000"/>
                            </a:schemeClr>
                          </a:solidFill>
                          <a:latin typeface="Sitka Text" panose="02000505000000020004" pitchFamily="2" charset="0"/>
                          <a:ea typeface="標楷體" panose="03000509000000000000" pitchFamily="65" charset="-120"/>
                        </a:rPr>
                        <a:t>:</a:t>
                      </a:r>
                      <a:r>
                        <a:rPr lang="zh-TW" altLang="en-US" sz="2400" dirty="0">
                          <a:solidFill>
                            <a:schemeClr val="tx2">
                              <a:lumMod val="50000"/>
                            </a:schemeClr>
                          </a:solidFill>
                          <a:latin typeface="Sitka Text" panose="02000505000000020004" pitchFamily="2" charset="0"/>
                          <a:ea typeface="標楷體" panose="03000509000000000000" pitchFamily="65" charset="-120"/>
                        </a:rPr>
                        <a:t>至</a:t>
                      </a:r>
                      <a:r>
                        <a:rPr lang="zh-TW" altLang="en-US" sz="2400" b="1" dirty="0">
                          <a:solidFill>
                            <a:srgbClr val="0033CC"/>
                          </a:solidFill>
                          <a:latin typeface="Sitka Text" panose="02000505000000020004" pitchFamily="2" charset="0"/>
                          <a:ea typeface="標楷體" panose="03000509000000000000" pitchFamily="65" charset="-120"/>
                          <a:hlinkClick r:id="rId2"/>
                        </a:rPr>
                        <a:t>臺灣證券交易所</a:t>
                      </a:r>
                      <a:r>
                        <a:rPr lang="zh-TW" altLang="en-US" sz="2400" dirty="0">
                          <a:solidFill>
                            <a:srgbClr val="0033CC"/>
                          </a:solidFill>
                          <a:latin typeface="標楷體" panose="03000509000000000000" pitchFamily="65" charset="-120"/>
                          <a:ea typeface="標楷體" panose="03000509000000000000" pitchFamily="65" charset="-120"/>
                        </a:rPr>
                        <a:t>及</a:t>
                      </a:r>
                      <a:r>
                        <a:rPr lang="zh-TW" altLang="en-US" sz="2400" b="1" dirty="0">
                          <a:solidFill>
                            <a:srgbClr val="0033CC"/>
                          </a:solidFill>
                          <a:latin typeface="標楷體" panose="03000509000000000000" pitchFamily="65" charset="-120"/>
                          <a:ea typeface="標楷體" panose="03000509000000000000" pitchFamily="65" charset="-120"/>
                          <a:hlinkClick r:id="rId3"/>
                        </a:rPr>
                        <a:t>證券櫃檯買賣中心</a:t>
                      </a:r>
                      <a:r>
                        <a:rPr lang="zh-TW" altLang="en-US" sz="2400" dirty="0">
                          <a:solidFill>
                            <a:schemeClr val="tx2">
                              <a:lumMod val="50000"/>
                            </a:schemeClr>
                          </a:solidFill>
                          <a:latin typeface="標楷體" panose="03000509000000000000" pitchFamily="65" charset="-120"/>
                          <a:ea typeface="標楷體" panose="03000509000000000000" pitchFamily="65" charset="-120"/>
                        </a:rPr>
                        <a:t>之「投資人個人資料系統」查詢，本項查詢需具證券電子式交易型態委託買賣之電子憑證。</a:t>
                      </a:r>
                    </a:p>
                    <a:p>
                      <a:endParaRPr lang="zh-TW" altLang="en-US" sz="1400" dirty="0"/>
                    </a:p>
                  </a:txBody>
                  <a:tcPr marL="91453" marR="91453" marT="45657" marB="45657">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查詢費用</a:t>
                      </a:r>
                      <a:r>
                        <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查詢</a:t>
                      </a:r>
                      <a:r>
                        <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6</a:t>
                      </a: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個月前之集中交易市場、上櫃股票、興櫃股票之委託及成交費用，自查詢當日起算，每查詢</a:t>
                      </a:r>
                      <a:r>
                        <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1</a:t>
                      </a: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個月之資料以新台幣</a:t>
                      </a:r>
                      <a:r>
                        <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1</a:t>
                      </a: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千元計，不足</a:t>
                      </a:r>
                      <a:r>
                        <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1</a:t>
                      </a: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個月以</a:t>
                      </a:r>
                      <a:r>
                        <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1</a:t>
                      </a: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個月計。</a:t>
                      </a:r>
                      <a:r>
                        <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②</a:t>
                      </a:r>
                      <a:r>
                        <a:rPr kumimoji="0" lang="zh-TW" altLang="en-US" sz="2400" b="1"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債券 </a:t>
                      </a:r>
                      <a:r>
                        <a:rPr kumimoji="0" lang="zh-TW"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③</a:t>
                      </a:r>
                      <a:r>
                        <a:rPr kumimoji="0" lang="zh-TW" altLang="en-US" sz="2400" b="1"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基金 </a:t>
                      </a:r>
                      <a:r>
                        <a:rPr lang="zh-TW" altLang="en-US" sz="2400" dirty="0">
                          <a:solidFill>
                            <a:schemeClr val="tx1"/>
                          </a:solidFill>
                          <a:latin typeface="標楷體" panose="03000509000000000000" pitchFamily="65" charset="-120"/>
                          <a:ea typeface="標楷體" panose="03000509000000000000" pitchFamily="65" charset="-120"/>
                        </a:rPr>
                        <a:t>④</a:t>
                      </a:r>
                      <a:r>
                        <a:rPr kumimoji="0" lang="zh-TW" altLang="en-US" sz="2400" b="1"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其他有價證券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向各該受託買賣機構，受託投資構、發行公司申請「申報</a:t>
                      </a:r>
                      <a:r>
                        <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基準</a:t>
                      </a:r>
                      <a:r>
                        <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日」當日之對帳單，或於相關網站查詢。</a:t>
                      </a:r>
                      <a:endPar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例</a:t>
                      </a:r>
                      <a:r>
                        <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a:t>
                      </a:r>
                      <a:r>
                        <a:rPr kumimoji="0" lang="en-US" altLang="zh-TW" sz="2400" b="1" i="0" u="none" strike="noStrike" kern="1200" cap="none" spc="0" normalizeH="0" baseline="0" noProof="0" dirty="0" err="1">
                          <a:ln>
                            <a:noFill/>
                          </a:ln>
                          <a:solidFill>
                            <a:srgbClr val="0033CC"/>
                          </a:solidFill>
                          <a:effectLst/>
                          <a:uLnTx/>
                          <a:uFillTx/>
                          <a:latin typeface="標楷體" panose="03000509000000000000" pitchFamily="65" charset="-120"/>
                          <a:ea typeface="標楷體" panose="03000509000000000000" pitchFamily="65" charset="-120"/>
                          <a:cs typeface="+mn-cs"/>
                          <a:hlinkClick r:id="rId4"/>
                        </a:rPr>
                        <a:t>MoneyDJ</a:t>
                      </a:r>
                      <a:r>
                        <a:rPr kumimoji="0" lang="zh-TW" altLang="en-US" sz="2400" b="1" i="0" u="none" strike="noStrike" kern="1200" cap="none" spc="0" normalizeH="0" baseline="0" noProof="0" dirty="0">
                          <a:ln>
                            <a:noFill/>
                          </a:ln>
                          <a:solidFill>
                            <a:srgbClr val="0033CC"/>
                          </a:solidFill>
                          <a:effectLst/>
                          <a:uLnTx/>
                          <a:uFillTx/>
                          <a:latin typeface="標楷體" panose="03000509000000000000" pitchFamily="65" charset="-120"/>
                          <a:ea typeface="標楷體" panose="03000509000000000000" pitchFamily="65" charset="-120"/>
                          <a:cs typeface="+mn-cs"/>
                          <a:hlinkClick r:id="rId4"/>
                        </a:rPr>
                        <a:t>理財網</a:t>
                      </a:r>
                      <a:r>
                        <a:rPr kumimoji="0" lang="zh-TW" altLang="en-US"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rPr>
                        <a:t>查詢當日淨值。</a:t>
                      </a:r>
                      <a:endParaRPr kumimoji="0" lang="en-US" altLang="zh-TW" sz="2400" b="0" i="0" u="none" strike="noStrike" kern="1200" cap="none" spc="0" normalizeH="0" baseline="0" noProof="0" dirty="0">
                        <a:ln>
                          <a:noFill/>
                        </a:ln>
                        <a:solidFill>
                          <a:schemeClr val="tx2">
                            <a:lumMod val="50000"/>
                          </a:schemeClr>
                        </a:solidFill>
                        <a:effectLst/>
                        <a:uLnTx/>
                        <a:uFillTx/>
                        <a:latin typeface="標楷體" panose="03000509000000000000" pitchFamily="65" charset="-120"/>
                        <a:ea typeface="標楷體" panose="03000509000000000000" pitchFamily="65" charset="-120"/>
                        <a:cs typeface="+mn-cs"/>
                      </a:endParaRPr>
                    </a:p>
                    <a:p>
                      <a:endParaRPr lang="zh-TW" altLang="en-US" sz="1800" dirty="0"/>
                    </a:p>
                  </a:txBody>
                  <a:tcPr marL="91453" marR="91453" marT="45657" marB="45657">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0FE69F-7778-274D-7B38-0A37D61B9355}"/>
              </a:ext>
            </a:extLst>
          </p:cNvPr>
          <p:cNvSpPr>
            <a:spLocks noGrp="1"/>
          </p:cNvSpPr>
          <p:nvPr>
            <p:ph type="title"/>
          </p:nvPr>
        </p:nvSpPr>
        <p:spPr>
          <a:xfrm>
            <a:off x="458788" y="374650"/>
            <a:ext cx="7467600" cy="652463"/>
          </a:xfrm>
        </p:spPr>
        <p:txBody>
          <a:bodyPr/>
          <a:lstStyle/>
          <a:p>
            <a:pPr algn="ctr">
              <a:defRPr/>
            </a:pPr>
            <a:r>
              <a:rPr lang="en-US" altLang="zh-TW" sz="2800" b="1" cap="none" dirty="0">
                <a:solidFill>
                  <a:schemeClr val="tx1"/>
                </a:solidFill>
                <a:latin typeface="標楷體" panose="03000509000000000000" pitchFamily="65" charset="-120"/>
                <a:ea typeface="標楷體" panose="03000509000000000000" pitchFamily="65" charset="-120"/>
                <a:cs typeface="+mn-cs"/>
              </a:rPr>
              <a:t>(6)</a:t>
            </a:r>
            <a:r>
              <a:rPr lang="zh-TW" altLang="en-US" sz="2800" b="1" cap="none" dirty="0">
                <a:solidFill>
                  <a:schemeClr val="tx1"/>
                </a:solidFill>
                <a:latin typeface="標楷體" panose="03000509000000000000" pitchFamily="65" charset="-120"/>
                <a:ea typeface="標楷體" panose="03000509000000000000" pitchFamily="65" charset="-120"/>
                <a:cs typeface="+mn-cs"/>
              </a:rPr>
              <a:t>珠寶等其他具有相當價值之財產 </a:t>
            </a:r>
            <a:endParaRPr lang="zh-TW" altLang="en-US" dirty="0"/>
          </a:p>
        </p:txBody>
      </p:sp>
      <p:sp>
        <p:nvSpPr>
          <p:cNvPr id="35843" name="內容版面配置區 2">
            <a:extLst>
              <a:ext uri="{FF2B5EF4-FFF2-40B4-BE49-F238E27FC236}">
                <a16:creationId xmlns:a16="http://schemas.microsoft.com/office/drawing/2014/main" id="{8248005B-3A07-4707-A38D-1DD9FE1B6535}"/>
              </a:ext>
            </a:extLst>
          </p:cNvPr>
          <p:cNvSpPr>
            <a:spLocks noGrp="1"/>
          </p:cNvSpPr>
          <p:nvPr>
            <p:ph sz="quarter" idx="1"/>
          </p:nvPr>
        </p:nvSpPr>
        <p:spPr>
          <a:xfrm>
            <a:off x="457200" y="1600200"/>
            <a:ext cx="7467600" cy="4873625"/>
          </a:xfrm>
        </p:spPr>
        <p:txBody>
          <a:bodyPr/>
          <a:lstStyle/>
          <a:p>
            <a:r>
              <a:rPr lang="zh-TW" altLang="en-US"/>
              <a:t>可轉讓且具交易價值之權利或財物，以申報</a:t>
            </a:r>
            <a:r>
              <a:rPr lang="en-US" altLang="zh-TW"/>
              <a:t>(</a:t>
            </a:r>
            <a:r>
              <a:rPr lang="zh-TW" altLang="en-US"/>
              <a:t>基準</a:t>
            </a:r>
            <a:r>
              <a:rPr lang="en-US" altLang="zh-TW"/>
              <a:t>)</a:t>
            </a:r>
            <a:r>
              <a:rPr lang="zh-TW" altLang="en-US"/>
              <a:t>日掛牌市價計算。  </a:t>
            </a:r>
            <a:r>
              <a:rPr lang="en-US" altLang="zh-TW"/>
              <a:t>(</a:t>
            </a:r>
            <a:r>
              <a:rPr lang="zh-TW" altLang="en-US"/>
              <a:t>例</a:t>
            </a:r>
            <a:r>
              <a:rPr lang="en-US" altLang="zh-TW"/>
              <a:t>:</a:t>
            </a:r>
            <a:r>
              <a:rPr lang="zh-TW" altLang="en-US"/>
              <a:t>可轉讓之高爾夫球證、名貴植栽</a:t>
            </a:r>
            <a:r>
              <a:rPr lang="en-US" altLang="zh-TW"/>
              <a:t>)</a:t>
            </a:r>
          </a:p>
          <a:p>
            <a:endParaRPr lang="en-US" altLang="zh-TW"/>
          </a:p>
          <a:p>
            <a:r>
              <a:rPr lang="zh-TW" altLang="en-US"/>
              <a:t>無市價者，以該項財產之交易價額計算。</a:t>
            </a:r>
          </a:p>
          <a:p>
            <a:endParaRPr lang="zh-TW" altLang="en-US"/>
          </a:p>
          <a:p>
            <a:r>
              <a:rPr lang="zh-TW" altLang="en-US"/>
              <a:t>專利權及商標專用權，得參照經濟部智慧財產局所核發該類證書記載內容填寫。</a:t>
            </a:r>
          </a:p>
          <a:p>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FFB0A7-4EC4-CA8C-5C6B-BC45BF86D85F}"/>
              </a:ext>
            </a:extLst>
          </p:cNvPr>
          <p:cNvSpPr>
            <a:spLocks noGrp="1"/>
          </p:cNvSpPr>
          <p:nvPr>
            <p:ph type="title"/>
          </p:nvPr>
        </p:nvSpPr>
        <p:spPr/>
        <p:txBody>
          <a:bodyPr/>
          <a:lstStyle/>
          <a:p>
            <a:pPr>
              <a:defRPr/>
            </a:pPr>
            <a:endParaRPr lang="zh-TW" altLang="en-US"/>
          </a:p>
        </p:txBody>
      </p:sp>
      <p:sp>
        <p:nvSpPr>
          <p:cNvPr id="36867" name="內容版面配置區 2">
            <a:extLst>
              <a:ext uri="{FF2B5EF4-FFF2-40B4-BE49-F238E27FC236}">
                <a16:creationId xmlns:a16="http://schemas.microsoft.com/office/drawing/2014/main" id="{ED68B21A-5899-9B76-18B3-436D4123315F}"/>
              </a:ext>
            </a:extLst>
          </p:cNvPr>
          <p:cNvSpPr>
            <a:spLocks noGrp="1"/>
          </p:cNvSpPr>
          <p:nvPr>
            <p:ph sz="quarter" idx="1"/>
          </p:nvPr>
        </p:nvSpPr>
        <p:spPr>
          <a:xfrm>
            <a:off x="457200" y="1600200"/>
            <a:ext cx="7467600" cy="4873625"/>
          </a:xfrm>
        </p:spPr>
        <p:txBody>
          <a:bodyPr/>
          <a:lstStyle/>
          <a:p>
            <a:endParaRPr lang="zh-TW" altLang="en-US"/>
          </a:p>
        </p:txBody>
      </p:sp>
      <p:graphicFrame>
        <p:nvGraphicFramePr>
          <p:cNvPr id="4" name="表格 3">
            <a:extLst>
              <a:ext uri="{FF2B5EF4-FFF2-40B4-BE49-F238E27FC236}">
                <a16:creationId xmlns:a16="http://schemas.microsoft.com/office/drawing/2014/main" id="{478238A4-F2C4-2DEB-1066-92E0D0FED788}"/>
              </a:ext>
            </a:extLst>
          </p:cNvPr>
          <p:cNvGraphicFramePr>
            <a:graphicFrameLocks/>
          </p:cNvGraphicFramePr>
          <p:nvPr/>
        </p:nvGraphicFramePr>
        <p:xfrm>
          <a:off x="85725" y="115888"/>
          <a:ext cx="9023350" cy="7042150"/>
        </p:xfrm>
        <a:graphic>
          <a:graphicData uri="http://schemas.openxmlformats.org/drawingml/2006/table">
            <a:tbl>
              <a:tblPr firstRow="1" bandRow="1">
                <a:tableStyleId>{5C22544A-7EE6-4342-B048-85BDC9FD1C3A}</a:tableStyleId>
              </a:tblPr>
              <a:tblGrid>
                <a:gridCol w="4254308">
                  <a:extLst>
                    <a:ext uri="{9D8B030D-6E8A-4147-A177-3AD203B41FA5}">
                      <a16:colId xmlns:a16="http://schemas.microsoft.com/office/drawing/2014/main" val="20000"/>
                    </a:ext>
                  </a:extLst>
                </a:gridCol>
                <a:gridCol w="2151959">
                  <a:extLst>
                    <a:ext uri="{9D8B030D-6E8A-4147-A177-3AD203B41FA5}">
                      <a16:colId xmlns:a16="http://schemas.microsoft.com/office/drawing/2014/main" val="20001"/>
                    </a:ext>
                  </a:extLst>
                </a:gridCol>
                <a:gridCol w="2617083">
                  <a:extLst>
                    <a:ext uri="{9D8B030D-6E8A-4147-A177-3AD203B41FA5}">
                      <a16:colId xmlns:a16="http://schemas.microsoft.com/office/drawing/2014/main" val="20002"/>
                    </a:ext>
                  </a:extLst>
                </a:gridCol>
              </a:tblGrid>
              <a:tr h="1554760">
                <a:tc>
                  <a:txBody>
                    <a:bodyPr/>
                    <a:lstStyle/>
                    <a:p>
                      <a:pPr algn="ctr"/>
                      <a:r>
                        <a:rPr kumimoji="0" lang="zh-TW" altLang="en-US" sz="3200" b="1"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cs typeface="+mn-cs"/>
                        </a:rPr>
                        <a:t>  </a:t>
                      </a:r>
                      <a:endParaRPr kumimoji="0" lang="en-US" altLang="zh-TW" sz="3200" b="1"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cs typeface="+mn-cs"/>
                      </a:endParaRPr>
                    </a:p>
                    <a:p>
                      <a:pPr algn="ctr"/>
                      <a:r>
                        <a:rPr kumimoji="0" lang="en-US" altLang="zh-TW" sz="3200" b="1"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cs typeface="+mn-cs"/>
                        </a:rPr>
                        <a:t>(7)</a:t>
                      </a:r>
                      <a:r>
                        <a:rPr kumimoji="0" lang="zh-TW" altLang="en-US" sz="3200" b="1"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cs typeface="+mn-cs"/>
                        </a:rPr>
                        <a:t>保險</a:t>
                      </a:r>
                      <a:endParaRPr kumimoji="0" lang="en-US" altLang="zh-TW" sz="3200" b="1"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cs typeface="+mn-cs"/>
                      </a:endParaRPr>
                    </a:p>
                    <a:p>
                      <a:pPr algn="ctr"/>
                      <a:endParaRPr kumimoji="0" lang="en-US" altLang="zh-TW" sz="3200" b="1"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cs typeface="+mn-cs"/>
                      </a:endParaRPr>
                    </a:p>
                  </a:txBody>
                  <a:tcPr marL="91449" marR="91449" marT="45728" marB="4572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3200" dirty="0">
                          <a:solidFill>
                            <a:sysClr val="windowText" lastClr="000000"/>
                          </a:solidFill>
                          <a:latin typeface="標楷體" panose="03000509000000000000" pitchFamily="65" charset="-120"/>
                          <a:ea typeface="標楷體" panose="03000509000000000000" pitchFamily="65" charset="-120"/>
                        </a:rPr>
                        <a:t>(8)</a:t>
                      </a:r>
                      <a:r>
                        <a:rPr lang="zh-TW" altLang="en-US" sz="3200" dirty="0">
                          <a:solidFill>
                            <a:sysClr val="windowText" lastClr="000000"/>
                          </a:solidFill>
                          <a:latin typeface="標楷體" panose="03000509000000000000" pitchFamily="65" charset="-120"/>
                          <a:ea typeface="標楷體" panose="03000509000000000000" pitchFamily="65" charset="-120"/>
                        </a:rPr>
                        <a:t>債務</a:t>
                      </a:r>
                    </a:p>
                  </a:txBody>
                  <a:tcPr marL="91449" marR="91449" marT="45728" marB="4572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kumimoji="0" lang="en-US" altLang="zh-TW" sz="3200" b="1"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cs typeface="+mn-cs"/>
                        </a:rPr>
                        <a:t>(9)</a:t>
                      </a:r>
                      <a:r>
                        <a:rPr kumimoji="0" lang="zh-TW" altLang="en-US" sz="3200" b="1"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cs typeface="+mn-cs"/>
                        </a:rPr>
                        <a:t>事業投資</a:t>
                      </a:r>
                      <a:endParaRPr lang="zh-TW" altLang="en-US" sz="3200" dirty="0">
                        <a:solidFill>
                          <a:sysClr val="windowText" lastClr="000000"/>
                        </a:solidFill>
                        <a:latin typeface="標楷體" panose="03000509000000000000" pitchFamily="65" charset="-120"/>
                        <a:ea typeface="標楷體" panose="03000509000000000000" pitchFamily="65" charset="-120"/>
                      </a:endParaRPr>
                    </a:p>
                  </a:txBody>
                  <a:tcPr marL="91449" marR="91449" marT="45728" marB="4572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r h="54873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最新修正填報資料須向各該保險公司申請</a:t>
                      </a:r>
                      <a:r>
                        <a:rPr kumimoji="0" lang="zh-TW" altLang="en-US" sz="28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「保險帳戶價值明細」</a:t>
                      </a:r>
                      <a:endParaRPr kumimoji="0" lang="en-US" altLang="zh-TW" sz="28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撥打各該保險公司</a:t>
                      </a:r>
                      <a:r>
                        <a:rPr kumimoji="0" lang="en-US" altLang="zh-TW" sz="28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0800</a:t>
                      </a:r>
                      <a:r>
                        <a:rPr kumimoji="0"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免費服務專線</a:t>
                      </a: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，客服會先確認基本資料，電話錄音取代書面，之後可逐一詢問所需填報資料。</a:t>
                      </a:r>
                      <a:endParaRPr kumimoji="0" lang="en-US" altLang="zh-TW"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攜帶身分證件至各該保險公司</a:t>
                      </a:r>
                      <a:r>
                        <a:rPr kumimoji="0" lang="zh-TW" altLang="en-US"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臨櫃</a:t>
                      </a: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申請。</a:t>
                      </a:r>
                      <a:endParaRPr kumimoji="0" lang="en-US" altLang="zh-TW"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至各該保險公司網站線上查詢。</a:t>
                      </a:r>
                      <a:endParaRPr kumimoji="0" lang="en-US" altLang="zh-TW"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endParaRPr lang="zh-TW" altLang="en-US" sz="1800" dirty="0"/>
                    </a:p>
                  </a:txBody>
                  <a:tcPr marL="91449" marR="91449" marT="45728" marB="45728">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向各該金融機構，保險機構、證券公司，私人等查詢申報日當日之債務餘額</a:t>
                      </a:r>
                      <a:r>
                        <a:rPr kumimoji="0" lang="en-US" altLang="zh-TW"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可電詢傳真或臨櫃</a:t>
                      </a:r>
                      <a:r>
                        <a:rPr kumimoji="0" lang="en-US" altLang="zh-TW"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en-US" altLang="zh-TW"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endParaRPr lang="zh-TW" altLang="en-US" sz="1800" dirty="0"/>
                    </a:p>
                  </a:txBody>
                  <a:tcPr marL="91449" marR="91449" marT="45728" marB="45728">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向原投資事業查詢申報</a:t>
                      </a:r>
                      <a:r>
                        <a:rPr kumimoji="0" lang="en-US" altLang="zh-TW"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基準</a:t>
                      </a:r>
                      <a:r>
                        <a:rPr kumimoji="0" lang="en-US" altLang="zh-TW"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日之投資金額。</a:t>
                      </a:r>
                      <a:endParaRPr kumimoji="0" lang="en-US" altLang="zh-TW"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endParaRPr lang="zh-TW" altLang="en-US" sz="1800" dirty="0"/>
                    </a:p>
                  </a:txBody>
                  <a:tcPr marL="91449" marR="91449" marT="45728" marB="45728">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E192C5-F9BD-DA35-406A-2D240FAC167E}"/>
              </a:ext>
            </a:extLst>
          </p:cNvPr>
          <p:cNvSpPr>
            <a:spLocks noGrp="1"/>
          </p:cNvSpPr>
          <p:nvPr>
            <p:ph type="title"/>
          </p:nvPr>
        </p:nvSpPr>
        <p:spPr>
          <a:xfrm>
            <a:off x="446088" y="-171450"/>
            <a:ext cx="8229600" cy="1143000"/>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土地</a:t>
            </a:r>
            <a:endParaRPr lang="zh-TW" altLang="en-US" sz="4400" dirty="0"/>
          </a:p>
        </p:txBody>
      </p:sp>
      <p:grpSp>
        <p:nvGrpSpPr>
          <p:cNvPr id="37891" name="群組 6">
            <a:extLst>
              <a:ext uri="{FF2B5EF4-FFF2-40B4-BE49-F238E27FC236}">
                <a16:creationId xmlns:a16="http://schemas.microsoft.com/office/drawing/2014/main" id="{8617F9EC-537F-F7AE-FACF-596AEA4DA593}"/>
              </a:ext>
            </a:extLst>
          </p:cNvPr>
          <p:cNvGrpSpPr>
            <a:grpSpLocks/>
          </p:cNvGrpSpPr>
          <p:nvPr/>
        </p:nvGrpSpPr>
        <p:grpSpPr bwMode="auto">
          <a:xfrm>
            <a:off x="250825" y="1268413"/>
            <a:ext cx="8569325" cy="1446212"/>
            <a:chOff x="34925" y="1854814"/>
            <a:chExt cx="9020175" cy="1672417"/>
          </a:xfrm>
        </p:grpSpPr>
        <p:grpSp>
          <p:nvGrpSpPr>
            <p:cNvPr id="37894" name="群組 3">
              <a:extLst>
                <a:ext uri="{FF2B5EF4-FFF2-40B4-BE49-F238E27FC236}">
                  <a16:creationId xmlns:a16="http://schemas.microsoft.com/office/drawing/2014/main" id="{3208DBEE-10C7-F7EF-17A2-69665B0E910C}"/>
                </a:ext>
              </a:extLst>
            </p:cNvPr>
            <p:cNvGrpSpPr>
              <a:grpSpLocks/>
            </p:cNvGrpSpPr>
            <p:nvPr/>
          </p:nvGrpSpPr>
          <p:grpSpPr bwMode="auto">
            <a:xfrm>
              <a:off x="34925" y="2286000"/>
              <a:ext cx="9020175" cy="1241231"/>
              <a:chOff x="34925" y="2286000"/>
              <a:chExt cx="9020175" cy="1241231"/>
            </a:xfrm>
          </p:grpSpPr>
          <p:pic>
            <p:nvPicPr>
              <p:cNvPr id="37898" name="Picture 6">
                <a:extLst>
                  <a:ext uri="{FF2B5EF4-FFF2-40B4-BE49-F238E27FC236}">
                    <a16:creationId xmlns:a16="http://schemas.microsoft.com/office/drawing/2014/main" id="{E4BA65AB-66ED-E922-1569-CE81C41CD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151" t="24013" r="9344" b="60909"/>
              <a:stretch>
                <a:fillRect/>
              </a:stretch>
            </p:blipFill>
            <p:spPr bwMode="auto">
              <a:xfrm>
                <a:off x="34925" y="2286000"/>
                <a:ext cx="9020175" cy="124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DD797A89-3F78-7A44-9887-BE9C8D8276DF}"/>
                  </a:ext>
                </a:extLst>
              </p:cNvPr>
              <p:cNvSpPr/>
              <p:nvPr/>
            </p:nvSpPr>
            <p:spPr bwMode="auto">
              <a:xfrm>
                <a:off x="121818" y="2346810"/>
                <a:ext cx="8889835" cy="591129"/>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p>
            </p:txBody>
          </p:sp>
        </p:grpSp>
        <p:grpSp>
          <p:nvGrpSpPr>
            <p:cNvPr id="37895" name="群組 5">
              <a:extLst>
                <a:ext uri="{FF2B5EF4-FFF2-40B4-BE49-F238E27FC236}">
                  <a16:creationId xmlns:a16="http://schemas.microsoft.com/office/drawing/2014/main" id="{BBE5A25F-3430-304F-6DD6-F467D6A56092}"/>
                </a:ext>
              </a:extLst>
            </p:cNvPr>
            <p:cNvGrpSpPr>
              <a:grpSpLocks/>
            </p:cNvGrpSpPr>
            <p:nvPr/>
          </p:nvGrpSpPr>
          <p:grpSpPr bwMode="auto">
            <a:xfrm>
              <a:off x="1655477" y="1854814"/>
              <a:ext cx="1440160" cy="1081426"/>
              <a:chOff x="1655477" y="1854814"/>
              <a:chExt cx="1440160" cy="1081426"/>
            </a:xfrm>
          </p:grpSpPr>
          <p:sp>
            <p:nvSpPr>
              <p:cNvPr id="15" name="矩形 14">
                <a:extLst>
                  <a:ext uri="{FF2B5EF4-FFF2-40B4-BE49-F238E27FC236}">
                    <a16:creationId xmlns:a16="http://schemas.microsoft.com/office/drawing/2014/main" id="{4FC91A62-6214-6BD8-B388-C32902883CAA}"/>
                  </a:ext>
                </a:extLst>
              </p:cNvPr>
              <p:cNvSpPr/>
              <p:nvPr/>
            </p:nvSpPr>
            <p:spPr bwMode="auto">
              <a:xfrm>
                <a:off x="1764433" y="2346810"/>
                <a:ext cx="1223188" cy="589293"/>
              </a:xfrm>
              <a:prstGeom prst="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srgbClr val="0033CC"/>
                  </a:solidFill>
                </a:endParaRPr>
              </a:p>
            </p:txBody>
          </p:sp>
          <p:sp>
            <p:nvSpPr>
              <p:cNvPr id="37897" name="文字方塊 4">
                <a:extLst>
                  <a:ext uri="{FF2B5EF4-FFF2-40B4-BE49-F238E27FC236}">
                    <a16:creationId xmlns:a16="http://schemas.microsoft.com/office/drawing/2014/main" id="{5BA0D975-E2C6-5AC6-9654-E635A3DC09D5}"/>
                  </a:ext>
                </a:extLst>
              </p:cNvPr>
              <p:cNvSpPr txBox="1">
                <a:spLocks noChangeArrowheads="1"/>
              </p:cNvSpPr>
              <p:nvPr/>
            </p:nvSpPr>
            <p:spPr bwMode="auto">
              <a:xfrm>
                <a:off x="1655477" y="1854814"/>
                <a:ext cx="1440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sz="2400" b="1">
                    <a:solidFill>
                      <a:srgbClr val="0033CC"/>
                    </a:solidFill>
                    <a:latin typeface="微軟正黑體" panose="020B0604030504040204" pitchFamily="34" charset="-120"/>
                    <a:ea typeface="微軟正黑體" panose="020B0604030504040204" pitchFamily="34" charset="-120"/>
                  </a:rPr>
                  <a:t>總面積</a:t>
                </a:r>
              </a:p>
            </p:txBody>
          </p:sp>
        </p:grpSp>
      </p:grpSp>
      <p:sp>
        <p:nvSpPr>
          <p:cNvPr id="37892" name="文字方塊 19">
            <a:extLst>
              <a:ext uri="{FF2B5EF4-FFF2-40B4-BE49-F238E27FC236}">
                <a16:creationId xmlns:a16="http://schemas.microsoft.com/office/drawing/2014/main" id="{581CB8CA-26AE-7989-0665-7BE4D06ACA13}"/>
              </a:ext>
            </a:extLst>
          </p:cNvPr>
          <p:cNvSpPr txBox="1">
            <a:spLocks noChangeArrowheads="1"/>
          </p:cNvSpPr>
          <p:nvPr/>
        </p:nvSpPr>
        <p:spPr bwMode="auto">
          <a:xfrm>
            <a:off x="468313" y="2924175"/>
            <a:ext cx="357981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3700"/>
              </a:lnSpc>
            </a:pPr>
            <a:r>
              <a:rPr lang="zh-TW" altLang="en-US" sz="2400">
                <a:latin typeface="微軟正黑體" panose="020B0604030504040204" pitchFamily="34" charset="-120"/>
                <a:ea typeface="微軟正黑體" panose="020B0604030504040204" pitchFamily="34" charset="-120"/>
              </a:rPr>
              <a:t>◆逐筆申報</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◆土地登記謄本</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◆面積</a:t>
            </a:r>
            <a:r>
              <a:rPr lang="en-US" altLang="zh-TW" sz="2400">
                <a:latin typeface="微軟正黑體" panose="020B0604030504040204" pitchFamily="34" charset="-120"/>
                <a:ea typeface="微軟正黑體" panose="020B0604030504040204" pitchFamily="34" charset="-120"/>
              </a:rPr>
              <a:t>=</a:t>
            </a:r>
            <a:r>
              <a:rPr lang="zh-TW" altLang="en-US" sz="2400">
                <a:latin typeface="微軟正黑體" panose="020B0604030504040204" pitchFamily="34" charset="-120"/>
                <a:ea typeface="微軟正黑體" panose="020B0604030504040204" pitchFamily="34" charset="-120"/>
              </a:rPr>
              <a:t>總面積</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◆一筆土地多個地號</a:t>
            </a:r>
            <a:r>
              <a:rPr lang="zh-TW" altLang="en-US" sz="2400">
                <a:latin typeface="文泉驛等寬微米黑"/>
                <a:ea typeface="文泉驛等寬微米黑"/>
                <a:cs typeface="文泉驛等寬微米黑"/>
              </a:rPr>
              <a:t>✔ </a:t>
            </a:r>
            <a:endParaRPr lang="en-US" altLang="zh-TW" sz="2400">
              <a:latin typeface="文泉驛等寬微米黑"/>
              <a:ea typeface="文泉驛等寬微米黑"/>
              <a:cs typeface="文泉驛等寬微米黑"/>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◆有房子的土地</a:t>
            </a:r>
            <a:r>
              <a:rPr lang="zh-TW" altLang="en-US" sz="2400">
                <a:latin typeface="文泉驛等寬微米黑"/>
                <a:ea typeface="文泉驛等寬微米黑"/>
                <a:cs typeface="文泉驛等寬微米黑"/>
              </a:rPr>
              <a:t>✔</a:t>
            </a:r>
            <a:endParaRPr lang="en-US" altLang="zh-TW" sz="3200" b="1">
              <a:latin typeface="微軟正黑體" panose="020B0604030504040204" pitchFamily="34" charset="-120"/>
              <a:ea typeface="微軟正黑體" panose="020B0604030504040204" pitchFamily="34" charset="-120"/>
              <a:cs typeface="文泉驛等寬微米黑"/>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◆受贈、繼承的土地</a:t>
            </a:r>
            <a:r>
              <a:rPr lang="zh-TW" altLang="en-US" sz="2400">
                <a:latin typeface="文泉驛等寬微米黑"/>
                <a:ea typeface="文泉驛等寬微米黑"/>
                <a:cs typeface="文泉驛等寬微米黑"/>
              </a:rPr>
              <a:t>✔</a:t>
            </a:r>
            <a:endParaRPr lang="en-US" altLang="zh-TW" sz="2400">
              <a:latin typeface="文泉驛等寬微米黑"/>
              <a:ea typeface="文泉驛等寬微米黑"/>
              <a:cs typeface="文泉驛等寬微米黑"/>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◆道路用地</a:t>
            </a:r>
            <a:r>
              <a:rPr lang="zh-TW" altLang="en-US" sz="2400">
                <a:latin typeface="文泉驛等寬微米黑"/>
                <a:ea typeface="文泉驛等寬微米黑"/>
                <a:cs typeface="文泉驛等寬微米黑"/>
              </a:rPr>
              <a:t>✔</a:t>
            </a:r>
            <a:endParaRPr lang="en-US" altLang="zh-TW" sz="2400">
              <a:latin typeface="微軟正黑體" panose="020B0604030504040204" pitchFamily="34" charset="-120"/>
              <a:ea typeface="微軟正黑體" panose="020B0604030504040204" pitchFamily="34" charset="-120"/>
            </a:endParaRPr>
          </a:p>
        </p:txBody>
      </p:sp>
      <p:pic>
        <p:nvPicPr>
          <p:cNvPr id="37893" name="圖片 3">
            <a:extLst>
              <a:ext uri="{FF2B5EF4-FFF2-40B4-BE49-F238E27FC236}">
                <a16:creationId xmlns:a16="http://schemas.microsoft.com/office/drawing/2014/main" id="{A6F5EBDF-3C0E-1841-978D-1AEC0B266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500438"/>
            <a:ext cx="32893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B6264A-4AFB-EF3F-4AED-8B33EA43B1E1}"/>
              </a:ext>
            </a:extLst>
          </p:cNvPr>
          <p:cNvSpPr>
            <a:spLocks noGrp="1"/>
          </p:cNvSpPr>
          <p:nvPr>
            <p:ph type="title"/>
          </p:nvPr>
        </p:nvSpPr>
        <p:spPr>
          <a:xfrm>
            <a:off x="849313" y="-100013"/>
            <a:ext cx="7467600" cy="1143001"/>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建物</a:t>
            </a:r>
            <a:endParaRPr lang="zh-TW" altLang="en-US" sz="4000" dirty="0"/>
          </a:p>
        </p:txBody>
      </p:sp>
      <p:grpSp>
        <p:nvGrpSpPr>
          <p:cNvPr id="38915" name="群組 3">
            <a:extLst>
              <a:ext uri="{FF2B5EF4-FFF2-40B4-BE49-F238E27FC236}">
                <a16:creationId xmlns:a16="http://schemas.microsoft.com/office/drawing/2014/main" id="{523258E5-CCF5-4AEC-4F1C-E7B5E58C5854}"/>
              </a:ext>
            </a:extLst>
          </p:cNvPr>
          <p:cNvGrpSpPr>
            <a:grpSpLocks/>
          </p:cNvGrpSpPr>
          <p:nvPr/>
        </p:nvGrpSpPr>
        <p:grpSpPr bwMode="auto">
          <a:xfrm>
            <a:off x="409575" y="1268413"/>
            <a:ext cx="8281988" cy="1728787"/>
            <a:chOff x="84138" y="1368721"/>
            <a:chExt cx="8964612" cy="1788966"/>
          </a:xfrm>
        </p:grpSpPr>
        <p:pic>
          <p:nvPicPr>
            <p:cNvPr id="38918" name="Picture 10">
              <a:extLst>
                <a:ext uri="{FF2B5EF4-FFF2-40B4-BE49-F238E27FC236}">
                  <a16:creationId xmlns:a16="http://schemas.microsoft.com/office/drawing/2014/main" id="{4130B9F7-855E-5D17-42E5-B955B6D6E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16" t="18430" r="8754" b="58342"/>
            <a:stretch>
              <a:fillRect/>
            </a:stretch>
          </p:blipFill>
          <p:spPr bwMode="auto">
            <a:xfrm>
              <a:off x="84138" y="1796693"/>
              <a:ext cx="8964612" cy="136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A0B3A4F2-6414-9C57-F527-AEB9EF7D43EF}"/>
                </a:ext>
              </a:extLst>
            </p:cNvPr>
            <p:cNvSpPr/>
            <p:nvPr/>
          </p:nvSpPr>
          <p:spPr bwMode="auto">
            <a:xfrm>
              <a:off x="158027" y="1830336"/>
              <a:ext cx="8823707" cy="527327"/>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p>
          </p:txBody>
        </p:sp>
        <p:sp>
          <p:nvSpPr>
            <p:cNvPr id="9" name="矩形 8">
              <a:extLst>
                <a:ext uri="{FF2B5EF4-FFF2-40B4-BE49-F238E27FC236}">
                  <a16:creationId xmlns:a16="http://schemas.microsoft.com/office/drawing/2014/main" id="{F79AF841-2490-17F2-685B-9519F97E3BFA}"/>
                </a:ext>
              </a:extLst>
            </p:cNvPr>
            <p:cNvSpPr/>
            <p:nvPr/>
          </p:nvSpPr>
          <p:spPr bwMode="auto">
            <a:xfrm>
              <a:off x="1869500" y="1830336"/>
              <a:ext cx="1187377" cy="537183"/>
            </a:xfrm>
            <a:prstGeom prst="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p>
          </p:txBody>
        </p:sp>
        <p:sp>
          <p:nvSpPr>
            <p:cNvPr id="38921" name="文字方塊 9">
              <a:extLst>
                <a:ext uri="{FF2B5EF4-FFF2-40B4-BE49-F238E27FC236}">
                  <a16:creationId xmlns:a16="http://schemas.microsoft.com/office/drawing/2014/main" id="{55612E64-7E7E-03F7-3641-95A9CA55F15F}"/>
                </a:ext>
              </a:extLst>
            </p:cNvPr>
            <p:cNvSpPr txBox="1">
              <a:spLocks noChangeArrowheads="1"/>
            </p:cNvSpPr>
            <p:nvPr/>
          </p:nvSpPr>
          <p:spPr bwMode="auto">
            <a:xfrm>
              <a:off x="1743720" y="1368721"/>
              <a:ext cx="1440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sz="2400" b="1">
                  <a:solidFill>
                    <a:srgbClr val="0033CC"/>
                  </a:solidFill>
                  <a:latin typeface="微軟正黑體" panose="020B0604030504040204" pitchFamily="34" charset="-120"/>
                  <a:ea typeface="微軟正黑體" panose="020B0604030504040204" pitchFamily="34" charset="-120"/>
                </a:rPr>
                <a:t>總面積</a:t>
              </a:r>
            </a:p>
          </p:txBody>
        </p:sp>
      </p:grpSp>
      <p:sp>
        <p:nvSpPr>
          <p:cNvPr id="38916" name="文字方塊 19">
            <a:extLst>
              <a:ext uri="{FF2B5EF4-FFF2-40B4-BE49-F238E27FC236}">
                <a16:creationId xmlns:a16="http://schemas.microsoft.com/office/drawing/2014/main" id="{C4AD728B-EFE0-270E-51C2-51F9F7873DAA}"/>
              </a:ext>
            </a:extLst>
          </p:cNvPr>
          <p:cNvSpPr txBox="1">
            <a:spLocks noChangeArrowheads="1"/>
          </p:cNvSpPr>
          <p:nvPr/>
        </p:nvSpPr>
        <p:spPr bwMode="auto">
          <a:xfrm>
            <a:off x="427038" y="3357563"/>
            <a:ext cx="44323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3700"/>
              </a:lnSpc>
            </a:pPr>
            <a:r>
              <a:rPr lang="zh-TW" altLang="en-US" sz="2400">
                <a:latin typeface="微軟正黑體" panose="020B0604030504040204" pitchFamily="34" charset="-120"/>
                <a:ea typeface="微軟正黑體" panose="020B0604030504040204" pitchFamily="34" charset="-120"/>
              </a:rPr>
              <a:t>◆逐筆申報</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◆所有權狀、建物登記謄本</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◆面積</a:t>
            </a:r>
            <a:r>
              <a:rPr lang="en-US" altLang="zh-TW" sz="2400">
                <a:latin typeface="微軟正黑體" panose="020B0604030504040204" pitchFamily="34" charset="-120"/>
                <a:ea typeface="微軟正黑體" panose="020B0604030504040204" pitchFamily="34" charset="-120"/>
              </a:rPr>
              <a:t>=</a:t>
            </a:r>
            <a:r>
              <a:rPr lang="zh-TW" altLang="en-US" sz="2400">
                <a:latin typeface="微軟正黑體" panose="020B0604030504040204" pitchFamily="34" charset="-120"/>
                <a:ea typeface="微軟正黑體" panose="020B0604030504040204" pitchFamily="34" charset="-120"/>
              </a:rPr>
              <a:t>總面積</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◆未登記者→寫在備註欄</a:t>
            </a:r>
            <a:r>
              <a:rPr lang="zh-TW" altLang="en-US" sz="2400">
                <a:latin typeface="文泉驛等寬微米黑"/>
                <a:ea typeface="文泉驛等寬微米黑"/>
                <a:cs typeface="文泉驛等寬微米黑"/>
              </a:rPr>
              <a:t> </a:t>
            </a:r>
            <a:endParaRPr lang="en-US" altLang="zh-TW" sz="2400">
              <a:latin typeface="文泉驛等寬微米黑"/>
              <a:ea typeface="文泉驛等寬微米黑"/>
              <a:cs typeface="文泉驛等寬微米黑"/>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◆共同使用部分</a:t>
            </a:r>
            <a:r>
              <a:rPr lang="zh-TW" altLang="en-US" sz="2400">
                <a:latin typeface="文泉驛等寬微米黑"/>
                <a:ea typeface="文泉驛等寬微米黑"/>
                <a:cs typeface="文泉驛等寬微米黑"/>
              </a:rPr>
              <a:t>✔</a:t>
            </a:r>
            <a:endParaRPr lang="en-US" altLang="zh-TW" sz="2400">
              <a:latin typeface="文泉驛等寬微米黑"/>
              <a:ea typeface="文泉驛等寬微米黑"/>
              <a:cs typeface="文泉驛等寬微米黑"/>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◆具獨立所有權狀之停車位</a:t>
            </a:r>
            <a:r>
              <a:rPr lang="zh-TW" altLang="en-US" sz="2400">
                <a:latin typeface="文泉驛等寬微米黑"/>
                <a:ea typeface="文泉驛等寬微米黑"/>
                <a:cs typeface="文泉驛等寬微米黑"/>
              </a:rPr>
              <a:t>✔</a:t>
            </a:r>
            <a:endParaRPr lang="en-US" altLang="zh-TW" sz="3200" b="1">
              <a:latin typeface="微軟正黑體" panose="020B0604030504040204" pitchFamily="34" charset="-120"/>
              <a:ea typeface="微軟正黑體" panose="020B0604030504040204" pitchFamily="34" charset="-120"/>
              <a:cs typeface="文泉驛等寬微米黑"/>
            </a:endParaRPr>
          </a:p>
        </p:txBody>
      </p:sp>
      <p:pic>
        <p:nvPicPr>
          <p:cNvPr id="4" name="圖片 3">
            <a:extLst>
              <a:ext uri="{FF2B5EF4-FFF2-40B4-BE49-F238E27FC236}">
                <a16:creationId xmlns:a16="http://schemas.microsoft.com/office/drawing/2014/main" id="{82E14EB3-2975-D350-0088-0819FE5DE38A}"/>
              </a:ext>
            </a:extLst>
          </p:cNvPr>
          <p:cNvPicPr>
            <a:picLocks noChangeAspect="1"/>
          </p:cNvPicPr>
          <p:nvPr/>
        </p:nvPicPr>
        <p:blipFill>
          <a:blip r:embed="rId3"/>
          <a:stretch>
            <a:fillRect/>
          </a:stretch>
        </p:blipFill>
        <p:spPr>
          <a:xfrm>
            <a:off x="4650996" y="3552668"/>
            <a:ext cx="4063832" cy="2584608"/>
          </a:xfrm>
          <a:prstGeom prst="rect">
            <a:avLst/>
          </a:prstGeom>
          <a:effectLst>
            <a:softEdge rad="6350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914FFC-D2A5-61DC-ECD7-DA4A1AA8A0A4}"/>
              </a:ext>
            </a:extLst>
          </p:cNvPr>
          <p:cNvSpPr>
            <a:spLocks noGrp="1"/>
          </p:cNvSpPr>
          <p:nvPr>
            <p:ph type="title"/>
          </p:nvPr>
        </p:nvSpPr>
        <p:spPr>
          <a:xfrm>
            <a:off x="827088" y="-100013"/>
            <a:ext cx="7467600" cy="1143001"/>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汽車</a:t>
            </a:r>
            <a:endParaRPr lang="zh-TW" altLang="en-US" sz="4000" dirty="0"/>
          </a:p>
        </p:txBody>
      </p:sp>
      <p:grpSp>
        <p:nvGrpSpPr>
          <p:cNvPr id="39939" name="群組 2">
            <a:extLst>
              <a:ext uri="{FF2B5EF4-FFF2-40B4-BE49-F238E27FC236}">
                <a16:creationId xmlns:a16="http://schemas.microsoft.com/office/drawing/2014/main" id="{41748B81-8DF9-0D5D-E6BE-8E1546D55CF9}"/>
              </a:ext>
            </a:extLst>
          </p:cNvPr>
          <p:cNvGrpSpPr>
            <a:grpSpLocks/>
          </p:cNvGrpSpPr>
          <p:nvPr/>
        </p:nvGrpSpPr>
        <p:grpSpPr bwMode="auto">
          <a:xfrm>
            <a:off x="827088" y="1354138"/>
            <a:ext cx="7258050" cy="1295400"/>
            <a:chOff x="179388" y="1635125"/>
            <a:chExt cx="8569325" cy="1484313"/>
          </a:xfrm>
        </p:grpSpPr>
        <p:pic>
          <p:nvPicPr>
            <p:cNvPr id="39942" name="Picture 2">
              <a:extLst>
                <a:ext uri="{FF2B5EF4-FFF2-40B4-BE49-F238E27FC236}">
                  <a16:creationId xmlns:a16="http://schemas.microsoft.com/office/drawing/2014/main" id="{6B62FD1E-400E-9910-63CE-18A872D82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86" t="17213" r="2975" b="57777"/>
            <a:stretch>
              <a:fillRect/>
            </a:stretch>
          </p:blipFill>
          <p:spPr bwMode="auto">
            <a:xfrm>
              <a:off x="179388" y="1635125"/>
              <a:ext cx="856932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8D91B645-5075-49CF-4620-E603F860E470}"/>
                </a:ext>
              </a:extLst>
            </p:cNvPr>
            <p:cNvSpPr/>
            <p:nvPr/>
          </p:nvSpPr>
          <p:spPr>
            <a:xfrm>
              <a:off x="250612" y="1686057"/>
              <a:ext cx="8445621" cy="663938"/>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39940" name="文字方塊 19">
            <a:extLst>
              <a:ext uri="{FF2B5EF4-FFF2-40B4-BE49-F238E27FC236}">
                <a16:creationId xmlns:a16="http://schemas.microsoft.com/office/drawing/2014/main" id="{D02E7E22-B9D2-39B6-2653-2B07377A6175}"/>
              </a:ext>
            </a:extLst>
          </p:cNvPr>
          <p:cNvSpPr txBox="1">
            <a:spLocks noChangeArrowheads="1"/>
          </p:cNvSpPr>
          <p:nvPr/>
        </p:nvSpPr>
        <p:spPr bwMode="auto">
          <a:xfrm>
            <a:off x="611188" y="2565400"/>
            <a:ext cx="4824412"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3700"/>
              </a:lnSpc>
            </a:pPr>
            <a:r>
              <a:rPr lang="zh-TW" altLang="en-US" sz="2800">
                <a:latin typeface="微軟正黑體" panose="020B0604030504040204" pitchFamily="34" charset="-120"/>
                <a:ea typeface="微軟正黑體" panose="020B0604030504040204" pitchFamily="34" charset="-120"/>
              </a:rPr>
              <a:t>◆逐筆申報</a:t>
            </a:r>
            <a:endParaRPr lang="en-US" altLang="zh-TW" sz="2800">
              <a:latin typeface="微軟正黑體" panose="020B0604030504040204" pitchFamily="34" charset="-120"/>
              <a:ea typeface="微軟正黑體" panose="020B0604030504040204" pitchFamily="34" charset="-120"/>
            </a:endParaRPr>
          </a:p>
          <a:p>
            <a:pPr eaLnBrk="1" hangingPunct="1">
              <a:lnSpc>
                <a:spcPts val="3700"/>
              </a:lnSpc>
            </a:pPr>
            <a:r>
              <a:rPr lang="zh-TW" altLang="en-US" sz="2800">
                <a:latin typeface="微軟正黑體" panose="020B0604030504040204" pitchFamily="34" charset="-120"/>
                <a:ea typeface="微軟正黑體" panose="020B0604030504040204" pitchFamily="34" charset="-120"/>
              </a:rPr>
              <a:t>◆汽缸容量→行照</a:t>
            </a:r>
            <a:endParaRPr lang="en-US" altLang="zh-TW" sz="2800">
              <a:latin typeface="微軟正黑體" panose="020B0604030504040204" pitchFamily="34" charset="-120"/>
              <a:ea typeface="微軟正黑體" panose="020B0604030504040204" pitchFamily="34" charset="-120"/>
            </a:endParaRPr>
          </a:p>
          <a:p>
            <a:pPr eaLnBrk="1" hangingPunct="1">
              <a:lnSpc>
                <a:spcPts val="3700"/>
              </a:lnSpc>
            </a:pPr>
            <a:r>
              <a:rPr lang="zh-TW" altLang="en-US" sz="2800">
                <a:latin typeface="微軟正黑體" panose="020B0604030504040204" pitchFamily="34" charset="-120"/>
                <a:ea typeface="微軟正黑體" panose="020B0604030504040204" pitchFamily="34" charset="-120"/>
              </a:rPr>
              <a:t>◆牌照註銷，未報廢</a:t>
            </a:r>
            <a:r>
              <a:rPr lang="zh-TW" altLang="en-US" sz="2800">
                <a:latin typeface="文泉驛等寬微米黑"/>
                <a:ea typeface="文泉驛等寬微米黑"/>
                <a:cs typeface="文泉驛等寬微米黑"/>
              </a:rPr>
              <a:t>✔</a:t>
            </a:r>
            <a:endParaRPr lang="en-US" altLang="zh-TW" sz="2800">
              <a:latin typeface="文泉驛等寬微米黑"/>
              <a:ea typeface="文泉驛等寬微米黑"/>
              <a:cs typeface="文泉驛等寬微米黑"/>
            </a:endParaRPr>
          </a:p>
          <a:p>
            <a:pPr eaLnBrk="1" hangingPunct="1">
              <a:lnSpc>
                <a:spcPts val="3700"/>
              </a:lnSpc>
            </a:pPr>
            <a:r>
              <a:rPr lang="zh-TW" altLang="en-US" sz="3200">
                <a:latin typeface="微軟正黑體" panose="020B0604030504040204" pitchFamily="34" charset="-120"/>
                <a:ea typeface="微軟正黑體" panose="020B0604030504040204" pitchFamily="34" charset="-120"/>
              </a:rPr>
              <a:t>◆</a:t>
            </a:r>
            <a:r>
              <a:rPr lang="zh-TW" altLang="en-US" sz="2800">
                <a:latin typeface="微軟正黑體" panose="020B0604030504040204" pitchFamily="34" charset="-120"/>
                <a:ea typeface="微軟正黑體" panose="020B0604030504040204" pitchFamily="34" charset="-120"/>
              </a:rPr>
              <a:t>機車、工程車、怪手等車輛   是否須申報？</a:t>
            </a:r>
            <a:endParaRPr lang="en-US" altLang="zh-TW" sz="2800">
              <a:latin typeface="微軟正黑體" panose="020B0604030504040204" pitchFamily="34" charset="-120"/>
              <a:ea typeface="微軟正黑體" panose="020B0604030504040204" pitchFamily="34" charset="-120"/>
            </a:endParaRPr>
          </a:p>
          <a:p>
            <a:pPr lvl="1" eaLnBrk="1" hangingPunct="1">
              <a:lnSpc>
                <a:spcPts val="3000"/>
              </a:lnSpc>
            </a:pPr>
            <a:r>
              <a:rPr lang="zh-TW" altLang="en-US" sz="1400" b="1">
                <a:latin typeface="微軟正黑體" panose="020B0604030504040204" pitchFamily="34" charset="-120"/>
                <a:ea typeface="微軟正黑體" panose="020B0604030504040204" pitchFamily="34" charset="-120"/>
              </a:rPr>
              <a:t>在道路上以原動機行使之車輛，汽缸總排氣量逾 </a:t>
            </a:r>
            <a:r>
              <a:rPr lang="en-US" altLang="zh-TW" sz="1400" b="1">
                <a:latin typeface="微軟正黑體" panose="020B0604030504040204" pitchFamily="34" charset="-120"/>
                <a:ea typeface="微軟正黑體" panose="020B0604030504040204" pitchFamily="34" charset="-120"/>
              </a:rPr>
              <a:t>250C.C </a:t>
            </a:r>
            <a:r>
              <a:rPr lang="zh-TW" altLang="en-US" sz="1400" b="1">
                <a:latin typeface="微軟正黑體" panose="020B0604030504040204" pitchFamily="34" charset="-120"/>
                <a:ea typeface="微軟正黑體" panose="020B0604030504040204" pitchFamily="34" charset="-120"/>
              </a:rPr>
              <a:t>與電動馬達及控制器最大輸出馬力逾 </a:t>
            </a:r>
            <a:r>
              <a:rPr lang="en-US" altLang="zh-TW" sz="1400" b="1">
                <a:latin typeface="微軟正黑體" panose="020B0604030504040204" pitchFamily="34" charset="-120"/>
                <a:ea typeface="微軟正黑體" panose="020B0604030504040204" pitchFamily="34" charset="-120"/>
              </a:rPr>
              <a:t>40 </a:t>
            </a:r>
            <a:r>
              <a:rPr lang="zh-TW" altLang="en-US" sz="1400" b="1">
                <a:latin typeface="微軟正黑體" panose="020B0604030504040204" pitchFamily="34" charset="-120"/>
                <a:ea typeface="微軟正黑體" panose="020B0604030504040204" pitchFamily="34" charset="-120"/>
              </a:rPr>
              <a:t>馬力之車輛，故所謂機車、工程車、怪手符合上開條件者，即應依行車執照資料詳細填寫於汽車欄位內。</a:t>
            </a:r>
            <a:endParaRPr lang="en-US" altLang="zh-TW" sz="3200" b="1">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1A318E21-BC53-08D4-4F8D-C2EC850291AA}"/>
              </a:ext>
            </a:extLst>
          </p:cNvPr>
          <p:cNvPicPr>
            <a:picLocks noChangeAspect="1"/>
          </p:cNvPicPr>
          <p:nvPr/>
        </p:nvPicPr>
        <p:blipFill rotWithShape="1">
          <a:blip r:embed="rId4"/>
          <a:srcRect t="18832" b="18935"/>
          <a:stretch/>
        </p:blipFill>
        <p:spPr>
          <a:xfrm>
            <a:off x="5220072" y="3608524"/>
            <a:ext cx="3445768" cy="2147674"/>
          </a:xfrm>
          <a:prstGeom prst="rect">
            <a:avLst/>
          </a:prstGeom>
          <a:effectLst>
            <a:softEdge rad="317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4499A1-7603-8E24-58F2-EDBECBC5F8E2}"/>
              </a:ext>
            </a:extLst>
          </p:cNvPr>
          <p:cNvSpPr>
            <a:spLocks noGrp="1"/>
          </p:cNvSpPr>
          <p:nvPr>
            <p:ph type="title"/>
          </p:nvPr>
        </p:nvSpPr>
        <p:spPr>
          <a:xfrm>
            <a:off x="849313" y="-100013"/>
            <a:ext cx="7467600" cy="1143001"/>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現金</a:t>
            </a:r>
            <a:endParaRPr lang="zh-TW" altLang="en-US" sz="4000" dirty="0"/>
          </a:p>
        </p:txBody>
      </p:sp>
      <p:grpSp>
        <p:nvGrpSpPr>
          <p:cNvPr id="41987" name="群組 2">
            <a:extLst>
              <a:ext uri="{FF2B5EF4-FFF2-40B4-BE49-F238E27FC236}">
                <a16:creationId xmlns:a16="http://schemas.microsoft.com/office/drawing/2014/main" id="{3F47A5C3-07B9-8B94-3AA7-3813EA7A40C0}"/>
              </a:ext>
            </a:extLst>
          </p:cNvPr>
          <p:cNvGrpSpPr>
            <a:grpSpLocks/>
          </p:cNvGrpSpPr>
          <p:nvPr/>
        </p:nvGrpSpPr>
        <p:grpSpPr bwMode="auto">
          <a:xfrm>
            <a:off x="684213" y="1411288"/>
            <a:ext cx="7635875" cy="1296987"/>
            <a:chOff x="468313" y="2062798"/>
            <a:chExt cx="8208143" cy="1456999"/>
          </a:xfrm>
        </p:grpSpPr>
        <p:pic>
          <p:nvPicPr>
            <p:cNvPr id="41990" name="Picture 2">
              <a:extLst>
                <a:ext uri="{FF2B5EF4-FFF2-40B4-BE49-F238E27FC236}">
                  <a16:creationId xmlns:a16="http://schemas.microsoft.com/office/drawing/2014/main" id="{2725939D-A258-5EB1-496D-F1F37E058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79" t="28239" r="12888" b="47636"/>
            <a:stretch>
              <a:fillRect/>
            </a:stretch>
          </p:blipFill>
          <p:spPr bwMode="auto">
            <a:xfrm>
              <a:off x="468313" y="2062798"/>
              <a:ext cx="8208143" cy="145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890BED3E-A861-30BB-83A8-DC9D74D7FF58}"/>
                </a:ext>
              </a:extLst>
            </p:cNvPr>
            <p:cNvSpPr/>
            <p:nvPr/>
          </p:nvSpPr>
          <p:spPr>
            <a:xfrm>
              <a:off x="541691" y="2096681"/>
              <a:ext cx="8063093" cy="447622"/>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41988" name="文字方塊 19">
            <a:extLst>
              <a:ext uri="{FF2B5EF4-FFF2-40B4-BE49-F238E27FC236}">
                <a16:creationId xmlns:a16="http://schemas.microsoft.com/office/drawing/2014/main" id="{BCEC64F5-DE98-FDC2-6B5C-ACC6B326C92D}"/>
              </a:ext>
            </a:extLst>
          </p:cNvPr>
          <p:cNvSpPr txBox="1">
            <a:spLocks noChangeArrowheads="1"/>
          </p:cNvSpPr>
          <p:nvPr/>
        </p:nvSpPr>
        <p:spPr bwMode="auto">
          <a:xfrm>
            <a:off x="479425" y="2946400"/>
            <a:ext cx="8224838"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marL="180975" indent="-180975">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3700"/>
              </a:lnSpc>
            </a:pPr>
            <a:r>
              <a:rPr lang="zh-TW" altLang="en-US" sz="2400">
                <a:latin typeface="微軟正黑體" panose="020B0604030504040204" pitchFamily="34" charset="-120"/>
                <a:ea typeface="微軟正黑體" panose="020B0604030504040204" pitchFamily="34" charset="-120"/>
              </a:rPr>
              <a:t>◆臺幣、外幣（人民幣）</a:t>
            </a:r>
            <a:r>
              <a:rPr lang="zh-TW" altLang="en-US" sz="2400">
                <a:latin typeface="文泉驛等寬微米黑"/>
                <a:ea typeface="文泉驛等寬微米黑"/>
                <a:cs typeface="文泉驛等寬微米黑"/>
              </a:rPr>
              <a:t> ✔</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◆個人</a:t>
            </a:r>
            <a:r>
              <a:rPr lang="zh-TW" altLang="zh-TW" sz="2400">
                <a:latin typeface="微軟正黑體" panose="020B0604030504040204" pitchFamily="34" charset="-120"/>
                <a:ea typeface="微軟正黑體" panose="020B0604030504040204" pitchFamily="34" charset="-120"/>
              </a:rPr>
              <a:t>名下「各別」之</a:t>
            </a:r>
            <a:r>
              <a:rPr lang="zh-TW" altLang="en-US" sz="2400">
                <a:latin typeface="微軟正黑體" panose="020B0604030504040204" pitchFamily="34" charset="-120"/>
                <a:ea typeface="微軟正黑體" panose="020B0604030504040204" pitchFamily="34" charset="-120"/>
              </a:rPr>
              <a:t>現金</a:t>
            </a:r>
            <a:r>
              <a:rPr lang="zh-TW" altLang="zh-TW" sz="2400">
                <a:latin typeface="微軟正黑體" panose="020B0604030504040204" pitchFamily="34" charset="-120"/>
                <a:ea typeface="微軟正黑體" panose="020B0604030504040204" pitchFamily="34" charset="-120"/>
              </a:rPr>
              <a:t>累計達</a:t>
            </a:r>
            <a:r>
              <a:rPr lang="en-US" altLang="zh-TW" sz="2400">
                <a:latin typeface="微軟正黑體" panose="020B0604030504040204" pitchFamily="34" charset="-120"/>
                <a:ea typeface="微軟正黑體" panose="020B0604030504040204" pitchFamily="34" charset="-120"/>
              </a:rPr>
              <a:t>100</a:t>
            </a:r>
            <a:r>
              <a:rPr lang="zh-TW" altLang="zh-TW" sz="2400">
                <a:latin typeface="微軟正黑體" panose="020B0604030504040204" pitchFamily="34" charset="-120"/>
                <a:ea typeface="微軟正黑體" panose="020B0604030504040204" pitchFamily="34" charset="-120"/>
              </a:rPr>
              <a:t>萬元者，應逐筆申報</a:t>
            </a:r>
            <a:endParaRPr lang="en-US" altLang="zh-TW" sz="240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75C2E131-7C64-DA4D-C241-BF16FA3E102A}"/>
              </a:ext>
            </a:extLst>
          </p:cNvPr>
          <p:cNvPicPr>
            <a:picLocks noChangeAspect="1"/>
          </p:cNvPicPr>
          <p:nvPr/>
        </p:nvPicPr>
        <p:blipFill>
          <a:blip r:embed="rId3"/>
          <a:stretch>
            <a:fillRect/>
          </a:stretch>
        </p:blipFill>
        <p:spPr>
          <a:xfrm>
            <a:off x="6361600" y="4611687"/>
            <a:ext cx="1875237" cy="1426133"/>
          </a:xfrm>
          <a:prstGeom prst="rect">
            <a:avLst/>
          </a:prstGeom>
          <a:effectLst>
            <a:softEdge rad="1270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186EDE-27DD-BAD6-1019-B52E05418895}"/>
              </a:ext>
            </a:extLst>
          </p:cNvPr>
          <p:cNvSpPr>
            <a:spLocks noGrp="1"/>
          </p:cNvSpPr>
          <p:nvPr>
            <p:ph type="title"/>
          </p:nvPr>
        </p:nvSpPr>
        <p:spPr>
          <a:xfrm>
            <a:off x="776288" y="-171450"/>
            <a:ext cx="7467600" cy="1143000"/>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現金</a:t>
            </a:r>
            <a:endParaRPr lang="zh-TW" altLang="en-US" sz="4000" dirty="0"/>
          </a:p>
        </p:txBody>
      </p:sp>
      <p:sp>
        <p:nvSpPr>
          <p:cNvPr id="28675" name="文字方塊 4">
            <a:extLst>
              <a:ext uri="{FF2B5EF4-FFF2-40B4-BE49-F238E27FC236}">
                <a16:creationId xmlns:a16="http://schemas.microsoft.com/office/drawing/2014/main" id="{299EBB12-5FCB-5EF5-01D5-BA86FF92DEFE}"/>
              </a:ext>
            </a:extLst>
          </p:cNvPr>
          <p:cNvSpPr txBox="1">
            <a:spLocks noChangeArrowheads="1"/>
          </p:cNvSpPr>
          <p:nvPr/>
        </p:nvSpPr>
        <p:spPr bwMode="auto">
          <a:xfrm>
            <a:off x="395288" y="1184275"/>
            <a:ext cx="8064500" cy="477838"/>
          </a:xfrm>
          <a:prstGeom prst="rect">
            <a:avLst/>
          </a:prstGeom>
          <a:solidFill>
            <a:schemeClr val="accent3">
              <a:lumMod val="20000"/>
              <a:lumOff val="80000"/>
            </a:schemeClr>
          </a:solidFill>
          <a:ln w="952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lang="zh-TW" altLang="en-US" sz="2500" b="1" dirty="0">
                <a:latin typeface="微軟正黑體" panose="020B0604030504040204" pitchFamily="34" charset="-120"/>
                <a:ea typeface="微軟正黑體" panose="020B0604030504040204" pitchFamily="34" charset="-120"/>
              </a:rPr>
              <a:t>個人</a:t>
            </a:r>
            <a:r>
              <a:rPr lang="zh-TW" altLang="zh-TW" sz="2500" b="1" dirty="0">
                <a:latin typeface="微軟正黑體" panose="020B0604030504040204" pitchFamily="34" charset="-120"/>
                <a:ea typeface="微軟正黑體" panose="020B0604030504040204" pitchFamily="34" charset="-120"/>
              </a:rPr>
              <a:t>名下「各別」之</a:t>
            </a:r>
            <a:r>
              <a:rPr lang="zh-TW" altLang="en-US" sz="2500" b="1" dirty="0">
                <a:latin typeface="微軟正黑體" panose="020B0604030504040204" pitchFamily="34" charset="-120"/>
                <a:ea typeface="微軟正黑體" panose="020B0604030504040204" pitchFamily="34" charset="-120"/>
              </a:rPr>
              <a:t>現金</a:t>
            </a:r>
            <a:r>
              <a:rPr lang="zh-TW" altLang="zh-TW" sz="2500" b="1" dirty="0">
                <a:latin typeface="微軟正黑體" panose="020B0604030504040204" pitchFamily="34" charset="-120"/>
                <a:ea typeface="微軟正黑體" panose="020B0604030504040204" pitchFamily="34" charset="-120"/>
              </a:rPr>
              <a:t>累計達</a:t>
            </a:r>
            <a:r>
              <a:rPr lang="en-US" altLang="zh-TW" sz="2500" b="1" dirty="0">
                <a:latin typeface="微軟正黑體" panose="020B0604030504040204" pitchFamily="34" charset="-120"/>
                <a:ea typeface="微軟正黑體" panose="020B0604030504040204" pitchFamily="34" charset="-120"/>
              </a:rPr>
              <a:t>100</a:t>
            </a:r>
            <a:r>
              <a:rPr lang="zh-TW" altLang="zh-TW" sz="2500" b="1" dirty="0">
                <a:latin typeface="微軟正黑體" panose="020B0604030504040204" pitchFamily="34" charset="-120"/>
                <a:ea typeface="微軟正黑體" panose="020B0604030504040204" pitchFamily="34" charset="-120"/>
              </a:rPr>
              <a:t>萬元者，應逐筆申報</a:t>
            </a:r>
            <a:endParaRPr lang="zh-TW" altLang="en-US" sz="2500" b="1" dirty="0">
              <a:latin typeface="微軟正黑體" panose="020B0604030504040204" pitchFamily="34" charset="-120"/>
              <a:ea typeface="微軟正黑體" panose="020B0604030504040204" pitchFamily="34" charset="-120"/>
            </a:endParaRPr>
          </a:p>
        </p:txBody>
      </p:sp>
      <p:sp>
        <p:nvSpPr>
          <p:cNvPr id="43012" name="文字方塊 3">
            <a:extLst>
              <a:ext uri="{FF2B5EF4-FFF2-40B4-BE49-F238E27FC236}">
                <a16:creationId xmlns:a16="http://schemas.microsoft.com/office/drawing/2014/main" id="{0B836E47-44D7-3E7A-686E-282E20975780}"/>
              </a:ext>
            </a:extLst>
          </p:cNvPr>
          <p:cNvSpPr txBox="1">
            <a:spLocks noChangeArrowheads="1"/>
          </p:cNvSpPr>
          <p:nvPr/>
        </p:nvSpPr>
        <p:spPr bwMode="auto">
          <a:xfrm>
            <a:off x="2411413" y="2060575"/>
            <a:ext cx="1800225" cy="1092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3200">
                <a:latin typeface="微軟正黑體" panose="020B0604030504040204" pitchFamily="34" charset="-120"/>
                <a:ea typeface="微軟正黑體" panose="020B0604030504040204" pitchFamily="34" charset="-120"/>
              </a:rPr>
              <a:t>A</a:t>
            </a:r>
          </a:p>
          <a:p>
            <a:pPr algn="ctr" eaLnBrk="1" hangingPunct="1"/>
            <a:r>
              <a:rPr lang="en-US" altLang="zh-TW" sz="3200">
                <a:latin typeface="微軟正黑體" panose="020B0604030504040204" pitchFamily="34" charset="-120"/>
                <a:ea typeface="微軟正黑體" panose="020B0604030504040204" pitchFamily="34" charset="-120"/>
              </a:rPr>
              <a:t>50</a:t>
            </a:r>
            <a:r>
              <a:rPr lang="zh-TW" altLang="en-US" sz="3200">
                <a:latin typeface="微軟正黑體" panose="020B0604030504040204" pitchFamily="34" charset="-120"/>
                <a:ea typeface="微軟正黑體" panose="020B0604030504040204" pitchFamily="34" charset="-120"/>
              </a:rPr>
              <a:t>萬元</a:t>
            </a:r>
          </a:p>
        </p:txBody>
      </p:sp>
      <p:sp>
        <p:nvSpPr>
          <p:cNvPr id="43013" name="文字方塊 7">
            <a:extLst>
              <a:ext uri="{FF2B5EF4-FFF2-40B4-BE49-F238E27FC236}">
                <a16:creationId xmlns:a16="http://schemas.microsoft.com/office/drawing/2014/main" id="{0A46F720-58E9-AF1D-2A55-DCD6C40CAC9D}"/>
              </a:ext>
            </a:extLst>
          </p:cNvPr>
          <p:cNvSpPr txBox="1">
            <a:spLocks noChangeArrowheads="1"/>
          </p:cNvSpPr>
          <p:nvPr/>
        </p:nvSpPr>
        <p:spPr bwMode="auto">
          <a:xfrm>
            <a:off x="4932363" y="2060575"/>
            <a:ext cx="1871662" cy="1092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3200">
                <a:latin typeface="微軟正黑體" panose="020B0604030504040204" pitchFamily="34" charset="-120"/>
                <a:ea typeface="微軟正黑體" panose="020B0604030504040204" pitchFamily="34" charset="-120"/>
              </a:rPr>
              <a:t>A</a:t>
            </a:r>
            <a:r>
              <a:rPr lang="zh-TW" altLang="en-US" sz="3200">
                <a:latin typeface="微軟正黑體" panose="020B0604030504040204" pitchFamily="34" charset="-120"/>
                <a:ea typeface="微軟正黑體" panose="020B0604030504040204" pitchFamily="34" charset="-120"/>
              </a:rPr>
              <a:t>之配偶</a:t>
            </a:r>
            <a:endParaRPr lang="en-US" altLang="zh-TW" sz="3200">
              <a:latin typeface="微軟正黑體" panose="020B0604030504040204" pitchFamily="34" charset="-120"/>
              <a:ea typeface="微軟正黑體" panose="020B0604030504040204" pitchFamily="34" charset="-120"/>
            </a:endParaRPr>
          </a:p>
          <a:p>
            <a:pPr algn="ctr" eaLnBrk="1" hangingPunct="1"/>
            <a:r>
              <a:rPr lang="en-US" altLang="zh-TW" sz="3200">
                <a:latin typeface="微軟正黑體" panose="020B0604030504040204" pitchFamily="34" charset="-120"/>
                <a:ea typeface="微軟正黑體" panose="020B0604030504040204" pitchFamily="34" charset="-120"/>
              </a:rPr>
              <a:t>50</a:t>
            </a:r>
            <a:r>
              <a:rPr lang="zh-TW" altLang="en-US" sz="3200">
                <a:latin typeface="微軟正黑體" panose="020B0604030504040204" pitchFamily="34" charset="-120"/>
                <a:ea typeface="微軟正黑體" panose="020B0604030504040204" pitchFamily="34" charset="-120"/>
              </a:rPr>
              <a:t>萬元</a:t>
            </a:r>
          </a:p>
        </p:txBody>
      </p:sp>
      <p:pic>
        <p:nvPicPr>
          <p:cNvPr id="26644" name="圖片 31">
            <a:extLst>
              <a:ext uri="{FF2B5EF4-FFF2-40B4-BE49-F238E27FC236}">
                <a16:creationId xmlns:a16="http://schemas.microsoft.com/office/drawing/2014/main" id="{56DB3C41-72C2-FE62-AABA-A50EA1CF4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438" y="2887663"/>
            <a:ext cx="13223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圖片 32">
            <a:extLst>
              <a:ext uri="{FF2B5EF4-FFF2-40B4-BE49-F238E27FC236}">
                <a16:creationId xmlns:a16="http://schemas.microsoft.com/office/drawing/2014/main" id="{F21C1DA6-9233-34BA-FF05-69222AC09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100" y="2867025"/>
            <a:ext cx="14001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文字方塊 21517">
            <a:extLst>
              <a:ext uri="{FF2B5EF4-FFF2-40B4-BE49-F238E27FC236}">
                <a16:creationId xmlns:a16="http://schemas.microsoft.com/office/drawing/2014/main" id="{A1DE4F21-0156-B276-84B3-810AA7DE36B8}"/>
              </a:ext>
            </a:extLst>
          </p:cNvPr>
          <p:cNvSpPr txBox="1">
            <a:spLocks noChangeArrowheads="1"/>
          </p:cNvSpPr>
          <p:nvPr/>
        </p:nvSpPr>
        <p:spPr bwMode="auto">
          <a:xfrm>
            <a:off x="1390650" y="2297113"/>
            <a:ext cx="515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3600" b="1"/>
              <a:t>A</a:t>
            </a:r>
            <a:endParaRPr lang="zh-TW" altLang="en-US" sz="3600" b="1"/>
          </a:p>
        </p:txBody>
      </p:sp>
      <p:cxnSp>
        <p:nvCxnSpPr>
          <p:cNvPr id="21517" name="直線接點 21516">
            <a:extLst>
              <a:ext uri="{FF2B5EF4-FFF2-40B4-BE49-F238E27FC236}">
                <a16:creationId xmlns:a16="http://schemas.microsoft.com/office/drawing/2014/main" id="{1708397A-E828-15EF-D1A1-13732F244A87}"/>
              </a:ext>
            </a:extLst>
          </p:cNvPr>
          <p:cNvCxnSpPr/>
          <p:nvPr/>
        </p:nvCxnSpPr>
        <p:spPr bwMode="auto">
          <a:xfrm>
            <a:off x="900113" y="3881438"/>
            <a:ext cx="7272337" cy="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grpSp>
        <p:nvGrpSpPr>
          <p:cNvPr id="26635" name="群組 30">
            <a:extLst>
              <a:ext uri="{FF2B5EF4-FFF2-40B4-BE49-F238E27FC236}">
                <a16:creationId xmlns:a16="http://schemas.microsoft.com/office/drawing/2014/main" id="{B928DA78-9795-D8A7-E94E-3D7557AD6A3A}"/>
              </a:ext>
            </a:extLst>
          </p:cNvPr>
          <p:cNvGrpSpPr>
            <a:grpSpLocks/>
          </p:cNvGrpSpPr>
          <p:nvPr/>
        </p:nvGrpSpPr>
        <p:grpSpPr bwMode="auto">
          <a:xfrm>
            <a:off x="2414588" y="4210050"/>
            <a:ext cx="4389437" cy="1076325"/>
            <a:chOff x="1629340" y="4779298"/>
            <a:chExt cx="4390067" cy="1077218"/>
          </a:xfrm>
        </p:grpSpPr>
        <p:sp>
          <p:nvSpPr>
            <p:cNvPr id="43023" name="文字方塊 15">
              <a:extLst>
                <a:ext uri="{FF2B5EF4-FFF2-40B4-BE49-F238E27FC236}">
                  <a16:creationId xmlns:a16="http://schemas.microsoft.com/office/drawing/2014/main" id="{67008A1C-2CD6-E797-2B78-BCFF0D651845}"/>
                </a:ext>
              </a:extLst>
            </p:cNvPr>
            <p:cNvSpPr txBox="1">
              <a:spLocks noChangeArrowheads="1"/>
            </p:cNvSpPr>
            <p:nvPr/>
          </p:nvSpPr>
          <p:spPr bwMode="auto">
            <a:xfrm>
              <a:off x="1629340" y="4779298"/>
              <a:ext cx="1800200" cy="107721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3200">
                  <a:latin typeface="微軟正黑體" panose="020B0604030504040204" pitchFamily="34" charset="-120"/>
                  <a:ea typeface="微軟正黑體" panose="020B0604030504040204" pitchFamily="34" charset="-120"/>
                </a:rPr>
                <a:t>B</a:t>
              </a:r>
            </a:p>
            <a:p>
              <a:pPr algn="ctr" eaLnBrk="1" hangingPunct="1"/>
              <a:r>
                <a:rPr lang="en-US" altLang="zh-TW" sz="3200">
                  <a:latin typeface="微軟正黑體" panose="020B0604030504040204" pitchFamily="34" charset="-120"/>
                  <a:ea typeface="微軟正黑體" panose="020B0604030504040204" pitchFamily="34" charset="-120"/>
                </a:rPr>
                <a:t>100</a:t>
              </a:r>
              <a:r>
                <a:rPr lang="zh-TW" altLang="en-US" sz="3200">
                  <a:latin typeface="微軟正黑體" panose="020B0604030504040204" pitchFamily="34" charset="-120"/>
                  <a:ea typeface="微軟正黑體" panose="020B0604030504040204" pitchFamily="34" charset="-120"/>
                </a:rPr>
                <a:t>萬元</a:t>
              </a:r>
            </a:p>
          </p:txBody>
        </p:sp>
        <p:sp>
          <p:nvSpPr>
            <p:cNvPr id="43024" name="文字方塊 16">
              <a:extLst>
                <a:ext uri="{FF2B5EF4-FFF2-40B4-BE49-F238E27FC236}">
                  <a16:creationId xmlns:a16="http://schemas.microsoft.com/office/drawing/2014/main" id="{9CFEF9F2-FE70-FAEC-5996-675BB2352FC4}"/>
                </a:ext>
              </a:extLst>
            </p:cNvPr>
            <p:cNvSpPr txBox="1">
              <a:spLocks noChangeArrowheads="1"/>
            </p:cNvSpPr>
            <p:nvPr/>
          </p:nvSpPr>
          <p:spPr bwMode="auto">
            <a:xfrm>
              <a:off x="4147199" y="4779298"/>
              <a:ext cx="1872208" cy="107721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3200">
                  <a:latin typeface="微軟正黑體" panose="020B0604030504040204" pitchFamily="34" charset="-120"/>
                  <a:ea typeface="微軟正黑體" panose="020B0604030504040204" pitchFamily="34" charset="-120"/>
                </a:rPr>
                <a:t>B</a:t>
              </a:r>
              <a:r>
                <a:rPr lang="zh-TW" altLang="en-US" sz="3200">
                  <a:latin typeface="微軟正黑體" panose="020B0604030504040204" pitchFamily="34" charset="-120"/>
                  <a:ea typeface="微軟正黑體" panose="020B0604030504040204" pitchFamily="34" charset="-120"/>
                </a:rPr>
                <a:t>之配偶</a:t>
              </a:r>
              <a:endParaRPr lang="en-US" altLang="zh-TW" sz="3200">
                <a:latin typeface="微軟正黑體" panose="020B0604030504040204" pitchFamily="34" charset="-120"/>
                <a:ea typeface="微軟正黑體" panose="020B0604030504040204" pitchFamily="34" charset="-120"/>
              </a:endParaRPr>
            </a:p>
            <a:p>
              <a:pPr algn="ctr" eaLnBrk="1" hangingPunct="1"/>
              <a:r>
                <a:rPr lang="en-US" altLang="zh-TW" sz="3200">
                  <a:latin typeface="微軟正黑體" panose="020B0604030504040204" pitchFamily="34" charset="-120"/>
                  <a:ea typeface="微軟正黑體" panose="020B0604030504040204" pitchFamily="34" charset="-120"/>
                </a:rPr>
                <a:t>50</a:t>
              </a:r>
              <a:r>
                <a:rPr lang="zh-TW" altLang="en-US" sz="3200">
                  <a:latin typeface="微軟正黑體" panose="020B0604030504040204" pitchFamily="34" charset="-120"/>
                  <a:ea typeface="微軟正黑體" panose="020B0604030504040204" pitchFamily="34" charset="-120"/>
                </a:rPr>
                <a:t>萬元</a:t>
              </a:r>
            </a:p>
          </p:txBody>
        </p:sp>
      </p:grpSp>
      <p:pic>
        <p:nvPicPr>
          <p:cNvPr id="26636" name="圖片 35">
            <a:extLst>
              <a:ext uri="{FF2B5EF4-FFF2-40B4-BE49-F238E27FC236}">
                <a16:creationId xmlns:a16="http://schemas.microsoft.com/office/drawing/2014/main" id="{C9EC8B3E-9E2E-F337-DFD9-0A1AE2C6D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5018088"/>
            <a:ext cx="1384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 name="橢圓 21503">
            <a:extLst>
              <a:ext uri="{FF2B5EF4-FFF2-40B4-BE49-F238E27FC236}">
                <a16:creationId xmlns:a16="http://schemas.microsoft.com/office/drawing/2014/main" id="{43322DF7-4FBC-1BE3-52D8-748DAA016C05}"/>
              </a:ext>
            </a:extLst>
          </p:cNvPr>
          <p:cNvSpPr/>
          <p:nvPr/>
        </p:nvSpPr>
        <p:spPr bwMode="auto">
          <a:xfrm>
            <a:off x="2990850" y="5389563"/>
            <a:ext cx="550863" cy="56515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p>
        </p:txBody>
      </p:sp>
      <p:sp>
        <p:nvSpPr>
          <p:cNvPr id="26634" name="文字方塊 53">
            <a:extLst>
              <a:ext uri="{FF2B5EF4-FFF2-40B4-BE49-F238E27FC236}">
                <a16:creationId xmlns:a16="http://schemas.microsoft.com/office/drawing/2014/main" id="{C04995BC-599B-02B0-81CF-AF17F4F9BCE2}"/>
              </a:ext>
            </a:extLst>
          </p:cNvPr>
          <p:cNvSpPr txBox="1">
            <a:spLocks noChangeArrowheads="1"/>
          </p:cNvSpPr>
          <p:nvPr/>
        </p:nvSpPr>
        <p:spPr bwMode="auto">
          <a:xfrm>
            <a:off x="1430338" y="4529138"/>
            <a:ext cx="515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3600" b="1"/>
              <a:t>B</a:t>
            </a:r>
            <a:endParaRPr lang="zh-TW" altLang="en-US" sz="3600" b="1"/>
          </a:p>
        </p:txBody>
      </p:sp>
      <p:sp>
        <p:nvSpPr>
          <p:cNvPr id="21522" name="矩形 21521">
            <a:extLst>
              <a:ext uri="{FF2B5EF4-FFF2-40B4-BE49-F238E27FC236}">
                <a16:creationId xmlns:a16="http://schemas.microsoft.com/office/drawing/2014/main" id="{B8EB23B9-D8FB-EDBD-C4DD-5544E373DCC8}"/>
              </a:ext>
            </a:extLst>
          </p:cNvPr>
          <p:cNvSpPr/>
          <p:nvPr/>
        </p:nvSpPr>
        <p:spPr>
          <a:xfrm>
            <a:off x="8064500" y="5538788"/>
            <a:ext cx="642938" cy="88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44"/>
                                        </p:tgtEl>
                                        <p:attrNameLst>
                                          <p:attrName>style.visibility</p:attrName>
                                        </p:attrNameLst>
                                      </p:cBhvr>
                                      <p:to>
                                        <p:strVal val="visible"/>
                                      </p:to>
                                    </p:set>
                                    <p:animEffect transition="in" filter="fade">
                                      <p:cBhvr>
                                        <p:cTn id="7" dur="500"/>
                                        <p:tgtEl>
                                          <p:spTgt spid="26644"/>
                                        </p:tgtEl>
                                      </p:cBhvr>
                                    </p:animEffect>
                                  </p:childTnLst>
                                </p:cTn>
                              </p:par>
                              <p:par>
                                <p:cTn id="8" presetID="10" presetClass="entr" presetSubtype="0" fill="hold" nodeType="withEffect">
                                  <p:stCondLst>
                                    <p:cond delay="0"/>
                                  </p:stCondLst>
                                  <p:childTnLst>
                                    <p:set>
                                      <p:cBhvr>
                                        <p:cTn id="9" dur="1" fill="hold">
                                          <p:stCondLst>
                                            <p:cond delay="0"/>
                                          </p:stCondLst>
                                        </p:cTn>
                                        <p:tgtEl>
                                          <p:spTgt spid="26645"/>
                                        </p:tgtEl>
                                        <p:attrNameLst>
                                          <p:attrName>style.visibility</p:attrName>
                                        </p:attrNameLst>
                                      </p:cBhvr>
                                      <p:to>
                                        <p:strVal val="visible"/>
                                      </p:to>
                                    </p:set>
                                    <p:animEffect transition="in" filter="fade">
                                      <p:cBhvr>
                                        <p:cTn id="10" dur="500"/>
                                        <p:tgtEl>
                                          <p:spTgt spid="266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1517"/>
                                        </p:tgtEl>
                                        <p:attrNameLst>
                                          <p:attrName>style.visibility</p:attrName>
                                        </p:attrNameLst>
                                      </p:cBhvr>
                                      <p:to>
                                        <p:strVal val="visible"/>
                                      </p:to>
                                    </p:set>
                                    <p:animEffect transition="in" filter="fade">
                                      <p:cBhvr>
                                        <p:cTn id="15" dur="500"/>
                                        <p:tgtEl>
                                          <p:spTgt spid="215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634"/>
                                        </p:tgtEl>
                                        <p:attrNameLst>
                                          <p:attrName>style.visibility</p:attrName>
                                        </p:attrNameLst>
                                      </p:cBhvr>
                                      <p:to>
                                        <p:strVal val="visible"/>
                                      </p:to>
                                    </p:set>
                                    <p:animEffect transition="in" filter="fade">
                                      <p:cBhvr>
                                        <p:cTn id="18" dur="500"/>
                                        <p:tgtEl>
                                          <p:spTgt spid="26634"/>
                                        </p:tgtEl>
                                      </p:cBhvr>
                                    </p:animEffect>
                                  </p:childTnLst>
                                </p:cTn>
                              </p:par>
                              <p:par>
                                <p:cTn id="19" presetID="10" presetClass="entr" presetSubtype="0" fill="hold" nodeType="withEffect">
                                  <p:stCondLst>
                                    <p:cond delay="0"/>
                                  </p:stCondLst>
                                  <p:childTnLst>
                                    <p:set>
                                      <p:cBhvr>
                                        <p:cTn id="20" dur="1" fill="hold">
                                          <p:stCondLst>
                                            <p:cond delay="0"/>
                                          </p:stCondLst>
                                        </p:cTn>
                                        <p:tgtEl>
                                          <p:spTgt spid="26635"/>
                                        </p:tgtEl>
                                        <p:attrNameLst>
                                          <p:attrName>style.visibility</p:attrName>
                                        </p:attrNameLst>
                                      </p:cBhvr>
                                      <p:to>
                                        <p:strVal val="visible"/>
                                      </p:to>
                                    </p:set>
                                    <p:animEffect transition="in" filter="fade">
                                      <p:cBhvr>
                                        <p:cTn id="21" dur="500"/>
                                        <p:tgtEl>
                                          <p:spTgt spid="2663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504"/>
                                        </p:tgtEl>
                                        <p:attrNameLst>
                                          <p:attrName>style.visibility</p:attrName>
                                        </p:attrNameLst>
                                      </p:cBhvr>
                                      <p:to>
                                        <p:strVal val="visible"/>
                                      </p:to>
                                    </p:set>
                                    <p:animEffect transition="in" filter="fade">
                                      <p:cBhvr>
                                        <p:cTn id="26" dur="500"/>
                                        <p:tgtEl>
                                          <p:spTgt spid="215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6636"/>
                                        </p:tgtEl>
                                        <p:attrNameLst>
                                          <p:attrName>style.visibility</p:attrName>
                                        </p:attrNameLst>
                                      </p:cBhvr>
                                      <p:to>
                                        <p:strVal val="visible"/>
                                      </p:to>
                                    </p:set>
                                    <p:animEffect transition="in" filter="fade">
                                      <p:cBhvr>
                                        <p:cTn id="31" dur="500"/>
                                        <p:tgtEl>
                                          <p:spTgt spid="26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 grpId="0" animBg="1"/>
      <p:bldP spid="2663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E408F0-84BA-CABB-AEC9-9695AEB04A84}"/>
              </a:ext>
            </a:extLst>
          </p:cNvPr>
          <p:cNvSpPr>
            <a:spLocks noGrp="1"/>
          </p:cNvSpPr>
          <p:nvPr>
            <p:ph type="title"/>
          </p:nvPr>
        </p:nvSpPr>
        <p:spPr>
          <a:xfrm>
            <a:off x="766763" y="-68263"/>
            <a:ext cx="7467600" cy="1143001"/>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存款</a:t>
            </a:r>
            <a:endParaRPr lang="zh-TW" altLang="en-US" sz="4000" dirty="0"/>
          </a:p>
        </p:txBody>
      </p:sp>
      <p:grpSp>
        <p:nvGrpSpPr>
          <p:cNvPr id="44035" name="群組 2">
            <a:extLst>
              <a:ext uri="{FF2B5EF4-FFF2-40B4-BE49-F238E27FC236}">
                <a16:creationId xmlns:a16="http://schemas.microsoft.com/office/drawing/2014/main" id="{AF8D6BCC-7F55-F7D0-92D4-527476D5023D}"/>
              </a:ext>
            </a:extLst>
          </p:cNvPr>
          <p:cNvGrpSpPr>
            <a:grpSpLocks/>
          </p:cNvGrpSpPr>
          <p:nvPr/>
        </p:nvGrpSpPr>
        <p:grpSpPr bwMode="auto">
          <a:xfrm>
            <a:off x="395288" y="1268413"/>
            <a:ext cx="8208962" cy="1192212"/>
            <a:chOff x="77788" y="1696621"/>
            <a:chExt cx="8904287" cy="1249474"/>
          </a:xfrm>
        </p:grpSpPr>
        <p:pic>
          <p:nvPicPr>
            <p:cNvPr id="44038" name="Picture 2">
              <a:extLst>
                <a:ext uri="{FF2B5EF4-FFF2-40B4-BE49-F238E27FC236}">
                  <a16:creationId xmlns:a16="http://schemas.microsoft.com/office/drawing/2014/main" id="{EC0A9CFF-6F5A-77B5-965D-89B7BFBB8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409" t="23561" r="5357" b="58199"/>
            <a:stretch>
              <a:fillRect/>
            </a:stretch>
          </p:blipFill>
          <p:spPr bwMode="auto">
            <a:xfrm>
              <a:off x="77788" y="1696621"/>
              <a:ext cx="8904287" cy="124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18438DD4-23FA-3D2D-AE28-21C933203281}"/>
                </a:ext>
              </a:extLst>
            </p:cNvPr>
            <p:cNvSpPr/>
            <p:nvPr/>
          </p:nvSpPr>
          <p:spPr>
            <a:xfrm>
              <a:off x="151832" y="1748197"/>
              <a:ext cx="8782028" cy="702102"/>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28676" name="文字方塊 19">
            <a:extLst>
              <a:ext uri="{FF2B5EF4-FFF2-40B4-BE49-F238E27FC236}">
                <a16:creationId xmlns:a16="http://schemas.microsoft.com/office/drawing/2014/main" id="{CCEDF93D-28F9-8D02-D176-EC411F0FC056}"/>
              </a:ext>
            </a:extLst>
          </p:cNvPr>
          <p:cNvSpPr txBox="1">
            <a:spLocks noChangeArrowheads="1"/>
          </p:cNvSpPr>
          <p:nvPr/>
        </p:nvSpPr>
        <p:spPr bwMode="auto">
          <a:xfrm>
            <a:off x="479425" y="2946400"/>
            <a:ext cx="8224838" cy="1516063"/>
          </a:xfrm>
          <a:prstGeom prst="rect">
            <a:avLst/>
          </a:prstGeom>
          <a:noFill/>
          <a:ln>
            <a:noFill/>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180975" indent="-180975" eaLnBrk="1" hangingPunct="1">
              <a:lnSpc>
                <a:spcPts val="3700"/>
              </a:lnSpc>
              <a:defRPr/>
            </a:pPr>
            <a:r>
              <a:rPr lang="zh-TW" altLang="en-US" sz="2400" dirty="0">
                <a:latin typeface="微軟正黑體" panose="020B0604030504040204" pitchFamily="34" charset="-120"/>
                <a:ea typeface="微軟正黑體" panose="020B0604030504040204" pitchFamily="34" charset="-120"/>
              </a:rPr>
              <a:t>◆個人</a:t>
            </a:r>
            <a:r>
              <a:rPr lang="zh-TW" altLang="zh-TW" sz="2400" dirty="0">
                <a:latin typeface="微軟正黑體" panose="020B0604030504040204" pitchFamily="34" charset="-120"/>
                <a:ea typeface="微軟正黑體" panose="020B0604030504040204" pitchFamily="34" charset="-120"/>
              </a:rPr>
              <a:t>名下「各別」之</a:t>
            </a:r>
            <a:r>
              <a:rPr lang="zh-TW" altLang="en-US" sz="2400" dirty="0">
                <a:latin typeface="微軟正黑體" panose="020B0604030504040204" pitchFamily="34" charset="-120"/>
                <a:ea typeface="微軟正黑體" panose="020B0604030504040204" pitchFamily="34" charset="-120"/>
              </a:rPr>
              <a:t>存款</a:t>
            </a:r>
            <a:r>
              <a:rPr lang="zh-TW" altLang="zh-TW" sz="2400" dirty="0">
                <a:latin typeface="微軟正黑體" panose="020B0604030504040204" pitchFamily="34" charset="-120"/>
                <a:ea typeface="微軟正黑體" panose="020B0604030504040204" pitchFamily="34" charset="-120"/>
              </a:rPr>
              <a:t>累計達</a:t>
            </a:r>
            <a:r>
              <a:rPr lang="en-US" altLang="zh-TW" sz="2400" dirty="0">
                <a:latin typeface="微軟正黑體" panose="020B0604030504040204" pitchFamily="34" charset="-120"/>
                <a:ea typeface="微軟正黑體" panose="020B0604030504040204" pitchFamily="34" charset="-120"/>
              </a:rPr>
              <a:t>100</a:t>
            </a:r>
            <a:r>
              <a:rPr lang="zh-TW" altLang="zh-TW" sz="2400" dirty="0">
                <a:latin typeface="微軟正黑體" panose="020B0604030504040204" pitchFamily="34" charset="-120"/>
                <a:ea typeface="微軟正黑體" panose="020B0604030504040204" pitchFamily="34" charset="-120"/>
              </a:rPr>
              <a:t>萬元者，應逐筆申報</a:t>
            </a:r>
            <a:endParaRPr lang="en-US" altLang="zh-TW" sz="2400" dirty="0">
              <a:latin typeface="微軟正黑體" panose="020B0604030504040204" pitchFamily="34" charset="-120"/>
              <a:ea typeface="微軟正黑體" panose="020B0604030504040204" pitchFamily="34" charset="-120"/>
            </a:endParaRPr>
          </a:p>
          <a:p>
            <a:pPr eaLnBrk="1" hangingPunct="1">
              <a:lnSpc>
                <a:spcPts val="3700"/>
              </a:lnSpc>
              <a:defRPr/>
            </a:pPr>
            <a:r>
              <a:rPr lang="zh-TW" altLang="en-US" sz="2400" dirty="0">
                <a:latin typeface="微軟正黑體" panose="020B0604030504040204" pitchFamily="34" charset="-120"/>
                <a:ea typeface="微軟正黑體" panose="020B0604030504040204" pitchFamily="34" charset="-120"/>
              </a:rPr>
              <a:t>◆臺幣、外幣（人民幣）</a:t>
            </a:r>
            <a:r>
              <a:rPr lang="zh-TW" altLang="en-US" sz="2400" dirty="0">
                <a:latin typeface="文泉驛等寬微米黑" panose="020B0606030804020204" pitchFamily="34" charset="-120"/>
                <a:ea typeface="文泉驛等寬微米黑" panose="020B0606030804020204" pitchFamily="34" charset="-120"/>
              </a:rPr>
              <a:t> ✔</a:t>
            </a:r>
            <a:endParaRPr lang="en-US" altLang="zh-TW" sz="2400" dirty="0">
              <a:latin typeface="文泉驛等寬微米黑" panose="020B0606030804020204" pitchFamily="34" charset="-120"/>
              <a:ea typeface="文泉驛等寬微米黑" panose="020B0606030804020204" pitchFamily="34" charset="-120"/>
            </a:endParaRPr>
          </a:p>
          <a:p>
            <a:pPr eaLnBrk="1" hangingPunct="1">
              <a:lnSpc>
                <a:spcPts val="3700"/>
              </a:lnSpc>
              <a:defRPr/>
            </a:pPr>
            <a:r>
              <a:rPr lang="zh-TW" altLang="en-US"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cs typeface="文泉驛等寬微米黑" panose="020B0606030804020204" pitchFamily="34" charset="-120"/>
              </a:rPr>
              <a:t>公教人員退休優惠存款之本金、利息</a:t>
            </a:r>
            <a:r>
              <a:rPr lang="zh-TW" altLang="en-US" sz="2400" dirty="0">
                <a:latin typeface="文泉驛等寬微米黑" panose="020B0606030804020204" pitchFamily="34" charset="-120"/>
                <a:ea typeface="文泉驛等寬微米黑" panose="020B0606030804020204" pitchFamily="34" charset="-120"/>
              </a:rPr>
              <a:t>✔</a:t>
            </a:r>
            <a:endParaRPr lang="en-US" altLang="zh-TW" sz="2400" dirty="0">
              <a:latin typeface="微軟正黑體" panose="020B0604030504040204" pitchFamily="34" charset="-120"/>
              <a:ea typeface="微軟正黑體" panose="020B0604030504040204" pitchFamily="34" charset="-120"/>
            </a:endParaRPr>
          </a:p>
        </p:txBody>
      </p:sp>
      <p:pic>
        <p:nvPicPr>
          <p:cNvPr id="44037" name="圖片 2">
            <a:extLst>
              <a:ext uri="{FF2B5EF4-FFF2-40B4-BE49-F238E27FC236}">
                <a16:creationId xmlns:a16="http://schemas.microsoft.com/office/drawing/2014/main" id="{3A150C1E-8D9F-3256-DB8B-50866C4B7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3875088"/>
            <a:ext cx="26352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58F7DC-AD74-CA4A-B51B-0B937729D3C1}"/>
              </a:ext>
            </a:extLst>
          </p:cNvPr>
          <p:cNvSpPr>
            <a:spLocks noGrp="1"/>
          </p:cNvSpPr>
          <p:nvPr>
            <p:ph type="title"/>
          </p:nvPr>
        </p:nvSpPr>
        <p:spPr>
          <a:xfrm>
            <a:off x="250825" y="-100013"/>
            <a:ext cx="7972425" cy="1873251"/>
          </a:xfrm>
        </p:spPr>
        <p:txBody>
          <a:bodyPr/>
          <a:lstStyle/>
          <a:p>
            <a:pPr algn="ctr" eaLnBrk="1" fontAlgn="auto" hangingPunct="1">
              <a:lnSpc>
                <a:spcPct val="150000"/>
              </a:lnSpc>
              <a:spcBef>
                <a:spcPts val="600"/>
              </a:spcBef>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有價證券</a:t>
            </a:r>
            <a:br>
              <a:rPr lang="en-US" altLang="zh-TW" sz="4400" b="1" dirty="0">
                <a:latin typeface="微軟正黑體" pitchFamily="34" charset="-120"/>
                <a:ea typeface="微軟正黑體" pitchFamily="34" charset="-120"/>
              </a:rPr>
            </a:br>
            <a:r>
              <a:rPr lang="en-US" altLang="zh-TW" sz="3600" b="1" dirty="0">
                <a:latin typeface="微軟正黑體" pitchFamily="34" charset="-120"/>
                <a:ea typeface="微軟正黑體" pitchFamily="34" charset="-120"/>
              </a:rPr>
              <a:t>(</a:t>
            </a:r>
            <a:r>
              <a:rPr lang="zh-TW" altLang="en-US" sz="3600" b="1" dirty="0">
                <a:latin typeface="微軟正黑體" pitchFamily="34" charset="-120"/>
                <a:ea typeface="微軟正黑體" pitchFamily="34" charset="-120"/>
              </a:rPr>
              <a:t>有價證券</a:t>
            </a:r>
            <a:r>
              <a:rPr lang="en-US" altLang="zh-TW" sz="3600" b="1" dirty="0">
                <a:latin typeface="微軟正黑體" pitchFamily="34" charset="-120"/>
                <a:ea typeface="微軟正黑體" pitchFamily="34" charset="-120"/>
              </a:rPr>
              <a:t>=</a:t>
            </a:r>
            <a:r>
              <a:rPr lang="zh-TW" altLang="en-US" sz="3600" b="1" dirty="0">
                <a:latin typeface="微軟正黑體" pitchFamily="34" charset="-120"/>
                <a:ea typeface="微軟正黑體" pitchFamily="34" charset="-120"/>
              </a:rPr>
              <a:t>股票</a:t>
            </a:r>
            <a:r>
              <a:rPr lang="en-US" altLang="zh-TW" sz="3600" b="1" dirty="0">
                <a:latin typeface="微軟正黑體" pitchFamily="34" charset="-120"/>
                <a:ea typeface="微軟正黑體" pitchFamily="34" charset="-120"/>
              </a:rPr>
              <a:t>+</a:t>
            </a:r>
            <a:r>
              <a:rPr lang="zh-TW" altLang="en-US" sz="3600" b="1" dirty="0">
                <a:latin typeface="微軟正黑體" pitchFamily="34" charset="-120"/>
                <a:ea typeface="微軟正黑體" pitchFamily="34" charset="-120"/>
              </a:rPr>
              <a:t>債券</a:t>
            </a:r>
            <a:r>
              <a:rPr lang="en-US" altLang="zh-TW" sz="3600" b="1" dirty="0">
                <a:latin typeface="微軟正黑體" pitchFamily="34" charset="-120"/>
                <a:ea typeface="微軟正黑體" pitchFamily="34" charset="-120"/>
              </a:rPr>
              <a:t>+</a:t>
            </a:r>
            <a:r>
              <a:rPr lang="zh-TW" altLang="en-US" sz="3600" b="1" dirty="0">
                <a:latin typeface="微軟正黑體" pitchFamily="34" charset="-120"/>
                <a:ea typeface="微軟正黑體" pitchFamily="34" charset="-120"/>
              </a:rPr>
              <a:t>基金</a:t>
            </a:r>
            <a:r>
              <a:rPr lang="en-US" altLang="zh-TW" sz="3600" b="1" dirty="0">
                <a:latin typeface="微軟正黑體" pitchFamily="34" charset="-120"/>
                <a:ea typeface="微軟正黑體" pitchFamily="34" charset="-120"/>
              </a:rPr>
              <a:t>+</a:t>
            </a:r>
            <a:r>
              <a:rPr lang="zh-TW" altLang="en-US" sz="3600" b="1" dirty="0">
                <a:latin typeface="微軟正黑體" pitchFamily="34" charset="-120"/>
                <a:ea typeface="微軟正黑體" pitchFamily="34" charset="-120"/>
              </a:rPr>
              <a:t>其他</a:t>
            </a:r>
            <a:r>
              <a:rPr lang="en-US" altLang="zh-TW" sz="3600" b="1" dirty="0">
                <a:latin typeface="微軟正黑體" pitchFamily="34" charset="-120"/>
                <a:ea typeface="微軟正黑體" pitchFamily="34" charset="-120"/>
              </a:rPr>
              <a:t>)</a:t>
            </a:r>
            <a:endParaRPr lang="zh-TW" altLang="en-US" sz="4000" dirty="0"/>
          </a:p>
        </p:txBody>
      </p:sp>
      <p:sp>
        <p:nvSpPr>
          <p:cNvPr id="29700" name="文字方塊 19">
            <a:extLst>
              <a:ext uri="{FF2B5EF4-FFF2-40B4-BE49-F238E27FC236}">
                <a16:creationId xmlns:a16="http://schemas.microsoft.com/office/drawing/2014/main" id="{FB62BD9C-AA19-A3D4-C6A2-759F628EF865}"/>
              </a:ext>
            </a:extLst>
          </p:cNvPr>
          <p:cNvSpPr txBox="1">
            <a:spLocks noChangeArrowheads="1"/>
          </p:cNvSpPr>
          <p:nvPr/>
        </p:nvSpPr>
        <p:spPr bwMode="auto">
          <a:xfrm>
            <a:off x="250825" y="2060575"/>
            <a:ext cx="8642350" cy="3260725"/>
          </a:xfrm>
          <a:prstGeom prst="rect">
            <a:avLst/>
          </a:prstGeom>
          <a:noFill/>
          <a:ln>
            <a:noFill/>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180975" indent="-180975" eaLnBrk="1" hangingPunct="1">
              <a:lnSpc>
                <a:spcPts val="4200"/>
              </a:lnSpc>
              <a:defRPr/>
            </a:pPr>
            <a:r>
              <a:rPr lang="zh-TW" altLang="en-US" sz="2400" dirty="0">
                <a:latin typeface="微軟正黑體" panose="020B0604030504040204" pitchFamily="34" charset="-120"/>
                <a:ea typeface="微軟正黑體" panose="020B0604030504040204" pitchFamily="34" charset="-120"/>
              </a:rPr>
              <a:t>◆個人</a:t>
            </a:r>
            <a:r>
              <a:rPr lang="zh-TW" altLang="zh-TW" sz="2400" dirty="0">
                <a:latin typeface="微軟正黑體" panose="020B0604030504040204" pitchFamily="34" charset="-120"/>
                <a:ea typeface="微軟正黑體" panose="020B0604030504040204" pitchFamily="34" charset="-120"/>
              </a:rPr>
              <a:t>名下「各別」之有價證券累計達</a:t>
            </a:r>
            <a:r>
              <a:rPr lang="en-US" altLang="zh-TW" sz="2400" dirty="0">
                <a:latin typeface="微軟正黑體" panose="020B0604030504040204" pitchFamily="34" charset="-120"/>
                <a:ea typeface="微軟正黑體" panose="020B0604030504040204" pitchFamily="34" charset="-120"/>
              </a:rPr>
              <a:t>100</a:t>
            </a:r>
            <a:r>
              <a:rPr lang="zh-TW" altLang="zh-TW" sz="2400" dirty="0">
                <a:latin typeface="微軟正黑體" panose="020B0604030504040204" pitchFamily="34" charset="-120"/>
                <a:ea typeface="微軟正黑體" panose="020B0604030504040204" pitchFamily="34" charset="-120"/>
              </a:rPr>
              <a:t>萬元者，應逐筆申報</a:t>
            </a:r>
            <a:endParaRPr lang="en-US" altLang="zh-TW" sz="2400" dirty="0">
              <a:latin typeface="微軟正黑體" panose="020B0604030504040204" pitchFamily="34" charset="-120"/>
              <a:ea typeface="微軟正黑體" panose="020B0604030504040204" pitchFamily="34" charset="-120"/>
            </a:endParaRPr>
          </a:p>
          <a:p>
            <a:pPr eaLnBrk="1" hangingPunct="1">
              <a:lnSpc>
                <a:spcPts val="4200"/>
              </a:lnSpc>
              <a:defRPr/>
            </a:pPr>
            <a:r>
              <a:rPr lang="zh-TW" altLang="en-US" sz="2400" dirty="0">
                <a:latin typeface="微軟正黑體" panose="020B0604030504040204" pitchFamily="34" charset="-120"/>
                <a:ea typeface="微軟正黑體" panose="020B0604030504040204" pitchFamily="34" charset="-120"/>
              </a:rPr>
              <a:t>◆股票：</a:t>
            </a: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股</a:t>
            </a:r>
            <a:r>
              <a:rPr lang="en-US" altLang="zh-TW" sz="2400" dirty="0">
                <a:latin typeface="微軟正黑體" panose="020B0604030504040204" pitchFamily="34" charset="-120"/>
                <a:ea typeface="微軟正黑體" panose="020B0604030504040204" pitchFamily="34" charset="-120"/>
              </a:rPr>
              <a:t>=10</a:t>
            </a:r>
            <a:r>
              <a:rPr lang="zh-TW" altLang="en-US" sz="2400" dirty="0">
                <a:latin typeface="微軟正黑體" panose="020B0604030504040204" pitchFamily="34" charset="-120"/>
                <a:ea typeface="微軟正黑體" panose="020B0604030504040204" pitchFamily="34" charset="-120"/>
              </a:rPr>
              <a:t>元</a:t>
            </a:r>
            <a:endParaRPr lang="en-US" altLang="zh-TW" sz="2400" dirty="0">
              <a:latin typeface="微軟正黑體" panose="020B0604030504040204" pitchFamily="34" charset="-120"/>
              <a:ea typeface="微軟正黑體" panose="020B0604030504040204" pitchFamily="34" charset="-120"/>
            </a:endParaRPr>
          </a:p>
          <a:p>
            <a:pPr eaLnBrk="1" hangingPunct="1">
              <a:lnSpc>
                <a:spcPts val="4200"/>
              </a:lnSpc>
              <a:defRPr/>
            </a:pPr>
            <a:r>
              <a:rPr lang="zh-TW" altLang="en-US" sz="2400" dirty="0">
                <a:latin typeface="微軟正黑體" panose="020B0604030504040204" pitchFamily="34" charset="-120"/>
                <a:ea typeface="微軟正黑體" panose="020B0604030504040204" pitchFamily="34" charset="-120"/>
              </a:rPr>
              <a:t>◆股票：除發行股票之公司</a:t>
            </a:r>
            <a:r>
              <a:rPr lang="zh-TW" altLang="en-US" sz="2400" dirty="0">
                <a:solidFill>
                  <a:srgbClr val="FF0000"/>
                </a:solidFill>
                <a:latin typeface="微軟正黑體" panose="020B0604030504040204" pitchFamily="34" charset="-120"/>
                <a:ea typeface="微軟正黑體" panose="020B0604030504040204" pitchFamily="34" charset="-120"/>
              </a:rPr>
              <a:t>業已解散而法人格消滅</a:t>
            </a:r>
            <a:r>
              <a:rPr lang="zh-TW" altLang="en-US" sz="2400" dirty="0">
                <a:latin typeface="微軟正黑體" panose="020B0604030504040204" pitchFamily="34" charset="-120"/>
                <a:ea typeface="微軟正黑體" panose="020B0604030504040204" pitchFamily="34" charset="-120"/>
              </a:rPr>
              <a:t>外，其他應申報之「股票」，包括上市（櫃）、興櫃及其他未上市（櫃）、已下市之股票，</a:t>
            </a:r>
            <a:r>
              <a:rPr lang="zh-TW" altLang="en-US" sz="2400" dirty="0">
                <a:solidFill>
                  <a:srgbClr val="FF0000"/>
                </a:solidFill>
                <a:latin typeface="微軟正黑體" panose="020B0604030504040204" pitchFamily="34" charset="-120"/>
                <a:ea typeface="微軟正黑體" panose="020B0604030504040204" pitchFamily="34" charset="-120"/>
              </a:rPr>
              <a:t>水餃股、雞蛋股</a:t>
            </a:r>
            <a:r>
              <a:rPr lang="zh-TW" altLang="en-US" sz="2400" dirty="0">
                <a:solidFill>
                  <a:srgbClr val="FF0000"/>
                </a:solidFill>
                <a:latin typeface="文泉驛等寬微米黑" panose="020B0606030804020204" pitchFamily="34" charset="-120"/>
                <a:ea typeface="文泉驛等寬微米黑" panose="020B0606030804020204" pitchFamily="34" charset="-120"/>
              </a:rPr>
              <a:t>✔</a:t>
            </a:r>
            <a:endParaRPr lang="en-US" altLang="zh-TW" sz="2400" dirty="0">
              <a:solidFill>
                <a:srgbClr val="FF0000"/>
              </a:solidFill>
              <a:latin typeface="文泉驛等寬微米黑" panose="020B0606030804020204" pitchFamily="34" charset="-120"/>
              <a:ea typeface="文泉驛等寬微米黑" panose="020B0606030804020204" pitchFamily="34" charset="-120"/>
            </a:endParaRPr>
          </a:p>
          <a:p>
            <a:pPr eaLnBrk="1" hangingPunct="1">
              <a:lnSpc>
                <a:spcPts val="4200"/>
              </a:lnSpc>
              <a:defRPr/>
            </a:pPr>
            <a:endParaRPr lang="en-US" altLang="zh-TW" sz="2400" dirty="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B7B5408B-C72C-D315-EDAC-065C06E1180D}"/>
              </a:ext>
            </a:extLst>
          </p:cNvPr>
          <p:cNvPicPr>
            <a:picLocks noChangeAspect="1"/>
          </p:cNvPicPr>
          <p:nvPr/>
        </p:nvPicPr>
        <p:blipFill rotWithShape="1">
          <a:blip r:embed="rId2"/>
          <a:srcRect b="11967"/>
          <a:stretch/>
        </p:blipFill>
        <p:spPr>
          <a:xfrm flipH="1">
            <a:off x="5652120" y="4725144"/>
            <a:ext cx="2346731" cy="1924744"/>
          </a:xfrm>
          <a:prstGeom prst="rect">
            <a:avLst/>
          </a:prstGeom>
          <a:effectLst>
            <a:softEdge rad="63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0">
            <a:extLst>
              <a:ext uri="{FF2B5EF4-FFF2-40B4-BE49-F238E27FC236}">
                <a16:creationId xmlns:a16="http://schemas.microsoft.com/office/drawing/2014/main" id="{E700B318-5428-C767-555F-6A56A7750DF5}"/>
              </a:ext>
            </a:extLst>
          </p:cNvPr>
          <p:cNvSpPr>
            <a:spLocks noGrp="1"/>
          </p:cNvSpPr>
          <p:nvPr>
            <p:ph type="title"/>
          </p:nvPr>
        </p:nvSpPr>
        <p:spPr>
          <a:xfrm>
            <a:off x="827088" y="188913"/>
            <a:ext cx="7467600" cy="1143000"/>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申報原因</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立法目的</a:t>
            </a:r>
          </a:p>
        </p:txBody>
      </p:sp>
      <p:sp>
        <p:nvSpPr>
          <p:cNvPr id="13315" name="內容版面配置區 11">
            <a:extLst>
              <a:ext uri="{FF2B5EF4-FFF2-40B4-BE49-F238E27FC236}">
                <a16:creationId xmlns:a16="http://schemas.microsoft.com/office/drawing/2014/main" id="{2641032B-4888-21AD-B477-F3E794340B39}"/>
              </a:ext>
            </a:extLst>
          </p:cNvPr>
          <p:cNvSpPr>
            <a:spLocks noGrp="1"/>
          </p:cNvSpPr>
          <p:nvPr>
            <p:ph sz="quarter" idx="1"/>
          </p:nvPr>
        </p:nvSpPr>
        <p:spPr>
          <a:xfrm>
            <a:off x="827088" y="1484313"/>
            <a:ext cx="7467600" cy="4873625"/>
          </a:xfrm>
        </p:spPr>
        <p:txBody>
          <a:bodyPr/>
          <a:lstStyle/>
          <a:p>
            <a:pPr eaLnBrk="1" hangingPunct="1"/>
            <a:endParaRPr lang="zh-TW" altLang="en-US"/>
          </a:p>
          <a:p>
            <a:pPr eaLnBrk="1" hangingPunct="1"/>
            <a:endParaRPr lang="zh-TW" altLang="en-US"/>
          </a:p>
          <a:p>
            <a:pPr algn="ctr" eaLnBrk="1" hangingPunct="1">
              <a:buFont typeface="Arial" panose="020B0604020202020204" pitchFamily="34" charset="0"/>
              <a:buNone/>
            </a:pPr>
            <a:r>
              <a:rPr lang="zh-TW" altLang="en-US" sz="4400">
                <a:latin typeface="微軟正黑體" panose="020B0604030504040204" pitchFamily="34" charset="-120"/>
                <a:ea typeface="微軟正黑體" panose="020B0604030504040204" pitchFamily="34" charset="-120"/>
              </a:rPr>
              <a:t>公職人員財產申報法第</a:t>
            </a:r>
            <a:r>
              <a:rPr lang="en-US" altLang="zh-TW" sz="4400">
                <a:latin typeface="微軟正黑體" panose="020B0604030504040204" pitchFamily="34" charset="-120"/>
                <a:ea typeface="微軟正黑體" panose="020B0604030504040204" pitchFamily="34" charset="-120"/>
              </a:rPr>
              <a:t>1</a:t>
            </a:r>
            <a:r>
              <a:rPr lang="zh-TW" altLang="en-US" sz="4400">
                <a:latin typeface="微軟正黑體" panose="020B0604030504040204" pitchFamily="34" charset="-120"/>
                <a:ea typeface="微軟正黑體" panose="020B0604030504040204" pitchFamily="34" charset="-120"/>
              </a:rPr>
              <a:t>條：</a:t>
            </a:r>
            <a:endParaRPr lang="en-US" altLang="zh-TW" sz="4400">
              <a:latin typeface="微軟正黑體" panose="020B0604030504040204" pitchFamily="34" charset="-120"/>
              <a:ea typeface="微軟正黑體" panose="020B0604030504040204" pitchFamily="34" charset="-120"/>
            </a:endParaRPr>
          </a:p>
          <a:p>
            <a:pPr algn="ctr" eaLnBrk="1" hangingPunct="1">
              <a:spcBef>
                <a:spcPts val="3000"/>
              </a:spcBef>
              <a:buFont typeface="Arial" panose="020B0604020202020204" pitchFamily="34" charset="0"/>
              <a:buNone/>
            </a:pPr>
            <a:r>
              <a:rPr lang="zh-TW" altLang="en-US" sz="4400" b="1">
                <a:latin typeface="微軟正黑體" panose="020B0604030504040204" pitchFamily="34" charset="-120"/>
                <a:ea typeface="微軟正黑體" panose="020B0604030504040204" pitchFamily="34" charset="-120"/>
              </a:rPr>
              <a:t>端正政風，</a:t>
            </a:r>
            <a:endParaRPr lang="en-US" altLang="zh-TW" sz="4400" b="1">
              <a:latin typeface="微軟正黑體" panose="020B0604030504040204" pitchFamily="34" charset="-120"/>
              <a:ea typeface="微軟正黑體" panose="020B0604030504040204" pitchFamily="34" charset="-120"/>
            </a:endParaRPr>
          </a:p>
          <a:p>
            <a:pPr algn="ctr" eaLnBrk="1" hangingPunct="1">
              <a:spcBef>
                <a:spcPts val="1200"/>
              </a:spcBef>
              <a:buFont typeface="Arial" panose="020B0604020202020204" pitchFamily="34" charset="0"/>
              <a:buNone/>
            </a:pPr>
            <a:r>
              <a:rPr lang="zh-TW" altLang="en-US" sz="4400" b="1">
                <a:latin typeface="微軟正黑體" panose="020B0604030504040204" pitchFamily="34" charset="-120"/>
                <a:ea typeface="微軟正黑體" panose="020B0604030504040204" pitchFamily="34" charset="-120"/>
              </a:rPr>
              <a:t>確立公職人員清廉作為</a:t>
            </a:r>
            <a:r>
              <a:rPr lang="zh-TW" altLang="en-US" sz="3200" b="1"/>
              <a:t> </a:t>
            </a:r>
          </a:p>
          <a:p>
            <a:pPr eaLnBrk="1" hangingPunct="1"/>
            <a:endParaRPr lang="zh-TW" altLang="en-US" sz="32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765B80-2766-8F43-284E-AA14F5D0D3DF}"/>
              </a:ext>
            </a:extLst>
          </p:cNvPr>
          <p:cNvSpPr>
            <a:spLocks noGrp="1"/>
          </p:cNvSpPr>
          <p:nvPr>
            <p:ph type="title"/>
          </p:nvPr>
        </p:nvSpPr>
        <p:spPr/>
        <p:txBody>
          <a:bodyPr/>
          <a:lstStyle/>
          <a:p>
            <a:pPr>
              <a:defRPr/>
            </a:pPr>
            <a:endParaRPr lang="zh-TW" altLang="en-US"/>
          </a:p>
        </p:txBody>
      </p:sp>
      <p:sp>
        <p:nvSpPr>
          <p:cNvPr id="46083" name="內容版面配置區 2">
            <a:extLst>
              <a:ext uri="{FF2B5EF4-FFF2-40B4-BE49-F238E27FC236}">
                <a16:creationId xmlns:a16="http://schemas.microsoft.com/office/drawing/2014/main" id="{AB7118EE-776A-6C3A-14B0-2011B7065C63}"/>
              </a:ext>
            </a:extLst>
          </p:cNvPr>
          <p:cNvSpPr>
            <a:spLocks noGrp="1"/>
          </p:cNvSpPr>
          <p:nvPr>
            <p:ph sz="quarter" idx="1"/>
          </p:nvPr>
        </p:nvSpPr>
        <p:spPr>
          <a:xfrm>
            <a:off x="457200" y="1600200"/>
            <a:ext cx="7467600" cy="4873625"/>
          </a:xfrm>
        </p:spPr>
        <p:txBody>
          <a:bodyPr/>
          <a:lstStyle/>
          <a:p>
            <a:endParaRPr lang="zh-TW" altLang="en-US"/>
          </a:p>
        </p:txBody>
      </p:sp>
      <p:pic>
        <p:nvPicPr>
          <p:cNvPr id="46084" name="圖片 4">
            <a:extLst>
              <a:ext uri="{FF2B5EF4-FFF2-40B4-BE49-F238E27FC236}">
                <a16:creationId xmlns:a16="http://schemas.microsoft.com/office/drawing/2014/main" id="{E378C966-C56E-FBC8-45A8-4D91035C2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0"/>
            <a:ext cx="878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6E4E95-B2E8-FF84-D4DD-6352DC726760}"/>
              </a:ext>
            </a:extLst>
          </p:cNvPr>
          <p:cNvSpPr>
            <a:spLocks noGrp="1"/>
          </p:cNvSpPr>
          <p:nvPr>
            <p:ph type="title"/>
          </p:nvPr>
        </p:nvSpPr>
        <p:spPr>
          <a:xfrm>
            <a:off x="-107950" y="-319088"/>
            <a:ext cx="9155113" cy="1143001"/>
          </a:xfrm>
        </p:spPr>
        <p:txBody>
          <a:bodyPr>
            <a:normAutofit fontScale="90000"/>
          </a:bodyPr>
          <a:lstStyle/>
          <a:p>
            <a:pPr algn="ctr" eaLnBrk="1" fontAlgn="auto" hangingPunct="1">
              <a:spcAft>
                <a:spcPts val="0"/>
              </a:spcAft>
              <a:defRPr/>
            </a:pPr>
            <a:r>
              <a:rPr lang="zh-TW" altLang="en-US" sz="4000" b="1" dirty="0">
                <a:latin typeface="微軟正黑體" pitchFamily="34" charset="-120"/>
                <a:ea typeface="微軟正黑體" pitchFamily="34" charset="-120"/>
              </a:rPr>
              <a:t>申報應注意事項</a:t>
            </a:r>
            <a:r>
              <a:rPr lang="en-US" altLang="zh-TW" sz="4000" b="1" dirty="0">
                <a:latin typeface="微軟正黑體" pitchFamily="34" charset="-120"/>
                <a:ea typeface="微軟正黑體" pitchFamily="34" charset="-120"/>
              </a:rPr>
              <a:t>-</a:t>
            </a:r>
            <a:r>
              <a:rPr lang="zh-TW" altLang="en-US" sz="4000" b="1" dirty="0">
                <a:latin typeface="微軟正黑體" pitchFamily="34" charset="-120"/>
                <a:ea typeface="微軟正黑體" pitchFamily="34" charset="-120"/>
              </a:rPr>
              <a:t>珠寶、古董、字畫、其他</a:t>
            </a:r>
            <a:endParaRPr lang="zh-TW" altLang="en-US" sz="4000" dirty="0"/>
          </a:p>
        </p:txBody>
      </p:sp>
      <p:grpSp>
        <p:nvGrpSpPr>
          <p:cNvPr id="47107" name="群組 3">
            <a:extLst>
              <a:ext uri="{FF2B5EF4-FFF2-40B4-BE49-F238E27FC236}">
                <a16:creationId xmlns:a16="http://schemas.microsoft.com/office/drawing/2014/main" id="{175C9FC8-DE89-8F2C-ABE4-ABDC5E21C73C}"/>
              </a:ext>
            </a:extLst>
          </p:cNvPr>
          <p:cNvGrpSpPr>
            <a:grpSpLocks/>
          </p:cNvGrpSpPr>
          <p:nvPr/>
        </p:nvGrpSpPr>
        <p:grpSpPr bwMode="auto">
          <a:xfrm>
            <a:off x="611188" y="1125538"/>
            <a:ext cx="7529512" cy="2012950"/>
            <a:chOff x="541728" y="2542119"/>
            <a:chExt cx="7667552" cy="2078466"/>
          </a:xfrm>
        </p:grpSpPr>
        <p:pic>
          <p:nvPicPr>
            <p:cNvPr id="47110" name="圖片 2">
              <a:extLst>
                <a:ext uri="{FF2B5EF4-FFF2-40B4-BE49-F238E27FC236}">
                  <a16:creationId xmlns:a16="http://schemas.microsoft.com/office/drawing/2014/main" id="{CEE6FCAC-6312-5278-118B-A4D7656E4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12" t="28987" r="33888" b="43062"/>
            <a:stretch>
              <a:fillRect/>
            </a:stretch>
          </p:blipFill>
          <p:spPr bwMode="auto">
            <a:xfrm>
              <a:off x="541728" y="2542119"/>
              <a:ext cx="7667552" cy="207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1046E785-1565-5DAA-965C-DB5C7CF580D0}"/>
                </a:ext>
              </a:extLst>
            </p:cNvPr>
            <p:cNvSpPr/>
            <p:nvPr/>
          </p:nvSpPr>
          <p:spPr>
            <a:xfrm>
              <a:off x="569210" y="2591294"/>
              <a:ext cx="7578639" cy="488472"/>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47108" name="文字方塊 19">
            <a:extLst>
              <a:ext uri="{FF2B5EF4-FFF2-40B4-BE49-F238E27FC236}">
                <a16:creationId xmlns:a16="http://schemas.microsoft.com/office/drawing/2014/main" id="{F4DBF004-584A-C688-CA9E-DED36A5CDDC7}"/>
              </a:ext>
            </a:extLst>
          </p:cNvPr>
          <p:cNvSpPr txBox="1">
            <a:spLocks noChangeArrowheads="1"/>
          </p:cNvSpPr>
          <p:nvPr/>
        </p:nvSpPr>
        <p:spPr bwMode="auto">
          <a:xfrm>
            <a:off x="468313" y="3532188"/>
            <a:ext cx="64182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marL="180975" indent="-180975">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3700"/>
              </a:lnSpc>
            </a:pPr>
            <a:r>
              <a:rPr lang="zh-TW" altLang="en-US" sz="2400">
                <a:latin typeface="微軟正黑體" panose="020B0604030504040204" pitchFamily="34" charset="-120"/>
                <a:ea typeface="微軟正黑體" panose="020B0604030504040204" pitchFamily="34" charset="-120"/>
              </a:rPr>
              <a:t>◆</a:t>
            </a:r>
            <a:r>
              <a:rPr lang="zh-TW" altLang="zh-TW" sz="2400">
                <a:latin typeface="微軟正黑體" panose="020B0604030504040204" pitchFamily="34" charset="-120"/>
                <a:ea typeface="微軟正黑體" panose="020B0604030504040204" pitchFamily="34" charset="-120"/>
              </a:rPr>
              <a:t>每項價額達</a:t>
            </a:r>
            <a:r>
              <a:rPr lang="en-US" altLang="zh-TW" sz="2400">
                <a:latin typeface="微軟正黑體" panose="020B0604030504040204" pitchFamily="34" charset="-120"/>
                <a:ea typeface="微軟正黑體" panose="020B0604030504040204" pitchFamily="34" charset="-120"/>
              </a:rPr>
              <a:t>20</a:t>
            </a:r>
            <a:r>
              <a:rPr lang="zh-TW" altLang="zh-TW" sz="2400">
                <a:latin typeface="微軟正黑體" panose="020B0604030504040204" pitchFamily="34" charset="-120"/>
                <a:ea typeface="微軟正黑體" panose="020B0604030504040204" pitchFamily="34" charset="-120"/>
              </a:rPr>
              <a:t>萬元者，應申報</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◆靈骨塔</a:t>
            </a:r>
            <a:r>
              <a:rPr lang="zh-TW" altLang="en-US" sz="2400">
                <a:latin typeface="文泉驛等寬微米黑"/>
                <a:ea typeface="文泉驛等寬微米黑"/>
                <a:cs typeface="文泉驛等寬微米黑"/>
              </a:rPr>
              <a:t>✔</a:t>
            </a:r>
            <a:endParaRPr lang="en-US" altLang="zh-TW" sz="2400">
              <a:latin typeface="文泉驛等寬微米黑"/>
              <a:ea typeface="文泉驛等寬微米黑"/>
              <a:cs typeface="文泉驛等寬微米黑"/>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◆黃金存摺、黃金條塊</a:t>
            </a:r>
            <a:r>
              <a:rPr lang="zh-TW" altLang="en-US" sz="2400">
                <a:latin typeface="文泉驛等寬微米黑"/>
                <a:ea typeface="文泉驛等寬微米黑"/>
                <a:cs typeface="文泉驛等寬微米黑"/>
              </a:rPr>
              <a:t>✔</a:t>
            </a:r>
            <a:endParaRPr lang="en-US" altLang="zh-TW" sz="2400">
              <a:latin typeface="文泉驛等寬微米黑"/>
              <a:ea typeface="文泉驛等寬微米黑"/>
              <a:cs typeface="文泉驛等寬微米黑"/>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◆比特幣</a:t>
            </a:r>
            <a:r>
              <a:rPr lang="zh-TW" altLang="en-US" sz="2400">
                <a:latin typeface="文泉驛等寬微米黑"/>
                <a:ea typeface="文泉驛等寬微米黑"/>
                <a:cs typeface="文泉驛等寬微米黑"/>
              </a:rPr>
              <a:t>✔</a:t>
            </a:r>
            <a:endParaRPr lang="en-US" altLang="zh-TW" sz="2400">
              <a:latin typeface="微軟正黑體" panose="020B0604030504040204" pitchFamily="34" charset="-120"/>
              <a:ea typeface="微軟正黑體" panose="020B0604030504040204" pitchFamily="34" charset="-120"/>
            </a:endParaRPr>
          </a:p>
        </p:txBody>
      </p:sp>
      <p:pic>
        <p:nvPicPr>
          <p:cNvPr id="47109" name="圖片 3">
            <a:extLst>
              <a:ext uri="{FF2B5EF4-FFF2-40B4-BE49-F238E27FC236}">
                <a16:creationId xmlns:a16="http://schemas.microsoft.com/office/drawing/2014/main" id="{9F4F87FD-3DB5-BDEB-CCDF-1A53A4152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467100"/>
            <a:ext cx="250507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45FC0D-9E98-0B96-965B-B0A31429AD6F}"/>
              </a:ext>
            </a:extLst>
          </p:cNvPr>
          <p:cNvSpPr>
            <a:spLocks noGrp="1"/>
          </p:cNvSpPr>
          <p:nvPr>
            <p:ph type="title"/>
          </p:nvPr>
        </p:nvSpPr>
        <p:spPr>
          <a:xfrm>
            <a:off x="658813" y="-73025"/>
            <a:ext cx="7467600" cy="1143000"/>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保險</a:t>
            </a:r>
            <a:endParaRPr lang="zh-TW" altLang="en-US" sz="4000" dirty="0"/>
          </a:p>
        </p:txBody>
      </p:sp>
      <p:grpSp>
        <p:nvGrpSpPr>
          <p:cNvPr id="48131" name="群組 6">
            <a:extLst>
              <a:ext uri="{FF2B5EF4-FFF2-40B4-BE49-F238E27FC236}">
                <a16:creationId xmlns:a16="http://schemas.microsoft.com/office/drawing/2014/main" id="{199B4BEA-230D-8327-4CDA-EA600B30889B}"/>
              </a:ext>
            </a:extLst>
          </p:cNvPr>
          <p:cNvGrpSpPr>
            <a:grpSpLocks/>
          </p:cNvGrpSpPr>
          <p:nvPr/>
        </p:nvGrpSpPr>
        <p:grpSpPr bwMode="auto">
          <a:xfrm>
            <a:off x="827088" y="1341438"/>
            <a:ext cx="6553200" cy="1039812"/>
            <a:chOff x="971599" y="2204865"/>
            <a:chExt cx="6641679" cy="1152618"/>
          </a:xfrm>
        </p:grpSpPr>
        <p:pic>
          <p:nvPicPr>
            <p:cNvPr id="48135" name="圖片 7">
              <a:extLst>
                <a:ext uri="{FF2B5EF4-FFF2-40B4-BE49-F238E27FC236}">
                  <a16:creationId xmlns:a16="http://schemas.microsoft.com/office/drawing/2014/main" id="{5EF13FC6-9E08-5643-AD48-F93D4F1F6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66" t="17703" r="48778" b="68858"/>
            <a:stretch>
              <a:fillRect/>
            </a:stretch>
          </p:blipFill>
          <p:spPr bwMode="auto">
            <a:xfrm>
              <a:off x="971599" y="2204865"/>
              <a:ext cx="6641679" cy="115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a16="http://schemas.microsoft.com/office/drawing/2014/main" id="{62AAD623-1440-83E1-4F01-0FBBD0D43A32}"/>
                </a:ext>
              </a:extLst>
            </p:cNvPr>
            <p:cNvSpPr/>
            <p:nvPr/>
          </p:nvSpPr>
          <p:spPr>
            <a:xfrm>
              <a:off x="1081007" y="2340363"/>
              <a:ext cx="6446997" cy="513839"/>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48132" name="文字方塊 19">
            <a:extLst>
              <a:ext uri="{FF2B5EF4-FFF2-40B4-BE49-F238E27FC236}">
                <a16:creationId xmlns:a16="http://schemas.microsoft.com/office/drawing/2014/main" id="{91CF5EF5-263B-6EF6-6A42-EA028A9B598B}"/>
              </a:ext>
            </a:extLst>
          </p:cNvPr>
          <p:cNvSpPr txBox="1">
            <a:spLocks noChangeArrowheads="1"/>
          </p:cNvSpPr>
          <p:nvPr/>
        </p:nvSpPr>
        <p:spPr bwMode="auto">
          <a:xfrm>
            <a:off x="611188" y="2924175"/>
            <a:ext cx="756126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marL="180975" indent="-180975">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3700"/>
              </a:lnSpc>
            </a:pPr>
            <a:r>
              <a:rPr lang="zh-TW" altLang="en-US" sz="2400">
                <a:latin typeface="微軟正黑體" panose="020B0604030504040204" pitchFamily="34" charset="-120"/>
                <a:ea typeface="微軟正黑體" panose="020B0604030504040204" pitchFamily="34" charset="-120"/>
              </a:rPr>
              <a:t>◆「</a:t>
            </a:r>
            <a:r>
              <a:rPr lang="zh-TW" altLang="en-US" sz="2400" u="sng">
                <a:latin typeface="微軟正黑體" panose="020B0604030504040204" pitchFamily="34" charset="-120"/>
                <a:ea typeface="微軟正黑體" panose="020B0604030504040204" pitchFamily="34" charset="-120"/>
              </a:rPr>
              <a:t>儲蓄</a:t>
            </a:r>
            <a:r>
              <a:rPr lang="zh-TW" altLang="en-US" sz="2400">
                <a:latin typeface="微軟正黑體" panose="020B0604030504040204" pitchFamily="34" charset="-120"/>
                <a:ea typeface="微軟正黑體" panose="020B0604030504040204" pitchFamily="34" charset="-120"/>
              </a:rPr>
              <a:t>型壽險」、「</a:t>
            </a:r>
            <a:r>
              <a:rPr lang="zh-TW" altLang="en-US" sz="2400" u="sng">
                <a:latin typeface="微軟正黑體" panose="020B0604030504040204" pitchFamily="34" charset="-120"/>
                <a:ea typeface="微軟正黑體" panose="020B0604030504040204" pitchFamily="34" charset="-120"/>
              </a:rPr>
              <a:t>投資</a:t>
            </a:r>
            <a:r>
              <a:rPr lang="zh-TW" altLang="en-US" sz="2400">
                <a:latin typeface="微軟正黑體" panose="020B0604030504040204" pitchFamily="34" charset="-120"/>
                <a:ea typeface="微軟正黑體" panose="020B0604030504040204" pitchFamily="34" charset="-120"/>
              </a:rPr>
              <a:t>型壽險」及「</a:t>
            </a:r>
            <a:r>
              <a:rPr lang="zh-TW" altLang="en-US" sz="2400" u="sng">
                <a:latin typeface="微軟正黑體" panose="020B0604030504040204" pitchFamily="34" charset="-120"/>
                <a:ea typeface="微軟正黑體" panose="020B0604030504040204" pitchFamily="34" charset="-120"/>
              </a:rPr>
              <a:t>年金</a:t>
            </a:r>
            <a:r>
              <a:rPr lang="zh-TW" altLang="en-US" sz="2400">
                <a:latin typeface="微軟正黑體" panose="020B0604030504040204" pitchFamily="34" charset="-120"/>
                <a:ea typeface="微軟正黑體" panose="020B0604030504040204" pitchFamily="34" charset="-120"/>
              </a:rPr>
              <a:t>型保險」</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◆「要保人」</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◆同一保險公司、同一保險名稱、不同保單號碼</a:t>
            </a:r>
            <a:r>
              <a:rPr lang="zh-TW" altLang="en-US" sz="2400">
                <a:latin typeface="文泉驛等寬微米黑"/>
                <a:ea typeface="文泉驛等寬微米黑"/>
                <a:cs typeface="文泉驛等寬微米黑"/>
              </a:rPr>
              <a:t>✔</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◆已完成繳費，契約仍有效</a:t>
            </a:r>
            <a:r>
              <a:rPr lang="zh-TW" altLang="en-US" sz="2400">
                <a:latin typeface="文泉驛等寬微米黑"/>
                <a:ea typeface="文泉驛等寬微米黑"/>
                <a:cs typeface="文泉驛等寬微米黑"/>
              </a:rPr>
              <a:t>✔</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◆溢報保險</a:t>
            </a:r>
            <a:r>
              <a:rPr lang="zh-TW" altLang="en-US" sz="2400">
                <a:latin typeface="文泉驛等寬微米黑"/>
                <a:ea typeface="文泉驛等寬微米黑"/>
                <a:cs typeface="文泉驛等寬微米黑"/>
              </a:rPr>
              <a:t>✔</a:t>
            </a:r>
            <a:endParaRPr lang="en-US" altLang="zh-TW" sz="2400">
              <a:latin typeface="文泉驛等寬微米黑"/>
              <a:ea typeface="文泉驛等寬微米黑"/>
              <a:cs typeface="文泉驛等寬微米黑"/>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a:t>
            </a:r>
            <a:r>
              <a:rPr lang="zh-TW" altLang="en-US" sz="2400">
                <a:latin typeface="文泉驛等寬微米黑"/>
                <a:ea typeface="文泉驛等寬微米黑"/>
                <a:cs typeface="文泉驛等寬微米黑"/>
              </a:rPr>
              <a:t>不論金額多少都要申報</a:t>
            </a:r>
            <a:endParaRPr lang="en-US" altLang="zh-TW" sz="2400">
              <a:latin typeface="文泉驛等寬微米黑"/>
              <a:ea typeface="文泉驛等寬微米黑"/>
              <a:cs typeface="文泉驛等寬微米黑"/>
            </a:endParaRPr>
          </a:p>
          <a:p>
            <a:pPr eaLnBrk="1" hangingPunct="1">
              <a:lnSpc>
                <a:spcPts val="3700"/>
              </a:lnSpc>
            </a:pPr>
            <a:endParaRPr lang="en-US" altLang="zh-TW" sz="2400">
              <a:latin typeface="文泉驛等寬微米黑"/>
              <a:ea typeface="文泉驛等寬微米黑"/>
              <a:cs typeface="文泉驛等寬微米黑"/>
            </a:endParaRPr>
          </a:p>
        </p:txBody>
      </p:sp>
      <p:pic>
        <p:nvPicPr>
          <p:cNvPr id="3" name="圖片 2">
            <a:extLst>
              <a:ext uri="{FF2B5EF4-FFF2-40B4-BE49-F238E27FC236}">
                <a16:creationId xmlns:a16="http://schemas.microsoft.com/office/drawing/2014/main" id="{3DE63BD1-C32F-096E-FA66-62E52B571005}"/>
              </a:ext>
            </a:extLst>
          </p:cNvPr>
          <p:cNvPicPr>
            <a:picLocks noChangeAspect="1"/>
          </p:cNvPicPr>
          <p:nvPr/>
        </p:nvPicPr>
        <p:blipFill rotWithShape="1">
          <a:blip r:embed="rId3"/>
          <a:srcRect t="12006" b="12881"/>
          <a:stretch/>
        </p:blipFill>
        <p:spPr>
          <a:xfrm>
            <a:off x="6181412" y="4322485"/>
            <a:ext cx="2673758" cy="2303310"/>
          </a:xfrm>
          <a:prstGeom prst="rect">
            <a:avLst/>
          </a:prstGeom>
          <a:effectLst>
            <a:softEdge rad="127000"/>
          </a:effectLst>
        </p:spPr>
      </p:pic>
      <p:sp>
        <p:nvSpPr>
          <p:cNvPr id="48134" name="文字方塊 3">
            <a:extLst>
              <a:ext uri="{FF2B5EF4-FFF2-40B4-BE49-F238E27FC236}">
                <a16:creationId xmlns:a16="http://schemas.microsoft.com/office/drawing/2014/main" id="{2EAF991D-7AC8-0430-8CF1-B31C18ABC6D5}"/>
              </a:ext>
            </a:extLst>
          </p:cNvPr>
          <p:cNvSpPr txBox="1">
            <a:spLocks noChangeArrowheads="1"/>
          </p:cNvSpPr>
          <p:nvPr/>
        </p:nvSpPr>
        <p:spPr bwMode="auto">
          <a:xfrm>
            <a:off x="7364413" y="1579563"/>
            <a:ext cx="1081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a:solidFill>
                  <a:srgbClr val="FF0000"/>
                </a:solidFill>
                <a:latin typeface="標楷體" panose="03000509000000000000" pitchFamily="65" charset="-120"/>
                <a:ea typeface="標楷體" panose="03000509000000000000" pitchFamily="65" charset="-120"/>
              </a:rPr>
              <a:t>舊的申報內容</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C2361B-B588-4CE1-774E-059C23D6F7D5}"/>
              </a:ext>
            </a:extLst>
          </p:cNvPr>
          <p:cNvSpPr>
            <a:spLocks noGrp="1"/>
          </p:cNvSpPr>
          <p:nvPr>
            <p:ph type="title"/>
          </p:nvPr>
        </p:nvSpPr>
        <p:spPr/>
        <p:txBody>
          <a:bodyPr/>
          <a:lstStyle/>
          <a:p>
            <a:pPr>
              <a:defRPr/>
            </a:pPr>
            <a:endParaRPr lang="zh-TW" altLang="en-US"/>
          </a:p>
        </p:txBody>
      </p:sp>
      <p:sp>
        <p:nvSpPr>
          <p:cNvPr id="49155" name="內容版面配置區 2">
            <a:extLst>
              <a:ext uri="{FF2B5EF4-FFF2-40B4-BE49-F238E27FC236}">
                <a16:creationId xmlns:a16="http://schemas.microsoft.com/office/drawing/2014/main" id="{BBDEF43A-3BBD-18C9-B02A-A817ECCD10F3}"/>
              </a:ext>
            </a:extLst>
          </p:cNvPr>
          <p:cNvSpPr>
            <a:spLocks noGrp="1"/>
          </p:cNvSpPr>
          <p:nvPr>
            <p:ph sz="quarter" idx="1"/>
          </p:nvPr>
        </p:nvSpPr>
        <p:spPr>
          <a:xfrm>
            <a:off x="457200" y="1600200"/>
            <a:ext cx="7467600" cy="4873625"/>
          </a:xfrm>
        </p:spPr>
        <p:txBody>
          <a:bodyPr/>
          <a:lstStyle/>
          <a:p>
            <a:endParaRPr lang="zh-TW" altLang="en-US"/>
          </a:p>
        </p:txBody>
      </p:sp>
      <p:pic>
        <p:nvPicPr>
          <p:cNvPr id="49156" name="圖片 3">
            <a:extLst>
              <a:ext uri="{FF2B5EF4-FFF2-40B4-BE49-F238E27FC236}">
                <a16:creationId xmlns:a16="http://schemas.microsoft.com/office/drawing/2014/main" id="{1D694663-2B11-F6E4-F8DC-AF693CDF3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55" t="17467" r="21761" b="8427"/>
          <a:stretch>
            <a:fillRect/>
          </a:stretch>
        </p:blipFill>
        <p:spPr bwMode="auto">
          <a:xfrm>
            <a:off x="-3175" y="274638"/>
            <a:ext cx="9424988"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文字方塊 4">
            <a:extLst>
              <a:ext uri="{FF2B5EF4-FFF2-40B4-BE49-F238E27FC236}">
                <a16:creationId xmlns:a16="http://schemas.microsoft.com/office/drawing/2014/main" id="{557CAA8B-EF79-9E69-04BE-C614714F6361}"/>
              </a:ext>
            </a:extLst>
          </p:cNvPr>
          <p:cNvSpPr txBox="1">
            <a:spLocks noChangeArrowheads="1"/>
          </p:cNvSpPr>
          <p:nvPr/>
        </p:nvSpPr>
        <p:spPr bwMode="auto">
          <a:xfrm>
            <a:off x="3492500" y="44450"/>
            <a:ext cx="6096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400">
                <a:solidFill>
                  <a:srgbClr val="FF0000"/>
                </a:solidFill>
                <a:latin typeface="標楷體" panose="03000509000000000000" pitchFamily="65" charset="-120"/>
                <a:ea typeface="標楷體" panose="03000509000000000000" pitchFamily="65" charset="-120"/>
              </a:rPr>
              <a:t>★新增填報項目是為了讓財產更公開透明</a:t>
            </a:r>
            <a:r>
              <a:rPr lang="en-US" altLang="zh-TW" sz="2400">
                <a:solidFill>
                  <a:srgbClr val="FF0000"/>
                </a:solidFill>
                <a:latin typeface="標楷體" panose="03000509000000000000" pitchFamily="65" charset="-120"/>
                <a:ea typeface="標楷體" panose="03000509000000000000" pitchFamily="65" charset="-120"/>
              </a:rPr>
              <a:t>!</a:t>
            </a:r>
            <a:endParaRPr lang="zh-TW" altLang="en-US" sz="2400">
              <a:solidFill>
                <a:srgbClr val="FF0000"/>
              </a:solidFill>
              <a:latin typeface="標楷體" panose="03000509000000000000" pitchFamily="65" charset="-120"/>
              <a:ea typeface="標楷體" panose="03000509000000000000" pitchFamily="65" charset="-120"/>
            </a:endParaRPr>
          </a:p>
        </p:txBody>
      </p:sp>
      <p:sp>
        <p:nvSpPr>
          <p:cNvPr id="49158" name="文字方塊 5">
            <a:extLst>
              <a:ext uri="{FF2B5EF4-FFF2-40B4-BE49-F238E27FC236}">
                <a16:creationId xmlns:a16="http://schemas.microsoft.com/office/drawing/2014/main" id="{0678C27F-C830-9D30-BFA4-2A1664EA8AF1}"/>
              </a:ext>
            </a:extLst>
          </p:cNvPr>
          <p:cNvSpPr txBox="1">
            <a:spLocks noChangeArrowheads="1"/>
          </p:cNvSpPr>
          <p:nvPr/>
        </p:nvSpPr>
        <p:spPr bwMode="auto">
          <a:xfrm>
            <a:off x="107950" y="3429000"/>
            <a:ext cx="9144000" cy="3354388"/>
          </a:xfrm>
          <a:prstGeom prst="rect">
            <a:avLst/>
          </a:prstGeom>
          <a:solidFill>
            <a:srgbClr val="FEFC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a:t>                                                           </a:t>
            </a:r>
            <a:r>
              <a:rPr lang="zh-TW" altLang="en-US" sz="3600">
                <a:latin typeface="標楷體" panose="03000509000000000000" pitchFamily="65" charset="-120"/>
                <a:ea typeface="標楷體" panose="03000509000000000000" pitchFamily="65" charset="-120"/>
              </a:rPr>
              <a:t>這麼多怎麼查</a:t>
            </a:r>
            <a:r>
              <a:rPr lang="en-US" altLang="zh-TW" sz="3600">
                <a:latin typeface="標楷體" panose="03000509000000000000" pitchFamily="65" charset="-120"/>
                <a:ea typeface="標楷體" panose="03000509000000000000" pitchFamily="65" charset="-120"/>
              </a:rPr>
              <a:t>?</a:t>
            </a:r>
          </a:p>
          <a:p>
            <a:r>
              <a:rPr lang="zh-TW" altLang="en-US" sz="4400">
                <a:latin typeface="標楷體" panose="03000509000000000000" pitchFamily="65" charset="-120"/>
                <a:ea typeface="標楷體" panose="03000509000000000000" pitchFamily="65" charset="-120"/>
              </a:rPr>
              <a:t>最快的方式請撥打各該保險公司</a:t>
            </a:r>
            <a:r>
              <a:rPr lang="en-US" altLang="zh-TW" sz="4400" b="1">
                <a:latin typeface="標楷體" panose="03000509000000000000" pitchFamily="65" charset="-120"/>
                <a:ea typeface="標楷體" panose="03000509000000000000" pitchFamily="65" charset="-120"/>
              </a:rPr>
              <a:t>0800</a:t>
            </a:r>
            <a:r>
              <a:rPr lang="zh-TW" altLang="en-US" sz="4400" b="1">
                <a:latin typeface="標楷體" panose="03000509000000000000" pitchFamily="65" charset="-120"/>
                <a:ea typeface="標楷體" panose="03000509000000000000" pitchFamily="65" charset="-120"/>
              </a:rPr>
              <a:t>免費服務專線</a:t>
            </a:r>
            <a:r>
              <a:rPr lang="zh-TW" altLang="en-US" sz="4400">
                <a:latin typeface="標楷體" panose="03000509000000000000" pitchFamily="65" charset="-120"/>
                <a:ea typeface="標楷體" panose="03000509000000000000" pitchFamily="65" charset="-120"/>
              </a:rPr>
              <a:t>，電話確認身分後，即可逐一詢問或向保險公司申請</a:t>
            </a:r>
            <a:r>
              <a:rPr lang="zh-TW" altLang="en-US" sz="4400" b="1">
                <a:latin typeface="標楷體" panose="03000509000000000000" pitchFamily="65" charset="-120"/>
                <a:ea typeface="標楷體" panose="03000509000000000000" pitchFamily="65" charset="-120"/>
              </a:rPr>
              <a:t>「保險帳戶價值明細」。</a:t>
            </a:r>
            <a:endParaRPr lang="en-US" altLang="zh-TW" sz="4400" b="1">
              <a:latin typeface="標楷體" panose="03000509000000000000" pitchFamily="65" charset="-120"/>
              <a:ea typeface="標楷體" panose="03000509000000000000" pitchFamily="65" charset="-12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9272FE-3348-05C1-1971-F693B9CE5012}"/>
              </a:ext>
            </a:extLst>
          </p:cNvPr>
          <p:cNvSpPr>
            <a:spLocks noGrp="1"/>
          </p:cNvSpPr>
          <p:nvPr>
            <p:ph type="title"/>
          </p:nvPr>
        </p:nvSpPr>
        <p:spPr/>
        <p:txBody>
          <a:bodyPr/>
          <a:lstStyle/>
          <a:p>
            <a:pPr>
              <a:defRPr/>
            </a:pPr>
            <a:endParaRPr lang="zh-TW" altLang="en-US"/>
          </a:p>
        </p:txBody>
      </p:sp>
      <p:sp>
        <p:nvSpPr>
          <p:cNvPr id="50179" name="內容版面配置區 2">
            <a:extLst>
              <a:ext uri="{FF2B5EF4-FFF2-40B4-BE49-F238E27FC236}">
                <a16:creationId xmlns:a16="http://schemas.microsoft.com/office/drawing/2014/main" id="{153CAA9F-C6A0-6BE3-F867-7B84B2FB212B}"/>
              </a:ext>
            </a:extLst>
          </p:cNvPr>
          <p:cNvSpPr>
            <a:spLocks noGrp="1"/>
          </p:cNvSpPr>
          <p:nvPr>
            <p:ph sz="quarter" idx="1"/>
          </p:nvPr>
        </p:nvSpPr>
        <p:spPr>
          <a:xfrm>
            <a:off x="457200" y="1600200"/>
            <a:ext cx="7467600" cy="4873625"/>
          </a:xfrm>
        </p:spPr>
        <p:txBody>
          <a:bodyPr/>
          <a:lstStyle/>
          <a:p>
            <a:endParaRPr lang="zh-TW" altLang="en-US"/>
          </a:p>
        </p:txBody>
      </p:sp>
      <p:pic>
        <p:nvPicPr>
          <p:cNvPr id="50180" name="圖片 4">
            <a:extLst>
              <a:ext uri="{FF2B5EF4-FFF2-40B4-BE49-F238E27FC236}">
                <a16:creationId xmlns:a16="http://schemas.microsoft.com/office/drawing/2014/main" id="{3C0D1CA7-DBF6-ADBD-F2FF-8D8C06027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41688B-F1FB-B2A0-F823-152CE6FE09E5}"/>
              </a:ext>
            </a:extLst>
          </p:cNvPr>
          <p:cNvSpPr>
            <a:spLocks noGrp="1"/>
          </p:cNvSpPr>
          <p:nvPr>
            <p:ph type="title"/>
          </p:nvPr>
        </p:nvSpPr>
        <p:spPr>
          <a:xfrm>
            <a:off x="250825" y="-122238"/>
            <a:ext cx="8569325" cy="1143001"/>
          </a:xfrm>
        </p:spPr>
        <p:txBody>
          <a:bodyPr>
            <a:normAutofit fontScale="90000"/>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債權（別人欠您錢）</a:t>
            </a:r>
            <a:endParaRPr lang="zh-TW" altLang="en-US" sz="4000" dirty="0"/>
          </a:p>
        </p:txBody>
      </p:sp>
      <p:grpSp>
        <p:nvGrpSpPr>
          <p:cNvPr id="51203" name="群組 10">
            <a:extLst>
              <a:ext uri="{FF2B5EF4-FFF2-40B4-BE49-F238E27FC236}">
                <a16:creationId xmlns:a16="http://schemas.microsoft.com/office/drawing/2014/main" id="{DDA246FF-013A-4365-89B1-C3F39B08F23E}"/>
              </a:ext>
            </a:extLst>
          </p:cNvPr>
          <p:cNvGrpSpPr>
            <a:grpSpLocks/>
          </p:cNvGrpSpPr>
          <p:nvPr/>
        </p:nvGrpSpPr>
        <p:grpSpPr bwMode="auto">
          <a:xfrm>
            <a:off x="404813" y="1628775"/>
            <a:ext cx="8170862" cy="1008063"/>
            <a:chOff x="323528" y="2143761"/>
            <a:chExt cx="8170416" cy="1061060"/>
          </a:xfrm>
        </p:grpSpPr>
        <p:pic>
          <p:nvPicPr>
            <p:cNvPr id="51205" name="圖片 7">
              <a:extLst>
                <a:ext uri="{FF2B5EF4-FFF2-40B4-BE49-F238E27FC236}">
                  <a16:creationId xmlns:a16="http://schemas.microsoft.com/office/drawing/2014/main" id="{7BCBE0DC-AE5E-5A45-9B7D-8113AD2A9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12" t="23862" r="4111" b="59154"/>
            <a:stretch>
              <a:fillRect/>
            </a:stretch>
          </p:blipFill>
          <p:spPr bwMode="auto">
            <a:xfrm>
              <a:off x="323528" y="2143761"/>
              <a:ext cx="8170416" cy="10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a16="http://schemas.microsoft.com/office/drawing/2014/main" id="{BB16B3A5-182B-7D3C-27A3-0A4F5EE94203}"/>
                </a:ext>
              </a:extLst>
            </p:cNvPr>
            <p:cNvSpPr/>
            <p:nvPr/>
          </p:nvSpPr>
          <p:spPr>
            <a:xfrm>
              <a:off x="333052" y="2173838"/>
              <a:ext cx="8140256" cy="391005"/>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51204" name="文字方塊 19">
            <a:extLst>
              <a:ext uri="{FF2B5EF4-FFF2-40B4-BE49-F238E27FC236}">
                <a16:creationId xmlns:a16="http://schemas.microsoft.com/office/drawing/2014/main" id="{035CDF16-3CB0-79E6-28D7-A65241F47571}"/>
              </a:ext>
            </a:extLst>
          </p:cNvPr>
          <p:cNvSpPr txBox="1">
            <a:spLocks noChangeArrowheads="1"/>
          </p:cNvSpPr>
          <p:nvPr/>
        </p:nvSpPr>
        <p:spPr bwMode="auto">
          <a:xfrm>
            <a:off x="384175" y="3068638"/>
            <a:ext cx="76136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marL="180975" indent="-180975">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3700"/>
              </a:lnSpc>
            </a:pPr>
            <a:r>
              <a:rPr lang="zh-TW" altLang="en-US" sz="2400">
                <a:latin typeface="微軟正黑體" panose="020B0604030504040204" pitchFamily="34" charset="-120"/>
                <a:ea typeface="微軟正黑體" panose="020B0604030504040204" pitchFamily="34" charset="-120"/>
              </a:rPr>
              <a:t>◆個人「各別」名下債權達</a:t>
            </a:r>
            <a:r>
              <a:rPr lang="en-US" altLang="zh-TW" sz="2400">
                <a:latin typeface="微軟正黑體" panose="020B0604030504040204" pitchFamily="34" charset="-120"/>
                <a:ea typeface="微軟正黑體" panose="020B0604030504040204" pitchFamily="34" charset="-120"/>
              </a:rPr>
              <a:t>100</a:t>
            </a:r>
            <a:r>
              <a:rPr lang="zh-TW" altLang="en-US" sz="2400">
                <a:latin typeface="微軟正黑體" panose="020B0604030504040204" pitchFamily="34" charset="-120"/>
                <a:ea typeface="微軟正黑體" panose="020B0604030504040204" pitchFamily="34" charset="-120"/>
              </a:rPr>
              <a:t>萬元以上者，應申報</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◆須扣除已清償部分</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◆私人借貸</a:t>
            </a:r>
            <a:r>
              <a:rPr lang="zh-TW" altLang="en-US" sz="2400">
                <a:latin typeface="文泉驛等寬微米黑"/>
                <a:ea typeface="文泉驛等寬微米黑"/>
                <a:cs typeface="文泉驛等寬微米黑"/>
              </a:rPr>
              <a:t>✔</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endParaRPr lang="en-US" altLang="zh-TW" sz="2400">
              <a:latin typeface="文泉驛等寬微米黑"/>
              <a:ea typeface="文泉驛等寬微米黑"/>
              <a:cs typeface="文泉驛等寬微米黑"/>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2CD5FE-F005-D1A0-39B9-1FA0426399FF}"/>
              </a:ext>
            </a:extLst>
          </p:cNvPr>
          <p:cNvSpPr>
            <a:spLocks noGrp="1"/>
          </p:cNvSpPr>
          <p:nvPr>
            <p:ph type="title"/>
          </p:nvPr>
        </p:nvSpPr>
        <p:spPr>
          <a:xfrm>
            <a:off x="623888" y="-53975"/>
            <a:ext cx="8196262" cy="1143000"/>
          </a:xfrm>
        </p:spPr>
        <p:txBody>
          <a:bodyPr>
            <a:normAutofit fontScale="90000"/>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債務（欠別人錢）</a:t>
            </a:r>
            <a:endParaRPr lang="zh-TW" altLang="en-US" sz="4000" dirty="0"/>
          </a:p>
        </p:txBody>
      </p:sp>
      <p:grpSp>
        <p:nvGrpSpPr>
          <p:cNvPr id="52227" name="群組 3">
            <a:extLst>
              <a:ext uri="{FF2B5EF4-FFF2-40B4-BE49-F238E27FC236}">
                <a16:creationId xmlns:a16="http://schemas.microsoft.com/office/drawing/2014/main" id="{DE4A5661-CDB5-069E-42E3-71EB441FD12D}"/>
              </a:ext>
            </a:extLst>
          </p:cNvPr>
          <p:cNvGrpSpPr>
            <a:grpSpLocks/>
          </p:cNvGrpSpPr>
          <p:nvPr/>
        </p:nvGrpSpPr>
        <p:grpSpPr bwMode="auto">
          <a:xfrm>
            <a:off x="250825" y="1484313"/>
            <a:ext cx="8137525" cy="1008062"/>
            <a:chOff x="92368" y="1877080"/>
            <a:chExt cx="9051632" cy="1007982"/>
          </a:xfrm>
        </p:grpSpPr>
        <p:pic>
          <p:nvPicPr>
            <p:cNvPr id="52229" name="圖片 2">
              <a:extLst>
                <a:ext uri="{FF2B5EF4-FFF2-40B4-BE49-F238E27FC236}">
                  <a16:creationId xmlns:a16="http://schemas.microsoft.com/office/drawing/2014/main" id="{96C8DD1C-0B1A-6BE9-F5C4-08642876D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87" t="19086" r="8667" b="64436"/>
            <a:stretch>
              <a:fillRect/>
            </a:stretch>
          </p:blipFill>
          <p:spPr bwMode="auto">
            <a:xfrm>
              <a:off x="92368" y="1879637"/>
              <a:ext cx="9051632" cy="10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a16="http://schemas.microsoft.com/office/drawing/2014/main" id="{9AD31033-E7E8-4353-0D87-8335DDF2C628}"/>
                </a:ext>
              </a:extLst>
            </p:cNvPr>
            <p:cNvSpPr/>
            <p:nvPr/>
          </p:nvSpPr>
          <p:spPr>
            <a:xfrm>
              <a:off x="141811" y="1877080"/>
              <a:ext cx="8961575" cy="390494"/>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52228" name="文字方塊 19">
            <a:extLst>
              <a:ext uri="{FF2B5EF4-FFF2-40B4-BE49-F238E27FC236}">
                <a16:creationId xmlns:a16="http://schemas.microsoft.com/office/drawing/2014/main" id="{10BBC4A8-731A-4C6A-C158-B17CD28E4CDE}"/>
              </a:ext>
            </a:extLst>
          </p:cNvPr>
          <p:cNvSpPr txBox="1">
            <a:spLocks noChangeArrowheads="1"/>
          </p:cNvSpPr>
          <p:nvPr/>
        </p:nvSpPr>
        <p:spPr bwMode="auto">
          <a:xfrm>
            <a:off x="328613" y="2852738"/>
            <a:ext cx="8059737"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marL="180975" indent="-180975">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3700"/>
              </a:lnSpc>
            </a:pPr>
            <a:r>
              <a:rPr lang="zh-TW" altLang="en-US" sz="2400">
                <a:latin typeface="微軟正黑體" panose="020B0604030504040204" pitchFamily="34" charset="-120"/>
                <a:ea typeface="微軟正黑體" panose="020B0604030504040204" pitchFamily="34" charset="-120"/>
              </a:rPr>
              <a:t>◆個人「各別」名下債務達</a:t>
            </a:r>
            <a:r>
              <a:rPr lang="en-US" altLang="zh-TW" sz="2400">
                <a:latin typeface="微軟正黑體" panose="020B0604030504040204" pitchFamily="34" charset="-120"/>
                <a:ea typeface="微軟正黑體" panose="020B0604030504040204" pitchFamily="34" charset="-120"/>
              </a:rPr>
              <a:t>100</a:t>
            </a:r>
            <a:r>
              <a:rPr lang="zh-TW" altLang="en-US" sz="2400">
                <a:latin typeface="微軟正黑體" panose="020B0604030504040204" pitchFamily="34" charset="-120"/>
                <a:ea typeface="微軟正黑體" panose="020B0604030504040204" pitchFamily="34" charset="-120"/>
              </a:rPr>
              <a:t>萬元以上者，應申報</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◆須扣除已清償部分</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◆私人借貸</a:t>
            </a:r>
            <a:r>
              <a:rPr lang="zh-TW" altLang="en-US" sz="2400">
                <a:latin typeface="文泉驛等寬微米黑"/>
                <a:ea typeface="文泉驛等寬微米黑"/>
                <a:cs typeface="文泉驛等寬微米黑"/>
              </a:rPr>
              <a:t>✔</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◆保單借款</a:t>
            </a:r>
            <a:r>
              <a:rPr lang="zh-TW" altLang="en-US" sz="2400">
                <a:latin typeface="文泉驛等寬微米黑"/>
                <a:ea typeface="文泉驛等寬微米黑"/>
                <a:cs typeface="文泉驛等寬微米黑"/>
              </a:rPr>
              <a:t>✔</a:t>
            </a:r>
            <a:endParaRPr lang="en-US" altLang="zh-TW" sz="2400">
              <a:latin typeface="微軟正黑體" panose="020B0604030504040204" pitchFamily="34" charset="-120"/>
              <a:ea typeface="微軟正黑體" panose="020B0604030504040204" pitchFamily="34" charset="-120"/>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◆卡債</a:t>
            </a:r>
            <a:r>
              <a:rPr lang="zh-TW" altLang="en-US" sz="2400">
                <a:latin typeface="文泉驛等寬微米黑"/>
                <a:ea typeface="文泉驛等寬微米黑"/>
                <a:cs typeface="文泉驛等寬微米黑"/>
              </a:rPr>
              <a:t>✘</a:t>
            </a:r>
            <a:endParaRPr lang="en-US" altLang="zh-TW" sz="2400">
              <a:latin typeface="文泉驛等寬微米黑"/>
              <a:ea typeface="文泉驛等寬微米黑"/>
              <a:cs typeface="文泉驛等寬微米黑"/>
            </a:endParaRPr>
          </a:p>
          <a:p>
            <a:pPr eaLnBrk="1" hangingPunct="1">
              <a:lnSpc>
                <a:spcPts val="3700"/>
              </a:lnSpc>
            </a:pPr>
            <a:r>
              <a:rPr lang="zh-TW" altLang="en-US" sz="2400">
                <a:latin typeface="微軟正黑體" panose="020B0604030504040204" pitchFamily="34" charset="-120"/>
                <a:ea typeface="微軟正黑體" panose="020B0604030504040204" pitchFamily="34" charset="-120"/>
              </a:rPr>
              <a:t>◆債權與債務互相抵銷</a:t>
            </a:r>
            <a:r>
              <a:rPr lang="zh-TW" altLang="en-US" sz="2400">
                <a:latin typeface="文泉驛等寬微米黑"/>
                <a:ea typeface="文泉驛等寬微米黑"/>
                <a:cs typeface="文泉驛等寬微米黑"/>
              </a:rPr>
              <a:t>✘</a:t>
            </a:r>
            <a:endParaRPr lang="en-US" altLang="zh-TW" sz="2400">
              <a:latin typeface="文泉驛等寬微米黑"/>
              <a:ea typeface="文泉驛等寬微米黑"/>
              <a:cs typeface="文泉驛等寬微米黑"/>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73088C-A917-C233-DF0E-6D8E168FA4E5}"/>
              </a:ext>
            </a:extLst>
          </p:cNvPr>
          <p:cNvSpPr>
            <a:spLocks noGrp="1"/>
          </p:cNvSpPr>
          <p:nvPr>
            <p:ph type="title"/>
          </p:nvPr>
        </p:nvSpPr>
        <p:spPr>
          <a:xfrm>
            <a:off x="704850" y="-100013"/>
            <a:ext cx="7467600" cy="1143001"/>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事業投資</a:t>
            </a:r>
            <a:endParaRPr lang="zh-TW" altLang="en-US" sz="4000" dirty="0"/>
          </a:p>
        </p:txBody>
      </p:sp>
      <p:grpSp>
        <p:nvGrpSpPr>
          <p:cNvPr id="53251" name="群組 6">
            <a:extLst>
              <a:ext uri="{FF2B5EF4-FFF2-40B4-BE49-F238E27FC236}">
                <a16:creationId xmlns:a16="http://schemas.microsoft.com/office/drawing/2014/main" id="{DE1CD0DC-095B-A75D-4907-1EC19134BAF4}"/>
              </a:ext>
            </a:extLst>
          </p:cNvPr>
          <p:cNvGrpSpPr>
            <a:grpSpLocks/>
          </p:cNvGrpSpPr>
          <p:nvPr/>
        </p:nvGrpSpPr>
        <p:grpSpPr bwMode="auto">
          <a:xfrm>
            <a:off x="457200" y="1628775"/>
            <a:ext cx="7810500" cy="1439863"/>
            <a:chOff x="218260" y="1772816"/>
            <a:chExt cx="8444051" cy="1800200"/>
          </a:xfrm>
        </p:grpSpPr>
        <p:pic>
          <p:nvPicPr>
            <p:cNvPr id="53253" name="圖片 5">
              <a:extLst>
                <a:ext uri="{FF2B5EF4-FFF2-40B4-BE49-F238E27FC236}">
                  <a16:creationId xmlns:a16="http://schemas.microsoft.com/office/drawing/2014/main" id="{134C5070-332D-5124-8A1E-F3C0D7BB0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68" t="17506" r="11000" b="58987"/>
            <a:stretch>
              <a:fillRect/>
            </a:stretch>
          </p:blipFill>
          <p:spPr bwMode="auto">
            <a:xfrm>
              <a:off x="218260" y="1772816"/>
              <a:ext cx="8444051"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a16="http://schemas.microsoft.com/office/drawing/2014/main" id="{541DB9FF-D583-5FDE-022A-99D699E14BFC}"/>
                </a:ext>
              </a:extLst>
            </p:cNvPr>
            <p:cNvSpPr/>
            <p:nvPr/>
          </p:nvSpPr>
          <p:spPr>
            <a:xfrm>
              <a:off x="259450" y="1897858"/>
              <a:ext cx="8356522" cy="712537"/>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53252" name="文字方塊 19">
            <a:extLst>
              <a:ext uri="{FF2B5EF4-FFF2-40B4-BE49-F238E27FC236}">
                <a16:creationId xmlns:a16="http://schemas.microsoft.com/office/drawing/2014/main" id="{6BB86D27-B4B2-287D-3F76-C95476220899}"/>
              </a:ext>
            </a:extLst>
          </p:cNvPr>
          <p:cNvSpPr txBox="1">
            <a:spLocks noChangeArrowheads="1"/>
          </p:cNvSpPr>
          <p:nvPr/>
        </p:nvSpPr>
        <p:spPr bwMode="auto">
          <a:xfrm>
            <a:off x="495300" y="3357563"/>
            <a:ext cx="7964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marL="180975" indent="-180975">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3700"/>
              </a:lnSpc>
            </a:pPr>
            <a:r>
              <a:rPr lang="zh-TW" altLang="en-US" sz="2400">
                <a:latin typeface="微軟正黑體" panose="020B0604030504040204" pitchFamily="34" charset="-120"/>
                <a:ea typeface="微軟正黑體" panose="020B0604030504040204" pitchFamily="34" charset="-120"/>
              </a:rPr>
              <a:t>◆個人「各別」名下事業投資達</a:t>
            </a:r>
            <a:r>
              <a:rPr lang="en-US" altLang="zh-TW" sz="2400">
                <a:latin typeface="微軟正黑體" panose="020B0604030504040204" pitchFamily="34" charset="-120"/>
                <a:ea typeface="微軟正黑體" panose="020B0604030504040204" pitchFamily="34" charset="-120"/>
              </a:rPr>
              <a:t>100</a:t>
            </a:r>
            <a:r>
              <a:rPr lang="zh-TW" altLang="en-US" sz="2400">
                <a:latin typeface="微軟正黑體" panose="020B0604030504040204" pitchFamily="34" charset="-120"/>
                <a:ea typeface="微軟正黑體" panose="020B0604030504040204" pitchFamily="34" charset="-120"/>
              </a:rPr>
              <a:t>萬元以上者，應申報</a:t>
            </a:r>
            <a:endParaRPr lang="en-US" altLang="zh-TW" sz="240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DCC9E8-50D2-89F1-6A29-1ADABA37BAF5}"/>
              </a:ext>
            </a:extLst>
          </p:cNvPr>
          <p:cNvSpPr>
            <a:spLocks noGrp="1"/>
          </p:cNvSpPr>
          <p:nvPr>
            <p:ph type="title"/>
          </p:nvPr>
        </p:nvSpPr>
        <p:spPr>
          <a:xfrm>
            <a:off x="633413" y="-100013"/>
            <a:ext cx="7467600" cy="1143001"/>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備註欄</a:t>
            </a:r>
            <a:endParaRPr lang="zh-TW" altLang="en-US" sz="4000" dirty="0"/>
          </a:p>
        </p:txBody>
      </p:sp>
      <p:pic>
        <p:nvPicPr>
          <p:cNvPr id="54275" name="圖片 2">
            <a:extLst>
              <a:ext uri="{FF2B5EF4-FFF2-40B4-BE49-F238E27FC236}">
                <a16:creationId xmlns:a16="http://schemas.microsoft.com/office/drawing/2014/main" id="{20976626-ADEB-2540-E2BA-2A2880E6D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68" t="17506" r="35300" b="57210"/>
          <a:stretch>
            <a:fillRect/>
          </a:stretch>
        </p:blipFill>
        <p:spPr bwMode="auto">
          <a:xfrm>
            <a:off x="827088" y="1341438"/>
            <a:ext cx="6913562"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19">
            <a:extLst>
              <a:ext uri="{FF2B5EF4-FFF2-40B4-BE49-F238E27FC236}">
                <a16:creationId xmlns:a16="http://schemas.microsoft.com/office/drawing/2014/main" id="{C8D99E05-41DC-E922-B486-ED7996A9FA96}"/>
              </a:ext>
            </a:extLst>
          </p:cNvPr>
          <p:cNvSpPr txBox="1">
            <a:spLocks noChangeArrowheads="1"/>
          </p:cNvSpPr>
          <p:nvPr/>
        </p:nvSpPr>
        <p:spPr bwMode="auto">
          <a:xfrm>
            <a:off x="457200" y="3068638"/>
            <a:ext cx="8035925" cy="2938462"/>
          </a:xfrm>
          <a:prstGeom prst="rect">
            <a:avLst/>
          </a:prstGeom>
          <a:noFill/>
          <a:ln>
            <a:noFill/>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180975" indent="-180975" eaLnBrk="1" hangingPunct="1">
              <a:lnSpc>
                <a:spcPts val="3700"/>
              </a:lnSpc>
              <a:defRPr/>
            </a:pPr>
            <a:r>
              <a:rPr lang="zh-TW" altLang="en-US" sz="2400" dirty="0">
                <a:latin typeface="微軟正黑體" panose="020B0604030504040204" pitchFamily="34" charset="-120"/>
                <a:ea typeface="微軟正黑體" panose="020B0604030504040204" pitchFamily="34" charset="-120"/>
              </a:rPr>
              <a:t>◆土地、建物已付款尚未過戶</a:t>
            </a:r>
            <a:r>
              <a:rPr lang="zh-TW" altLang="en-US" sz="2400" dirty="0">
                <a:latin typeface="文泉驛等寬微米黑" panose="020B0606030804020204" pitchFamily="34" charset="-120"/>
                <a:ea typeface="文泉驛等寬微米黑" panose="020B060603080402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180975" indent="-180975" eaLnBrk="1" hangingPunct="1">
              <a:lnSpc>
                <a:spcPts val="3700"/>
              </a:lnSpc>
              <a:defRPr/>
            </a:pPr>
            <a:r>
              <a:rPr lang="zh-TW" altLang="en-US" sz="2400" dirty="0">
                <a:latin typeface="微軟正黑體" panose="020B0604030504040204" pitchFamily="34" charset="-120"/>
                <a:ea typeface="微軟正黑體" panose="020B0604030504040204" pitchFamily="34" charset="-120"/>
              </a:rPr>
              <a:t>◆土地、建物已繼承尚未登記</a:t>
            </a:r>
            <a:r>
              <a:rPr lang="zh-TW" altLang="en-US" sz="2400" dirty="0">
                <a:latin typeface="文泉驛等寬微米黑" panose="020B0606030804020204" pitchFamily="34" charset="-120"/>
                <a:ea typeface="文泉驛等寬微米黑" panose="020B060603080402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180975" indent="-180975" eaLnBrk="1" hangingPunct="1">
              <a:lnSpc>
                <a:spcPts val="3700"/>
              </a:lnSpc>
              <a:defRPr/>
            </a:pPr>
            <a:r>
              <a:rPr lang="zh-TW" altLang="en-US" sz="2400" dirty="0">
                <a:latin typeface="微軟正黑體" panose="020B0604030504040204" pitchFamily="34" charset="-120"/>
                <a:ea typeface="微軟正黑體" panose="020B0604030504040204" pitchFamily="34" charset="-120"/>
              </a:rPr>
              <a:t>◆參與合會</a:t>
            </a:r>
            <a:r>
              <a:rPr lang="zh-TW" altLang="en-US" sz="2400" dirty="0">
                <a:latin typeface="文泉驛等寬微米黑" panose="020B0606030804020204" pitchFamily="34" charset="-120"/>
                <a:ea typeface="文泉驛等寬微米黑" panose="020B0606030804020204" pitchFamily="34" charset="-120"/>
              </a:rPr>
              <a:t>✔</a:t>
            </a:r>
            <a:endParaRPr lang="en-US" altLang="zh-TW" sz="2400" dirty="0">
              <a:latin typeface="文泉驛等寬微米黑" panose="020B0606030804020204" pitchFamily="34" charset="-120"/>
              <a:ea typeface="文泉驛等寬微米黑" panose="020B0606030804020204" pitchFamily="34" charset="-120"/>
            </a:endParaRPr>
          </a:p>
          <a:p>
            <a:pPr marL="180975" indent="-180975" eaLnBrk="1" hangingPunct="1">
              <a:lnSpc>
                <a:spcPts val="3700"/>
              </a:lnSpc>
              <a:defRPr/>
            </a:pPr>
            <a:r>
              <a:rPr lang="zh-TW" altLang="en-US" sz="2400" dirty="0">
                <a:latin typeface="微軟正黑體" panose="020B0604030504040204" pitchFamily="34" charset="-120"/>
                <a:ea typeface="微軟正黑體" panose="020B0604030504040204" pitchFamily="34" charset="-120"/>
              </a:rPr>
              <a:t>◆離婚後未取得子女監護權或未成年子女已結婚</a:t>
            </a:r>
            <a:r>
              <a:rPr lang="zh-TW" altLang="en-US" sz="2400" dirty="0">
                <a:latin typeface="文泉驛等寬微米黑" panose="020B0606030804020204" pitchFamily="34" charset="-120"/>
                <a:ea typeface="文泉驛等寬微米黑" panose="020B060603080402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180975" indent="-180975" eaLnBrk="1" hangingPunct="1">
              <a:lnSpc>
                <a:spcPts val="3700"/>
              </a:lnSpc>
              <a:defRPr/>
            </a:pPr>
            <a:r>
              <a:rPr lang="zh-TW" altLang="en-US" sz="2400" dirty="0">
                <a:latin typeface="微軟正黑體" panose="020B0604030504040204" pitchFamily="34" charset="-120"/>
                <a:ea typeface="微軟正黑體" panose="020B0604030504040204" pitchFamily="34" charset="-120"/>
              </a:rPr>
              <a:t>◆有以下無法申報配偶財產情形</a:t>
            </a:r>
            <a:r>
              <a:rPr lang="zh-TW" altLang="en-US" sz="2400" dirty="0">
                <a:latin typeface="文泉驛等寬微米黑" panose="020B0606030804020204" pitchFamily="34" charset="-120"/>
                <a:ea typeface="文泉驛等寬微米黑" panose="020B0606030804020204" pitchFamily="34" charset="-120"/>
              </a:rPr>
              <a:t>✔ </a:t>
            </a:r>
            <a:endParaRPr lang="en-US" altLang="zh-TW" sz="2400" dirty="0">
              <a:latin typeface="文泉驛等寬微米黑" panose="020B0606030804020204" pitchFamily="34" charset="-120"/>
              <a:ea typeface="文泉驛等寬微米黑" panose="020B0606030804020204" pitchFamily="34" charset="-120"/>
            </a:endParaRPr>
          </a:p>
          <a:p>
            <a:pPr marL="180975" eaLnBrk="1" hangingPunct="1">
              <a:lnSpc>
                <a:spcPts val="3700"/>
              </a:lnSpc>
              <a:defRPr/>
            </a:pP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離婚訴訟 </a:t>
            </a: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分居 </a:t>
            </a: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感情不睦 </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家暴令 </a:t>
            </a:r>
            <a:r>
              <a:rPr lang="en-US" altLang="zh-TW" sz="2400" dirty="0">
                <a:latin typeface="微軟正黑體" panose="020B0604030504040204" pitchFamily="34" charset="-120"/>
                <a:ea typeface="微軟正黑體" panose="020B0604030504040204" pitchFamily="34" charset="-120"/>
              </a:rPr>
              <a:t>5.</a:t>
            </a:r>
            <a:r>
              <a:rPr lang="zh-TW" altLang="en-US" sz="2400" dirty="0">
                <a:latin typeface="微軟正黑體" panose="020B0604030504040204" pitchFamily="34" charset="-120"/>
                <a:ea typeface="微軟正黑體" panose="020B0604030504040204" pitchFamily="34" charset="-120"/>
              </a:rPr>
              <a:t>禁制令</a:t>
            </a:r>
            <a:endParaRPr lang="en-US" altLang="zh-TW" sz="2400"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5298" name="群組 7">
            <a:extLst>
              <a:ext uri="{FF2B5EF4-FFF2-40B4-BE49-F238E27FC236}">
                <a16:creationId xmlns:a16="http://schemas.microsoft.com/office/drawing/2014/main" id="{A557F488-F541-9473-54F5-318B605554A0}"/>
              </a:ext>
            </a:extLst>
          </p:cNvPr>
          <p:cNvGrpSpPr>
            <a:grpSpLocks/>
          </p:cNvGrpSpPr>
          <p:nvPr/>
        </p:nvGrpSpPr>
        <p:grpSpPr bwMode="auto">
          <a:xfrm>
            <a:off x="669925" y="1700213"/>
            <a:ext cx="7804150" cy="4387850"/>
            <a:chOff x="457200" y="1700808"/>
            <a:chExt cx="8245793" cy="4747528"/>
          </a:xfrm>
        </p:grpSpPr>
        <p:pic>
          <p:nvPicPr>
            <p:cNvPr id="55300" name="圖片 5">
              <a:extLst>
                <a:ext uri="{FF2B5EF4-FFF2-40B4-BE49-F238E27FC236}">
                  <a16:creationId xmlns:a16="http://schemas.microsoft.com/office/drawing/2014/main" id="{2DF20E9C-557E-0FC7-EE17-4C90EE71C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777" t="19284" r="33002" b="23235"/>
            <a:stretch>
              <a:fillRect/>
            </a:stretch>
          </p:blipFill>
          <p:spPr bwMode="auto">
            <a:xfrm>
              <a:off x="539552" y="1916832"/>
              <a:ext cx="8163441" cy="453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665C0B95-6786-3A94-D77B-AFF70D31BE14}"/>
                </a:ext>
              </a:extLst>
            </p:cNvPr>
            <p:cNvSpPr/>
            <p:nvPr/>
          </p:nvSpPr>
          <p:spPr>
            <a:xfrm>
              <a:off x="457200" y="1700808"/>
              <a:ext cx="5842168" cy="1923745"/>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2" name="標題 1">
            <a:extLst>
              <a:ext uri="{FF2B5EF4-FFF2-40B4-BE49-F238E27FC236}">
                <a16:creationId xmlns:a16="http://schemas.microsoft.com/office/drawing/2014/main" id="{9659CC17-652B-0998-FD69-470611FEADA9}"/>
              </a:ext>
            </a:extLst>
          </p:cNvPr>
          <p:cNvSpPr>
            <a:spLocks noGrp="1"/>
          </p:cNvSpPr>
          <p:nvPr>
            <p:ph type="title"/>
          </p:nvPr>
        </p:nvSpPr>
        <p:spPr>
          <a:xfrm>
            <a:off x="488950" y="-100013"/>
            <a:ext cx="7467600" cy="1143001"/>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上傳</a:t>
            </a:r>
            <a:endParaRPr lang="zh-TW" altLang="en-US"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0">
            <a:extLst>
              <a:ext uri="{FF2B5EF4-FFF2-40B4-BE49-F238E27FC236}">
                <a16:creationId xmlns:a16="http://schemas.microsoft.com/office/drawing/2014/main" id="{F163BF8E-65FD-81B2-9AB4-79273E0F0B5E}"/>
              </a:ext>
            </a:extLst>
          </p:cNvPr>
          <p:cNvSpPr>
            <a:spLocks noGrp="1"/>
          </p:cNvSpPr>
          <p:nvPr>
            <p:ph type="title"/>
          </p:nvPr>
        </p:nvSpPr>
        <p:spPr>
          <a:xfrm>
            <a:off x="776288" y="-100013"/>
            <a:ext cx="7467600" cy="1143001"/>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裁罰</a:t>
            </a:r>
          </a:p>
        </p:txBody>
      </p:sp>
      <p:pic>
        <p:nvPicPr>
          <p:cNvPr id="14339" name="圖片 6">
            <a:extLst>
              <a:ext uri="{FF2B5EF4-FFF2-40B4-BE49-F238E27FC236}">
                <a16:creationId xmlns:a16="http://schemas.microsoft.com/office/drawing/2014/main" id="{A90A28B4-B7CD-F039-D800-7D02546C4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73238"/>
            <a:ext cx="86010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文字方塊 1">
            <a:extLst>
              <a:ext uri="{FF2B5EF4-FFF2-40B4-BE49-F238E27FC236}">
                <a16:creationId xmlns:a16="http://schemas.microsoft.com/office/drawing/2014/main" id="{5517551B-51EE-4985-9EBF-A9B1C2319295}"/>
              </a:ext>
            </a:extLst>
          </p:cNvPr>
          <p:cNvSpPr txBox="1">
            <a:spLocks noChangeArrowheads="1"/>
          </p:cNvSpPr>
          <p:nvPr/>
        </p:nvSpPr>
        <p:spPr bwMode="auto">
          <a:xfrm>
            <a:off x="3059113" y="4076700"/>
            <a:ext cx="345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a:solidFill>
                  <a:srgbClr val="FF0000"/>
                </a:solidFill>
                <a:latin typeface="標楷體" panose="03000509000000000000" pitchFamily="65" charset="-120"/>
                <a:ea typeface="標楷體" panose="03000509000000000000" pitchFamily="65" charset="-120"/>
              </a:rPr>
              <a:t>限期申報或補正未申報會有刑責</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95A4F1-1CA9-4DEE-E36E-82960E63E509}"/>
              </a:ext>
            </a:extLst>
          </p:cNvPr>
          <p:cNvSpPr>
            <a:spLocks noGrp="1"/>
          </p:cNvSpPr>
          <p:nvPr>
            <p:ph type="title"/>
          </p:nvPr>
        </p:nvSpPr>
        <p:spPr>
          <a:xfrm>
            <a:off x="633413" y="-100013"/>
            <a:ext cx="7467600" cy="1143001"/>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申報應注意事項</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更正</a:t>
            </a:r>
            <a:endParaRPr lang="zh-TW" altLang="en-US" sz="4000" dirty="0"/>
          </a:p>
        </p:txBody>
      </p:sp>
      <p:grpSp>
        <p:nvGrpSpPr>
          <p:cNvPr id="56323" name="群組 2">
            <a:extLst>
              <a:ext uri="{FF2B5EF4-FFF2-40B4-BE49-F238E27FC236}">
                <a16:creationId xmlns:a16="http://schemas.microsoft.com/office/drawing/2014/main" id="{8721F143-4EA8-DECD-B0BA-0216E4F90E39}"/>
              </a:ext>
            </a:extLst>
          </p:cNvPr>
          <p:cNvGrpSpPr>
            <a:grpSpLocks/>
          </p:cNvGrpSpPr>
          <p:nvPr/>
        </p:nvGrpSpPr>
        <p:grpSpPr bwMode="auto">
          <a:xfrm>
            <a:off x="842963" y="2627313"/>
            <a:ext cx="6696075" cy="1651000"/>
            <a:chOff x="472800" y="3013033"/>
            <a:chExt cx="6696000" cy="1650720"/>
          </a:xfrm>
        </p:grpSpPr>
        <p:grpSp>
          <p:nvGrpSpPr>
            <p:cNvPr id="56324" name="群組 14">
              <a:extLst>
                <a:ext uri="{FF2B5EF4-FFF2-40B4-BE49-F238E27FC236}">
                  <a16:creationId xmlns:a16="http://schemas.microsoft.com/office/drawing/2014/main" id="{97C0DBF5-E228-8C96-0BD2-72068D9B3320}"/>
                </a:ext>
              </a:extLst>
            </p:cNvPr>
            <p:cNvGrpSpPr>
              <a:grpSpLocks/>
            </p:cNvGrpSpPr>
            <p:nvPr/>
          </p:nvGrpSpPr>
          <p:grpSpPr bwMode="auto">
            <a:xfrm>
              <a:off x="472800" y="3357460"/>
              <a:ext cx="6696000" cy="1306293"/>
              <a:chOff x="663856" y="4653604"/>
              <a:chExt cx="6696000" cy="1306293"/>
            </a:xfrm>
          </p:grpSpPr>
          <p:cxnSp>
            <p:nvCxnSpPr>
              <p:cNvPr id="13" name="直線接點 12">
                <a:extLst>
                  <a:ext uri="{FF2B5EF4-FFF2-40B4-BE49-F238E27FC236}">
                    <a16:creationId xmlns:a16="http://schemas.microsoft.com/office/drawing/2014/main" id="{E93EAD15-09AE-E5B7-0238-70D5A57F2378}"/>
                  </a:ext>
                </a:extLst>
              </p:cNvPr>
              <p:cNvCxnSpPr/>
              <p:nvPr/>
            </p:nvCxnSpPr>
            <p:spPr bwMode="auto">
              <a:xfrm>
                <a:off x="1954479" y="4653606"/>
                <a:ext cx="0" cy="360302"/>
              </a:xfrm>
              <a:prstGeom prst="line">
                <a:avLst/>
              </a:prstGeom>
              <a:ln w="28575"/>
            </p:spPr>
            <p:style>
              <a:lnRef idx="1">
                <a:schemeClr val="dk1"/>
              </a:lnRef>
              <a:fillRef idx="0">
                <a:schemeClr val="dk1"/>
              </a:fillRef>
              <a:effectRef idx="0">
                <a:schemeClr val="dk1"/>
              </a:effectRef>
              <a:fontRef idx="minor">
                <a:schemeClr val="tx1"/>
              </a:fontRef>
            </p:style>
          </p:cxnSp>
          <p:grpSp>
            <p:nvGrpSpPr>
              <p:cNvPr id="56327" name="群組 48">
                <a:extLst>
                  <a:ext uri="{FF2B5EF4-FFF2-40B4-BE49-F238E27FC236}">
                    <a16:creationId xmlns:a16="http://schemas.microsoft.com/office/drawing/2014/main" id="{30776975-F9B9-7193-518D-44C84B7D5610}"/>
                  </a:ext>
                </a:extLst>
              </p:cNvPr>
              <p:cNvGrpSpPr>
                <a:grpSpLocks/>
              </p:cNvGrpSpPr>
              <p:nvPr/>
            </p:nvGrpSpPr>
            <p:grpSpPr bwMode="auto">
              <a:xfrm>
                <a:off x="663856" y="4653605"/>
                <a:ext cx="6696000" cy="1306292"/>
                <a:chOff x="519838" y="4509588"/>
                <a:chExt cx="6696837" cy="1305377"/>
              </a:xfrm>
            </p:grpSpPr>
            <p:cxnSp>
              <p:nvCxnSpPr>
                <p:cNvPr id="16" name="直線單箭頭接點 15">
                  <a:extLst>
                    <a:ext uri="{FF2B5EF4-FFF2-40B4-BE49-F238E27FC236}">
                      <a16:creationId xmlns:a16="http://schemas.microsoft.com/office/drawing/2014/main" id="{1390ABA6-967A-1D5D-3F30-39B283081597}"/>
                    </a:ext>
                  </a:extLst>
                </p:cNvPr>
                <p:cNvCxnSpPr/>
                <p:nvPr/>
              </p:nvCxnSpPr>
              <p:spPr>
                <a:xfrm>
                  <a:off x="519838" y="4688821"/>
                  <a:ext cx="6696837"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40969" name="文字方塊 40">
                  <a:extLst>
                    <a:ext uri="{FF2B5EF4-FFF2-40B4-BE49-F238E27FC236}">
                      <a16:creationId xmlns:a16="http://schemas.microsoft.com/office/drawing/2014/main" id="{688A7228-3C13-5628-CA05-856FFDEDBD70}"/>
                    </a:ext>
                  </a:extLst>
                </p:cNvPr>
                <p:cNvSpPr txBox="1">
                  <a:spLocks noChangeArrowheads="1"/>
                </p:cNvSpPr>
                <p:nvPr/>
              </p:nvSpPr>
              <p:spPr bwMode="auto">
                <a:xfrm>
                  <a:off x="1162848" y="4861707"/>
                  <a:ext cx="1295547" cy="953258"/>
                </a:xfrm>
                <a:prstGeom prst="rect">
                  <a:avLst/>
                </a:prstGeom>
                <a:solidFill>
                  <a:schemeClr val="accent3">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b="1">
                      <a:latin typeface="微軟正黑體" panose="020B0604030504040204" pitchFamily="34" charset="-120"/>
                      <a:ea typeface="微軟正黑體" panose="020B0604030504040204" pitchFamily="34" charset="-120"/>
                    </a:rPr>
                    <a:t>上傳</a:t>
                  </a:r>
                  <a:endParaRPr lang="en-US" altLang="zh-TW" sz="2800" b="1">
                    <a:latin typeface="微軟正黑體" panose="020B0604030504040204" pitchFamily="34" charset="-120"/>
                    <a:ea typeface="微軟正黑體" panose="020B0604030504040204" pitchFamily="34" charset="-120"/>
                  </a:endParaRPr>
                </a:p>
                <a:p>
                  <a:pPr algn="ctr" eaLnBrk="1" hangingPunct="1">
                    <a:defRPr/>
                  </a:pPr>
                  <a:r>
                    <a:rPr lang="zh-TW" altLang="en-US" sz="2800" b="1">
                      <a:latin typeface="微軟正黑體" panose="020B0604030504040204" pitchFamily="34" charset="-120"/>
                      <a:ea typeface="微軟正黑體" panose="020B0604030504040204" pitchFamily="34" charset="-120"/>
                    </a:rPr>
                    <a:t>申報表</a:t>
                  </a:r>
                  <a:endParaRPr lang="zh-TW" altLang="en-US" sz="2800"/>
                </a:p>
              </p:txBody>
            </p:sp>
            <p:cxnSp>
              <p:nvCxnSpPr>
                <p:cNvPr id="21" name="直線接點 20">
                  <a:extLst>
                    <a:ext uri="{FF2B5EF4-FFF2-40B4-BE49-F238E27FC236}">
                      <a16:creationId xmlns:a16="http://schemas.microsoft.com/office/drawing/2014/main" id="{9525F10D-FBDC-F79D-B0A8-BA33B2BD4ADB}"/>
                    </a:ext>
                  </a:extLst>
                </p:cNvPr>
                <p:cNvCxnSpPr/>
                <p:nvPr/>
              </p:nvCxnSpPr>
              <p:spPr>
                <a:xfrm>
                  <a:off x="5760771" y="4509589"/>
                  <a:ext cx="0" cy="360049"/>
                </a:xfrm>
                <a:prstGeom prst="line">
                  <a:avLst/>
                </a:prstGeom>
                <a:ln w="28575"/>
              </p:spPr>
              <p:style>
                <a:lnRef idx="1">
                  <a:schemeClr val="dk1"/>
                </a:lnRef>
                <a:fillRef idx="0">
                  <a:schemeClr val="dk1"/>
                </a:fillRef>
                <a:effectRef idx="0">
                  <a:schemeClr val="dk1"/>
                </a:effectRef>
                <a:fontRef idx="minor">
                  <a:schemeClr val="tx1"/>
                </a:fontRef>
              </p:style>
            </p:cxnSp>
            <p:sp>
              <p:nvSpPr>
                <p:cNvPr id="40971" name="文字方塊 46">
                  <a:extLst>
                    <a:ext uri="{FF2B5EF4-FFF2-40B4-BE49-F238E27FC236}">
                      <a16:creationId xmlns:a16="http://schemas.microsoft.com/office/drawing/2014/main" id="{D6F7AD43-5FB6-C213-56D9-251240C372F1}"/>
                    </a:ext>
                  </a:extLst>
                </p:cNvPr>
                <p:cNvSpPr txBox="1">
                  <a:spLocks noChangeArrowheads="1"/>
                </p:cNvSpPr>
                <p:nvPr/>
              </p:nvSpPr>
              <p:spPr bwMode="auto">
                <a:xfrm>
                  <a:off x="4825628" y="4861707"/>
                  <a:ext cx="1944908" cy="953258"/>
                </a:xfrm>
                <a:prstGeom prst="rect">
                  <a:avLst/>
                </a:prstGeom>
                <a:solidFill>
                  <a:schemeClr val="accent4">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b="1" dirty="0">
                      <a:latin typeface="微軟正黑體" panose="020B0604030504040204" pitchFamily="34" charset="-120"/>
                      <a:ea typeface="微軟正黑體" panose="020B0604030504040204" pitchFamily="34" charset="-120"/>
                    </a:rPr>
                    <a:t>隔年</a:t>
                  </a:r>
                  <a:r>
                    <a:rPr lang="en-US" altLang="zh-TW" sz="2800" b="1" dirty="0">
                      <a:latin typeface="微軟正黑體" panose="020B0604030504040204" pitchFamily="34" charset="-120"/>
                      <a:ea typeface="微軟正黑體" panose="020B0604030504040204" pitchFamily="34" charset="-120"/>
                    </a:rPr>
                    <a:t>1-2</a:t>
                  </a:r>
                  <a:r>
                    <a:rPr lang="zh-TW" altLang="en-US" sz="2800" b="1" dirty="0">
                      <a:latin typeface="微軟正黑體" panose="020B0604030504040204" pitchFamily="34" charset="-120"/>
                      <a:ea typeface="微軟正黑體" panose="020B0604030504040204" pitchFamily="34" charset="-120"/>
                    </a:rPr>
                    <a:t>月</a:t>
                  </a:r>
                  <a:endParaRPr lang="en-US" altLang="zh-TW" sz="2800" b="1" dirty="0">
                    <a:latin typeface="微軟正黑體" panose="020B0604030504040204" pitchFamily="34" charset="-120"/>
                    <a:ea typeface="微軟正黑體" panose="020B0604030504040204" pitchFamily="34" charset="-120"/>
                  </a:endParaRPr>
                </a:p>
                <a:p>
                  <a:pPr algn="ctr" eaLnBrk="1" hangingPunct="1">
                    <a:defRPr/>
                  </a:pPr>
                  <a:r>
                    <a:rPr lang="zh-TW" altLang="en-US" sz="2800" b="1" dirty="0">
                      <a:latin typeface="微軟正黑體" panose="020B0604030504040204" pitchFamily="34" charset="-120"/>
                      <a:ea typeface="微軟正黑體" panose="020B0604030504040204" pitchFamily="34" charset="-120"/>
                    </a:rPr>
                    <a:t>抽籤</a:t>
                  </a:r>
                  <a:endParaRPr lang="zh-TW" altLang="en-US" sz="2800" dirty="0"/>
                </a:p>
              </p:txBody>
            </p:sp>
          </p:grpSp>
        </p:grpSp>
        <p:sp>
          <p:nvSpPr>
            <p:cNvPr id="40965" name="文字方塊 40">
              <a:extLst>
                <a:ext uri="{FF2B5EF4-FFF2-40B4-BE49-F238E27FC236}">
                  <a16:creationId xmlns:a16="http://schemas.microsoft.com/office/drawing/2014/main" id="{CDA4CA6F-40A8-D3C1-A95A-0CDA33A2A920}"/>
                </a:ext>
              </a:extLst>
            </p:cNvPr>
            <p:cNvSpPr txBox="1">
              <a:spLocks noChangeArrowheads="1"/>
            </p:cNvSpPr>
            <p:nvPr/>
          </p:nvSpPr>
          <p:spPr bwMode="auto">
            <a:xfrm>
              <a:off x="1760248" y="3013033"/>
              <a:ext cx="3948069" cy="523786"/>
            </a:xfrm>
            <a:prstGeom prst="rect">
              <a:avLst/>
            </a:prstGeom>
            <a:solidFill>
              <a:schemeClr val="accent1">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b="1" dirty="0">
                  <a:latin typeface="微軟正黑體" panose="020B0604030504040204" pitchFamily="34" charset="-120"/>
                  <a:ea typeface="微軟正黑體" panose="020B0604030504040204" pitchFamily="34" charset="-120"/>
                </a:rPr>
                <a:t>可更正</a:t>
              </a:r>
              <a:endParaRPr lang="zh-TW" altLang="en-US" sz="2800" dirty="0"/>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圖片 10">
            <a:extLst>
              <a:ext uri="{FF2B5EF4-FFF2-40B4-BE49-F238E27FC236}">
                <a16:creationId xmlns:a16="http://schemas.microsoft.com/office/drawing/2014/main" id="{BDB90962-0721-4031-5B7A-DA7B92576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a:extLst>
              <a:ext uri="{FF2B5EF4-FFF2-40B4-BE49-F238E27FC236}">
                <a16:creationId xmlns:a16="http://schemas.microsoft.com/office/drawing/2014/main" id="{1CF6AE4F-B5D4-4BCC-6DAC-ECFA36F5CE01}"/>
              </a:ext>
            </a:extLst>
          </p:cNvPr>
          <p:cNvSpPr>
            <a:spLocks noGrp="1"/>
          </p:cNvSpPr>
          <p:nvPr>
            <p:ph type="title"/>
          </p:nvPr>
        </p:nvSpPr>
        <p:spPr>
          <a:xfrm>
            <a:off x="3257550" y="1557338"/>
            <a:ext cx="2665413" cy="2006600"/>
          </a:xfrm>
        </p:spPr>
        <p:txBody>
          <a:bodyPr/>
          <a:lstStyle/>
          <a:p>
            <a:pPr eaLnBrk="1" hangingPunct="1">
              <a:defRPr/>
            </a:pPr>
            <a:r>
              <a:rPr lang="zh-TW" altLang="en-US" sz="8800" b="1" dirty="0">
                <a:solidFill>
                  <a:srgbClr val="1D2B2B"/>
                </a:solidFill>
                <a:latin typeface="微軟正黑體" panose="020B0604030504040204" pitchFamily="34" charset="-120"/>
                <a:ea typeface="微軟正黑體" panose="020B0604030504040204" pitchFamily="34" charset="-120"/>
              </a:rPr>
              <a:t>授權</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a:extLst>
              <a:ext uri="{FF2B5EF4-FFF2-40B4-BE49-F238E27FC236}">
                <a16:creationId xmlns:a16="http://schemas.microsoft.com/office/drawing/2014/main" id="{A3C972D2-46EB-D4D3-B73D-98F14CFB88D6}"/>
              </a:ext>
            </a:extLst>
          </p:cNvPr>
          <p:cNvSpPr>
            <a:spLocks noGrp="1"/>
          </p:cNvSpPr>
          <p:nvPr>
            <p:ph sz="quarter" idx="1"/>
          </p:nvPr>
        </p:nvSpPr>
        <p:spPr>
          <a:xfrm>
            <a:off x="684213" y="1412875"/>
            <a:ext cx="3024187" cy="3311525"/>
          </a:xfrm>
        </p:spPr>
        <p:txBody>
          <a:bodyPr/>
          <a:lstStyle/>
          <a:p>
            <a:pPr eaLnBrk="1" hangingPunct="1">
              <a:defRPr/>
            </a:pPr>
            <a:r>
              <a:rPr lang="zh-TW" altLang="en-US" sz="4000" b="1" dirty="0">
                <a:latin typeface="微軟正黑體" panose="020B0604030504040204" pitchFamily="34" charset="-120"/>
                <a:ea typeface="微軟正黑體" panose="020B0604030504040204" pitchFamily="34" charset="-120"/>
              </a:rPr>
              <a:t>定義</a:t>
            </a:r>
            <a:endParaRPr lang="en-US" altLang="zh-TW" sz="4000" b="1" dirty="0">
              <a:latin typeface="微軟正黑體" panose="020B0604030504040204" pitchFamily="34" charset="-120"/>
              <a:ea typeface="微軟正黑體" panose="020B0604030504040204" pitchFamily="34" charset="-120"/>
            </a:endParaRPr>
          </a:p>
          <a:p>
            <a:pPr eaLnBrk="1" hangingPunct="1">
              <a:defRPr/>
            </a:pPr>
            <a:r>
              <a:rPr lang="zh-TW" altLang="en-US" sz="4000" b="1" dirty="0">
                <a:latin typeface="微軟正黑體" panose="020B0604030504040204" pitchFamily="34" charset="-120"/>
                <a:ea typeface="微軟正黑體" panose="020B0604030504040204" pitchFamily="34" charset="-120"/>
              </a:rPr>
              <a:t>好處</a:t>
            </a:r>
            <a:endParaRPr lang="en-US" altLang="zh-TW" sz="4000" b="1" dirty="0">
              <a:latin typeface="微軟正黑體" panose="020B0604030504040204" pitchFamily="34" charset="-120"/>
              <a:ea typeface="微軟正黑體" panose="020B0604030504040204" pitchFamily="34" charset="-120"/>
            </a:endParaRPr>
          </a:p>
          <a:p>
            <a:pPr eaLnBrk="1" hangingPunct="1">
              <a:defRPr/>
            </a:pPr>
            <a:r>
              <a:rPr lang="zh-TW" altLang="en-US" sz="4000" b="1" dirty="0">
                <a:latin typeface="微軟正黑體" panose="020B0604030504040204" pitchFamily="34" charset="-120"/>
                <a:ea typeface="微軟正黑體" panose="020B0604030504040204" pitchFamily="34" charset="-120"/>
              </a:rPr>
              <a:t>時程</a:t>
            </a:r>
            <a:endParaRPr lang="en-US" altLang="zh-TW" sz="4000" b="1" dirty="0">
              <a:latin typeface="微軟正黑體" panose="020B0604030504040204" pitchFamily="34" charset="-120"/>
              <a:ea typeface="微軟正黑體" panose="020B0604030504040204" pitchFamily="34" charset="-120"/>
            </a:endParaRPr>
          </a:p>
          <a:p>
            <a:pPr marL="0" indent="0" eaLnBrk="1" hangingPunct="1">
              <a:buFont typeface="Wingdings" panose="05000000000000000000" pitchFamily="2" charset="2"/>
              <a:buNone/>
              <a:defRPr/>
            </a:pPr>
            <a:endParaRPr lang="zh-TW" altLang="en-US"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33D50-218F-61AD-4AA6-BBAAA9AC3F5C}"/>
              </a:ext>
            </a:extLst>
          </p:cNvPr>
          <p:cNvSpPr>
            <a:spLocks noGrp="1"/>
          </p:cNvSpPr>
          <p:nvPr>
            <p:ph type="title"/>
          </p:nvPr>
        </p:nvSpPr>
        <p:spPr>
          <a:xfrm>
            <a:off x="704850" y="-17463"/>
            <a:ext cx="7467600" cy="1143001"/>
          </a:xfrm>
        </p:spPr>
        <p:txBody>
          <a:bodyPr/>
          <a:lstStyle/>
          <a:p>
            <a:pPr algn="ctr" eaLnBrk="1" hangingPunct="1">
              <a:defRPr/>
            </a:pPr>
            <a:r>
              <a:rPr lang="zh-TW" altLang="en-US" sz="4400" b="1" dirty="0">
                <a:latin typeface="微軟正黑體" panose="020B0604030504040204" pitchFamily="34" charset="-120"/>
                <a:ea typeface="微軟正黑體" panose="020B0604030504040204" pitchFamily="34" charset="-120"/>
              </a:rPr>
              <a:t>授權</a:t>
            </a:r>
            <a:r>
              <a:rPr lang="en-US" altLang="zh-TW" sz="4400" b="1" dirty="0">
                <a:latin typeface="微軟正黑體" panose="020B0604030504040204" pitchFamily="34" charset="-120"/>
                <a:ea typeface="微軟正黑體" panose="020B0604030504040204" pitchFamily="34" charset="-120"/>
              </a:rPr>
              <a:t>-</a:t>
            </a:r>
            <a:r>
              <a:rPr lang="zh-TW" altLang="en-US" sz="4400" b="1" dirty="0">
                <a:latin typeface="微軟正黑體" panose="020B0604030504040204" pitchFamily="34" charset="-120"/>
                <a:ea typeface="微軟正黑體" panose="020B0604030504040204" pitchFamily="34" charset="-120"/>
              </a:rPr>
              <a:t>定義</a:t>
            </a:r>
          </a:p>
        </p:txBody>
      </p:sp>
      <p:sp>
        <p:nvSpPr>
          <p:cNvPr id="38915" name="內容版面配置區 2">
            <a:extLst>
              <a:ext uri="{FF2B5EF4-FFF2-40B4-BE49-F238E27FC236}">
                <a16:creationId xmlns:a16="http://schemas.microsoft.com/office/drawing/2014/main" id="{B15CFAD3-C2C3-9E64-4AA8-C15260F77A1D}"/>
              </a:ext>
            </a:extLst>
          </p:cNvPr>
          <p:cNvSpPr>
            <a:spLocks noGrp="1"/>
          </p:cNvSpPr>
          <p:nvPr>
            <p:ph sz="quarter" idx="1"/>
          </p:nvPr>
        </p:nvSpPr>
        <p:spPr>
          <a:xfrm>
            <a:off x="250825" y="1528763"/>
            <a:ext cx="7058025" cy="747712"/>
          </a:xfrm>
        </p:spPr>
        <p:txBody>
          <a:bodyPr/>
          <a:lstStyle/>
          <a:p>
            <a:pPr eaLnBrk="1" hangingPunct="1">
              <a:defRPr/>
            </a:pPr>
            <a:r>
              <a:rPr lang="zh-TW" altLang="en-US" sz="3800" dirty="0">
                <a:latin typeface="微軟正黑體" panose="020B0604030504040204" pitchFamily="34" charset="-120"/>
                <a:ea typeface="微軟正黑體" panose="020B0604030504040204" pitchFamily="34" charset="-120"/>
              </a:rPr>
              <a:t>公職人員同意由銀行、地政機關、監理站、公司等相關機構查調</a:t>
            </a:r>
            <a:r>
              <a:rPr lang="en-US" altLang="zh-TW" sz="3800" dirty="0">
                <a:latin typeface="微軟正黑體" panose="020B0604030504040204" pitchFamily="34" charset="-120"/>
                <a:ea typeface="微軟正黑體" panose="020B0604030504040204" pitchFamily="34" charset="-120"/>
              </a:rPr>
              <a:t>11/1</a:t>
            </a:r>
            <a:r>
              <a:rPr lang="zh-TW" altLang="en-US" sz="3800" dirty="0">
                <a:latin typeface="微軟正黑體" panose="020B0604030504040204" pitchFamily="34" charset="-120"/>
                <a:ea typeface="微軟正黑體" panose="020B0604030504040204" pitchFamily="34" charset="-120"/>
              </a:rPr>
              <a:t>財產資料，原則上為定期申報使用。</a:t>
            </a:r>
            <a:endParaRPr lang="en-US" altLang="zh-TW" sz="3800" dirty="0">
              <a:latin typeface="微軟正黑體" panose="020B0604030504040204" pitchFamily="34" charset="-120"/>
              <a:ea typeface="微軟正黑體" panose="020B0604030504040204" pitchFamily="34" charset="-120"/>
            </a:endParaRPr>
          </a:p>
          <a:p>
            <a:pPr eaLnBrk="1" hangingPunct="1">
              <a:defRPr/>
            </a:pPr>
            <a:r>
              <a:rPr lang="zh-TW" altLang="en-US" sz="3800" dirty="0">
                <a:latin typeface="微軟正黑體" panose="020B0604030504040204" pitchFamily="34" charset="-120"/>
                <a:ea typeface="微軟正黑體" panose="020B0604030504040204" pitchFamily="34" charset="-120"/>
              </a:rPr>
              <a:t>「授權」非「申報」</a:t>
            </a:r>
            <a:endParaRPr lang="en-US" altLang="zh-TW" sz="3800" dirty="0">
              <a:latin typeface="微軟正黑體" panose="020B0604030504040204" pitchFamily="34" charset="-120"/>
              <a:ea typeface="微軟正黑體" panose="020B0604030504040204" pitchFamily="34" charset="-120"/>
            </a:endParaRPr>
          </a:p>
          <a:p>
            <a:pPr marL="0" indent="0" eaLnBrk="1" hangingPunct="1">
              <a:buFont typeface="Wingdings" panose="05000000000000000000" pitchFamily="2" charset="2"/>
              <a:buNone/>
              <a:defRPr/>
            </a:pPr>
            <a:endParaRPr lang="zh-TW" altLang="en-US" dirty="0">
              <a:latin typeface="微軟正黑體" panose="020B0604030504040204" pitchFamily="34" charset="-120"/>
              <a:ea typeface="微軟正黑體" panose="020B0604030504040204" pitchFamily="34" charset="-120"/>
            </a:endParaRPr>
          </a:p>
        </p:txBody>
      </p:sp>
      <p:pic>
        <p:nvPicPr>
          <p:cNvPr id="59396" name="圖片 2">
            <a:extLst>
              <a:ext uri="{FF2B5EF4-FFF2-40B4-BE49-F238E27FC236}">
                <a16:creationId xmlns:a16="http://schemas.microsoft.com/office/drawing/2014/main" id="{CFE110AF-0D7F-B3A4-8D2B-C7FE9FCCB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2997200"/>
            <a:ext cx="148272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F22FA9-02F3-6674-24AD-88F924A4F150}"/>
              </a:ext>
            </a:extLst>
          </p:cNvPr>
          <p:cNvSpPr>
            <a:spLocks noGrp="1"/>
          </p:cNvSpPr>
          <p:nvPr>
            <p:ph type="title"/>
          </p:nvPr>
        </p:nvSpPr>
        <p:spPr>
          <a:xfrm>
            <a:off x="704850" y="-171450"/>
            <a:ext cx="7467600" cy="1143000"/>
          </a:xfrm>
        </p:spPr>
        <p:txBody>
          <a:bodyPr/>
          <a:lstStyle/>
          <a:p>
            <a:pPr algn="ctr" eaLnBrk="1" hangingPunct="1">
              <a:defRPr/>
            </a:pPr>
            <a:r>
              <a:rPr lang="zh-TW" altLang="en-US" sz="4400" b="1" dirty="0">
                <a:latin typeface="微軟正黑體" panose="020B0604030504040204" pitchFamily="34" charset="-120"/>
                <a:ea typeface="微軟正黑體" panose="020B0604030504040204" pitchFamily="34" charset="-120"/>
              </a:rPr>
              <a:t>授權</a:t>
            </a:r>
            <a:r>
              <a:rPr lang="en-US" altLang="zh-TW" sz="4400" b="1" dirty="0">
                <a:latin typeface="微軟正黑體" panose="020B0604030504040204" pitchFamily="34" charset="-120"/>
                <a:ea typeface="微軟正黑體" panose="020B0604030504040204" pitchFamily="34" charset="-120"/>
              </a:rPr>
              <a:t>-</a:t>
            </a:r>
            <a:r>
              <a:rPr lang="zh-TW" altLang="en-US" sz="4400" b="1" dirty="0">
                <a:latin typeface="微軟正黑體" panose="020B0604030504040204" pitchFamily="34" charset="-120"/>
                <a:ea typeface="微軟正黑體" panose="020B0604030504040204" pitchFamily="34" charset="-120"/>
              </a:rPr>
              <a:t>好處</a:t>
            </a:r>
          </a:p>
        </p:txBody>
      </p:sp>
      <p:sp>
        <p:nvSpPr>
          <p:cNvPr id="6" name="手繪多邊形 15">
            <a:extLst>
              <a:ext uri="{FF2B5EF4-FFF2-40B4-BE49-F238E27FC236}">
                <a16:creationId xmlns:a16="http://schemas.microsoft.com/office/drawing/2014/main" id="{930EF20D-2761-A555-46DE-4B2C6156AEBE}"/>
              </a:ext>
            </a:extLst>
          </p:cNvPr>
          <p:cNvSpPr/>
          <p:nvPr/>
        </p:nvSpPr>
        <p:spPr>
          <a:xfrm>
            <a:off x="539552" y="1196752"/>
            <a:ext cx="2645296" cy="2594496"/>
          </a:xfrm>
          <a:custGeom>
            <a:avLst/>
            <a:gdLst>
              <a:gd name="connsiteX0" fmla="*/ 0 w 2123963"/>
              <a:gd name="connsiteY0" fmla="*/ 1061982 h 2123963"/>
              <a:gd name="connsiteX1" fmla="*/ 1061982 w 2123963"/>
              <a:gd name="connsiteY1" fmla="*/ 0 h 2123963"/>
              <a:gd name="connsiteX2" fmla="*/ 2123964 w 2123963"/>
              <a:gd name="connsiteY2" fmla="*/ 1061982 h 2123963"/>
              <a:gd name="connsiteX3" fmla="*/ 1061982 w 2123963"/>
              <a:gd name="connsiteY3" fmla="*/ 2123964 h 2123963"/>
              <a:gd name="connsiteX4" fmla="*/ 0 w 2123963"/>
              <a:gd name="connsiteY4" fmla="*/ 1061982 h 212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963" h="2123963">
                <a:moveTo>
                  <a:pt x="0" y="1061982"/>
                </a:moveTo>
                <a:cubicBezTo>
                  <a:pt x="0" y="475466"/>
                  <a:pt x="475466" y="0"/>
                  <a:pt x="1061982" y="0"/>
                </a:cubicBezTo>
                <a:cubicBezTo>
                  <a:pt x="1648498" y="0"/>
                  <a:pt x="2123964" y="475466"/>
                  <a:pt x="2123964" y="1061982"/>
                </a:cubicBezTo>
                <a:cubicBezTo>
                  <a:pt x="2123964" y="1648498"/>
                  <a:pt x="1648498" y="2123964"/>
                  <a:pt x="1061982" y="2123964"/>
                </a:cubicBezTo>
                <a:cubicBezTo>
                  <a:pt x="475466" y="2123964"/>
                  <a:pt x="0" y="1648498"/>
                  <a:pt x="0" y="1061982"/>
                </a:cubicBezTo>
                <a:close/>
              </a:path>
            </a:pathLst>
          </a:custGeom>
          <a:solidFill>
            <a:schemeClr val="accent1">
              <a:lumMod val="20000"/>
              <a:lumOff val="80000"/>
            </a:schemeClr>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2">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lIns="427936" tIns="335177" rIns="427936" bIns="335177" spcCol="1270" anchor="ctr"/>
          <a:lstStyle/>
          <a:p>
            <a:pPr algn="ctr" defTabSz="844550">
              <a:lnSpc>
                <a:spcPct val="90000"/>
              </a:lnSpc>
              <a:spcAft>
                <a:spcPct val="35000"/>
              </a:spcAft>
              <a:defRPr/>
            </a:pPr>
            <a:r>
              <a:rPr lang="zh-TW" altLang="en-US" sz="2800" b="1" dirty="0">
                <a:latin typeface="Arial" panose="020B0604020202020204" pitchFamily="34" charset="0"/>
                <a:ea typeface="微軟正黑體" panose="020B0604030504040204" pitchFamily="34" charset="-120"/>
                <a:cs typeface="Arial" panose="020B0604020202020204" pitchFamily="34" charset="0"/>
              </a:rPr>
              <a:t>免費提供</a:t>
            </a:r>
            <a:r>
              <a:rPr lang="en-US" altLang="zh-TW" sz="2800" b="1" dirty="0">
                <a:latin typeface="Arial" panose="020B0604020202020204" pitchFamily="34" charset="0"/>
                <a:ea typeface="微軟正黑體" panose="020B0604030504040204" pitchFamily="34" charset="-120"/>
                <a:cs typeface="Arial" panose="020B0604020202020204" pitchFamily="34" charset="0"/>
              </a:rPr>
              <a:t>500</a:t>
            </a:r>
            <a:r>
              <a:rPr lang="zh-TW" altLang="en-US" sz="2800" b="1" dirty="0">
                <a:latin typeface="Arial" panose="020B0604020202020204" pitchFamily="34" charset="0"/>
                <a:ea typeface="微軟正黑體" panose="020B0604030504040204" pitchFamily="34" charset="-120"/>
                <a:cs typeface="Arial" panose="020B0604020202020204" pitchFamily="34" charset="0"/>
              </a:rPr>
              <a:t>餘機關之財產資料</a:t>
            </a:r>
          </a:p>
        </p:txBody>
      </p:sp>
      <p:sp>
        <p:nvSpPr>
          <p:cNvPr id="7" name="手繪多邊形 14">
            <a:extLst>
              <a:ext uri="{FF2B5EF4-FFF2-40B4-BE49-F238E27FC236}">
                <a16:creationId xmlns:a16="http://schemas.microsoft.com/office/drawing/2014/main" id="{9982DA22-4D4E-820E-E85F-96AA970B311D}"/>
              </a:ext>
            </a:extLst>
          </p:cNvPr>
          <p:cNvSpPr/>
          <p:nvPr/>
        </p:nvSpPr>
        <p:spPr>
          <a:xfrm>
            <a:off x="1870848" y="3140968"/>
            <a:ext cx="2628000" cy="2628000"/>
          </a:xfrm>
          <a:custGeom>
            <a:avLst/>
            <a:gdLst>
              <a:gd name="connsiteX0" fmla="*/ 0 w 2123963"/>
              <a:gd name="connsiteY0" fmla="*/ 1061982 h 2123963"/>
              <a:gd name="connsiteX1" fmla="*/ 1061982 w 2123963"/>
              <a:gd name="connsiteY1" fmla="*/ 0 h 2123963"/>
              <a:gd name="connsiteX2" fmla="*/ 2123964 w 2123963"/>
              <a:gd name="connsiteY2" fmla="*/ 1061982 h 2123963"/>
              <a:gd name="connsiteX3" fmla="*/ 1061982 w 2123963"/>
              <a:gd name="connsiteY3" fmla="*/ 2123964 h 2123963"/>
              <a:gd name="connsiteX4" fmla="*/ 0 w 2123963"/>
              <a:gd name="connsiteY4" fmla="*/ 1061982 h 212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963" h="2123963">
                <a:moveTo>
                  <a:pt x="0" y="1061982"/>
                </a:moveTo>
                <a:cubicBezTo>
                  <a:pt x="0" y="475466"/>
                  <a:pt x="475466" y="0"/>
                  <a:pt x="1061982" y="0"/>
                </a:cubicBezTo>
                <a:cubicBezTo>
                  <a:pt x="1648498" y="0"/>
                  <a:pt x="2123964" y="475466"/>
                  <a:pt x="2123964" y="1061982"/>
                </a:cubicBezTo>
                <a:cubicBezTo>
                  <a:pt x="2123964" y="1648498"/>
                  <a:pt x="1648498" y="2123964"/>
                  <a:pt x="1061982" y="2123964"/>
                </a:cubicBezTo>
                <a:cubicBezTo>
                  <a:pt x="475466" y="2123964"/>
                  <a:pt x="0" y="1648498"/>
                  <a:pt x="0" y="1061982"/>
                </a:cubicBezTo>
                <a:close/>
              </a:path>
            </a:pathLst>
          </a:custGeom>
          <a:solidFill>
            <a:schemeClr val="accent4">
              <a:lumMod val="20000"/>
              <a:lumOff val="8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2">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lIns="427936" tIns="335177" rIns="427936" bIns="335177" spcCol="1270" anchor="ctr"/>
          <a:lstStyle/>
          <a:p>
            <a:pPr algn="ctr" defTabSz="844550">
              <a:spcAft>
                <a:spcPct val="35000"/>
              </a:spcAft>
              <a:defRPr/>
            </a:pPr>
            <a:r>
              <a:rPr lang="zh-TW" altLang="en-US" sz="2800" b="1" dirty="0">
                <a:latin typeface="微軟正黑體" panose="020B0604030504040204" pitchFamily="34" charset="-120"/>
                <a:ea typeface="微軟正黑體" panose="020B0604030504040204" pitchFamily="34" charset="-120"/>
              </a:rPr>
              <a:t>申報資料自動匯入各欄位</a:t>
            </a:r>
          </a:p>
        </p:txBody>
      </p:sp>
      <p:sp>
        <p:nvSpPr>
          <p:cNvPr id="8" name="手繪多邊形 12">
            <a:extLst>
              <a:ext uri="{FF2B5EF4-FFF2-40B4-BE49-F238E27FC236}">
                <a16:creationId xmlns:a16="http://schemas.microsoft.com/office/drawing/2014/main" id="{FF3AAD94-C9F8-5E3E-CE24-E8AD93439E68}"/>
              </a:ext>
            </a:extLst>
          </p:cNvPr>
          <p:cNvSpPr/>
          <p:nvPr/>
        </p:nvSpPr>
        <p:spPr>
          <a:xfrm>
            <a:off x="3779912" y="1700808"/>
            <a:ext cx="2628000" cy="2628000"/>
          </a:xfrm>
          <a:custGeom>
            <a:avLst/>
            <a:gdLst>
              <a:gd name="connsiteX0" fmla="*/ 0 w 2123963"/>
              <a:gd name="connsiteY0" fmla="*/ 1061982 h 2123963"/>
              <a:gd name="connsiteX1" fmla="*/ 1061982 w 2123963"/>
              <a:gd name="connsiteY1" fmla="*/ 0 h 2123963"/>
              <a:gd name="connsiteX2" fmla="*/ 2123964 w 2123963"/>
              <a:gd name="connsiteY2" fmla="*/ 1061982 h 2123963"/>
              <a:gd name="connsiteX3" fmla="*/ 1061982 w 2123963"/>
              <a:gd name="connsiteY3" fmla="*/ 2123964 h 2123963"/>
              <a:gd name="connsiteX4" fmla="*/ 0 w 2123963"/>
              <a:gd name="connsiteY4" fmla="*/ 1061982 h 212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963" h="2123963">
                <a:moveTo>
                  <a:pt x="0" y="1061982"/>
                </a:moveTo>
                <a:cubicBezTo>
                  <a:pt x="0" y="475466"/>
                  <a:pt x="475466" y="0"/>
                  <a:pt x="1061982" y="0"/>
                </a:cubicBezTo>
                <a:cubicBezTo>
                  <a:pt x="1648498" y="0"/>
                  <a:pt x="2123964" y="475466"/>
                  <a:pt x="2123964" y="1061982"/>
                </a:cubicBezTo>
                <a:cubicBezTo>
                  <a:pt x="2123964" y="1648498"/>
                  <a:pt x="1648498" y="2123964"/>
                  <a:pt x="1061982" y="2123964"/>
                </a:cubicBezTo>
                <a:cubicBezTo>
                  <a:pt x="475466" y="2123964"/>
                  <a:pt x="0" y="1648498"/>
                  <a:pt x="0" y="1061982"/>
                </a:cubicBezTo>
                <a:close/>
              </a:path>
            </a:pathLst>
          </a:custGeom>
          <a:solidFill>
            <a:schemeClr val="accent6">
              <a:lumMod val="20000"/>
              <a:lumOff val="80000"/>
            </a:schemeClr>
          </a:solidFill>
          <a:ln>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2">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lIns="427936" tIns="335177" rIns="427936" bIns="335177" spcCol="1270" anchor="ctr"/>
          <a:lstStyle/>
          <a:p>
            <a:pPr algn="ctr" defTabSz="844550">
              <a:lnSpc>
                <a:spcPts val="2000"/>
              </a:lnSpc>
              <a:spcAft>
                <a:spcPct val="35000"/>
              </a:spcAft>
              <a:defRPr/>
            </a:pPr>
            <a:r>
              <a:rPr lang="zh-TW" altLang="en-US" sz="2800" b="1" dirty="0">
                <a:latin typeface="微軟正黑體" panose="020B0604030504040204" pitchFamily="34" charset="-120"/>
                <a:ea typeface="微軟正黑體" panose="020B0604030504040204" pitchFamily="34" charset="-120"/>
              </a:rPr>
              <a:t>加密傳輸</a:t>
            </a:r>
            <a:endParaRPr lang="en-US" altLang="zh-TW" sz="2800" b="1" dirty="0">
              <a:latin typeface="微軟正黑體" panose="020B0604030504040204" pitchFamily="34" charset="-120"/>
              <a:ea typeface="微軟正黑體" panose="020B0604030504040204" pitchFamily="34" charset="-120"/>
            </a:endParaRPr>
          </a:p>
          <a:p>
            <a:pPr algn="ctr" defTabSz="844550">
              <a:lnSpc>
                <a:spcPts val="2000"/>
              </a:lnSpc>
              <a:spcAft>
                <a:spcPct val="35000"/>
              </a:spcAft>
              <a:defRPr/>
            </a:pPr>
            <a:r>
              <a:rPr lang="zh-TW" altLang="en-US" sz="2800" b="1" dirty="0">
                <a:latin typeface="微軟正黑體" panose="020B0604030504040204" pitchFamily="34" charset="-120"/>
                <a:ea typeface="微軟正黑體" panose="020B0604030504040204" pitchFamily="34" charset="-120"/>
              </a:rPr>
              <a:t>憑證驗證</a:t>
            </a:r>
            <a:endParaRPr lang="en-US" altLang="zh-TW" sz="2800" b="1" dirty="0">
              <a:latin typeface="微軟正黑體" panose="020B0604030504040204" pitchFamily="34" charset="-120"/>
              <a:ea typeface="微軟正黑體" panose="020B0604030504040204" pitchFamily="34" charset="-120"/>
            </a:endParaRPr>
          </a:p>
          <a:p>
            <a:pPr algn="ctr" defTabSz="844550">
              <a:lnSpc>
                <a:spcPts val="2000"/>
              </a:lnSpc>
              <a:spcAft>
                <a:spcPct val="35000"/>
              </a:spcAft>
              <a:defRPr/>
            </a:pPr>
            <a:r>
              <a:rPr lang="zh-TW" altLang="en-US" sz="2800" b="1" dirty="0">
                <a:latin typeface="微軟正黑體" panose="020B0604030504040204" pitchFamily="34" charset="-120"/>
                <a:ea typeface="微軟正黑體" panose="020B0604030504040204" pitchFamily="34" charset="-120"/>
              </a:rPr>
              <a:t>安全無虞</a:t>
            </a:r>
            <a:endParaRPr lang="zh-TW" altLang="en-US" sz="2400" b="1" dirty="0">
              <a:latin typeface="微軟正黑體" panose="020B0604030504040204" pitchFamily="34" charset="-120"/>
              <a:ea typeface="微軟正黑體" panose="020B0604030504040204" pitchFamily="34" charset="-120"/>
            </a:endParaRPr>
          </a:p>
        </p:txBody>
      </p:sp>
      <p:sp>
        <p:nvSpPr>
          <p:cNvPr id="9" name="手繪多邊形 13">
            <a:extLst>
              <a:ext uri="{FF2B5EF4-FFF2-40B4-BE49-F238E27FC236}">
                <a16:creationId xmlns:a16="http://schemas.microsoft.com/office/drawing/2014/main" id="{3F2F39EF-863E-4672-59C9-306255718FEB}"/>
              </a:ext>
            </a:extLst>
          </p:cNvPr>
          <p:cNvSpPr/>
          <p:nvPr/>
        </p:nvSpPr>
        <p:spPr>
          <a:xfrm>
            <a:off x="5813568" y="3014808"/>
            <a:ext cx="2628000" cy="2628000"/>
          </a:xfrm>
          <a:custGeom>
            <a:avLst/>
            <a:gdLst>
              <a:gd name="connsiteX0" fmla="*/ 0 w 2123963"/>
              <a:gd name="connsiteY0" fmla="*/ 1061982 h 2123963"/>
              <a:gd name="connsiteX1" fmla="*/ 1061982 w 2123963"/>
              <a:gd name="connsiteY1" fmla="*/ 0 h 2123963"/>
              <a:gd name="connsiteX2" fmla="*/ 2123964 w 2123963"/>
              <a:gd name="connsiteY2" fmla="*/ 1061982 h 2123963"/>
              <a:gd name="connsiteX3" fmla="*/ 1061982 w 2123963"/>
              <a:gd name="connsiteY3" fmla="*/ 2123964 h 2123963"/>
              <a:gd name="connsiteX4" fmla="*/ 0 w 2123963"/>
              <a:gd name="connsiteY4" fmla="*/ 1061982 h 212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963" h="2123963">
                <a:moveTo>
                  <a:pt x="0" y="1061982"/>
                </a:moveTo>
                <a:cubicBezTo>
                  <a:pt x="0" y="475466"/>
                  <a:pt x="475466" y="0"/>
                  <a:pt x="1061982" y="0"/>
                </a:cubicBezTo>
                <a:cubicBezTo>
                  <a:pt x="1648498" y="0"/>
                  <a:pt x="2123964" y="475466"/>
                  <a:pt x="2123964" y="1061982"/>
                </a:cubicBezTo>
                <a:cubicBezTo>
                  <a:pt x="2123964" y="1648498"/>
                  <a:pt x="1648498" y="2123964"/>
                  <a:pt x="1061982" y="2123964"/>
                </a:cubicBezTo>
                <a:cubicBezTo>
                  <a:pt x="475466" y="2123964"/>
                  <a:pt x="0" y="1648498"/>
                  <a:pt x="0" y="1061982"/>
                </a:cubicBezTo>
                <a:close/>
              </a:path>
            </a:pathLst>
          </a:custGeom>
          <a:solidFill>
            <a:schemeClr val="accent3">
              <a:lumMod val="20000"/>
              <a:lumOff val="80000"/>
            </a:schemeClr>
          </a:solidFill>
          <a:ln>
            <a:solidFill>
              <a:schemeClr val="accent3">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2">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427936" tIns="335177" rIns="427936" bIns="335177" spcCol="1270" anchor="ctr"/>
          <a:lstStyle/>
          <a:p>
            <a:pPr algn="ctr" defTabSz="844550">
              <a:lnSpc>
                <a:spcPct val="90000"/>
              </a:lnSpc>
              <a:spcAft>
                <a:spcPct val="35000"/>
              </a:spcAft>
              <a:defRPr/>
            </a:pPr>
            <a:r>
              <a:rPr lang="zh-TW" altLang="en-US" sz="2800" b="1" dirty="0">
                <a:latin typeface="微軟正黑體" panose="020B0604030504040204" pitchFamily="34" charset="-120"/>
                <a:ea typeface="微軟正黑體" panose="020B0604030504040204" pitchFamily="34" charset="-120"/>
              </a:rPr>
              <a:t>大幅降低申報不實說明義務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6DB21E-53C2-3284-2F0E-D5F4D64BDE60}"/>
              </a:ext>
            </a:extLst>
          </p:cNvPr>
          <p:cNvSpPr>
            <a:spLocks noGrp="1"/>
          </p:cNvSpPr>
          <p:nvPr>
            <p:ph type="title"/>
          </p:nvPr>
        </p:nvSpPr>
        <p:spPr>
          <a:xfrm>
            <a:off x="704850" y="-34925"/>
            <a:ext cx="7467600" cy="1143000"/>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授權</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需要</a:t>
            </a:r>
            <a:endParaRPr lang="zh-TW" altLang="en-US" sz="4000" dirty="0"/>
          </a:p>
        </p:txBody>
      </p:sp>
      <p:sp>
        <p:nvSpPr>
          <p:cNvPr id="45059" name="內容版面配置區 2">
            <a:extLst>
              <a:ext uri="{FF2B5EF4-FFF2-40B4-BE49-F238E27FC236}">
                <a16:creationId xmlns:a16="http://schemas.microsoft.com/office/drawing/2014/main" id="{48D1CF7D-BED1-BDCD-D7B5-977E6B2FE7E6}"/>
              </a:ext>
            </a:extLst>
          </p:cNvPr>
          <p:cNvSpPr>
            <a:spLocks noGrp="1"/>
          </p:cNvSpPr>
          <p:nvPr>
            <p:ph sz="quarter" idx="1"/>
          </p:nvPr>
        </p:nvSpPr>
        <p:spPr>
          <a:xfrm>
            <a:off x="468313" y="2060575"/>
            <a:ext cx="8218487" cy="3052763"/>
          </a:xfrm>
        </p:spPr>
        <p:txBody>
          <a:bodyPr/>
          <a:lstStyle/>
          <a:p>
            <a:pPr>
              <a:defRPr/>
            </a:pPr>
            <a:r>
              <a:rPr lang="zh-TW" altLang="en-US" sz="4000" dirty="0">
                <a:latin typeface="微軟正黑體" panose="020B0604030504040204" pitchFamily="34" charset="-120"/>
                <a:ea typeface="微軟正黑體" panose="020B0604030504040204" pitchFamily="34" charset="-120"/>
              </a:rPr>
              <a:t>本人：自然人憑證</a:t>
            </a:r>
            <a:endParaRPr lang="en-US" altLang="zh-TW" sz="4000" dirty="0">
              <a:latin typeface="微軟正黑體" panose="020B0604030504040204" pitchFamily="34" charset="-120"/>
              <a:ea typeface="微軟正黑體" panose="020B0604030504040204" pitchFamily="34" charset="-120"/>
            </a:endParaRPr>
          </a:p>
          <a:p>
            <a:pPr marL="0" indent="0">
              <a:buFont typeface="Wingdings" panose="05000000000000000000" pitchFamily="2" charset="2"/>
              <a:buNone/>
              <a:defRPr/>
            </a:pPr>
            <a:endParaRPr lang="en-US" altLang="zh-TW" sz="4000" dirty="0">
              <a:latin typeface="微軟正黑體" panose="020B0604030504040204" pitchFamily="34" charset="-120"/>
              <a:ea typeface="微軟正黑體" panose="020B0604030504040204" pitchFamily="34" charset="-120"/>
            </a:endParaRPr>
          </a:p>
          <a:p>
            <a:pPr>
              <a:defRPr/>
            </a:pPr>
            <a:r>
              <a:rPr lang="zh-TW" altLang="en-US" sz="4000" dirty="0">
                <a:latin typeface="微軟正黑體" panose="020B0604030504040204" pitchFamily="34" charset="-120"/>
                <a:ea typeface="微軟正黑體" panose="020B0604030504040204" pitchFamily="34" charset="-120"/>
              </a:rPr>
              <a:t>配偶：自然人憑證 或 紙本授權書</a:t>
            </a:r>
            <a:endParaRPr lang="en-US" altLang="zh-TW" sz="4000" dirty="0">
              <a:latin typeface="微軟正黑體" panose="020B0604030504040204" pitchFamily="34" charset="-120"/>
              <a:ea typeface="微軟正黑體" panose="020B0604030504040204" pitchFamily="34" charset="-120"/>
            </a:endParaRPr>
          </a:p>
          <a:p>
            <a:pPr>
              <a:defRPr/>
            </a:pPr>
            <a:endParaRPr lang="zh-TW"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613BA1-A47E-29E5-BA12-49EC6835D7D4}"/>
              </a:ext>
            </a:extLst>
          </p:cNvPr>
          <p:cNvSpPr>
            <a:spLocks noGrp="1"/>
          </p:cNvSpPr>
          <p:nvPr>
            <p:ph type="title"/>
          </p:nvPr>
        </p:nvSpPr>
        <p:spPr/>
        <p:txBody>
          <a:bodyPr/>
          <a:lstStyle/>
          <a:p>
            <a:pPr>
              <a:defRPr/>
            </a:pPr>
            <a:endParaRPr lang="zh-TW" altLang="en-US"/>
          </a:p>
        </p:txBody>
      </p:sp>
      <p:sp>
        <p:nvSpPr>
          <p:cNvPr id="63491" name="內容版面配置區 2">
            <a:extLst>
              <a:ext uri="{FF2B5EF4-FFF2-40B4-BE49-F238E27FC236}">
                <a16:creationId xmlns:a16="http://schemas.microsoft.com/office/drawing/2014/main" id="{604E63C0-FA44-4FBE-710B-0B701E4E6266}"/>
              </a:ext>
            </a:extLst>
          </p:cNvPr>
          <p:cNvSpPr>
            <a:spLocks noGrp="1"/>
          </p:cNvSpPr>
          <p:nvPr>
            <p:ph sz="quarter" idx="1"/>
          </p:nvPr>
        </p:nvSpPr>
        <p:spPr>
          <a:xfrm>
            <a:off x="457200" y="1600200"/>
            <a:ext cx="7467600" cy="4873625"/>
          </a:xfrm>
        </p:spPr>
        <p:txBody>
          <a:bodyPr/>
          <a:lstStyle/>
          <a:p>
            <a:endParaRPr lang="zh-TW" altLang="en-US"/>
          </a:p>
        </p:txBody>
      </p:sp>
      <p:pic>
        <p:nvPicPr>
          <p:cNvPr id="63492" name="圖片 4">
            <a:extLst>
              <a:ext uri="{FF2B5EF4-FFF2-40B4-BE49-F238E27FC236}">
                <a16:creationId xmlns:a16="http://schemas.microsoft.com/office/drawing/2014/main" id="{02AF0841-71E7-699D-4E7F-FD39B533F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775"/>
            <a:ext cx="91440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98A0DF73-7F8D-2167-8240-2AC86726BC51}"/>
              </a:ext>
            </a:extLst>
          </p:cNvPr>
          <p:cNvSpPr txBox="1"/>
          <p:nvPr/>
        </p:nvSpPr>
        <p:spPr>
          <a:xfrm>
            <a:off x="5861720" y="1556792"/>
            <a:ext cx="2520280" cy="369332"/>
          </a:xfrm>
          <a:prstGeom prst="rect">
            <a:avLst/>
          </a:prstGeom>
          <a:noFill/>
        </p:spPr>
        <p:txBody>
          <a:bodyPr wrap="square" rtlCol="0">
            <a:spAutoFit/>
          </a:bodyPr>
          <a:lstStyle/>
          <a:p>
            <a:r>
              <a:rPr lang="zh-TW" altLang="en-US" dirty="0">
                <a:solidFill>
                  <a:srgbClr val="FF0000"/>
                </a:solidFill>
              </a:rPr>
              <a:t>不用在下載軟體來灌了</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圖片 3">
            <a:extLst>
              <a:ext uri="{FF2B5EF4-FFF2-40B4-BE49-F238E27FC236}">
                <a16:creationId xmlns:a16="http://schemas.microsoft.com/office/drawing/2014/main" id="{2055C402-4C11-635E-00CB-785B142B0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5">
            <a:extLst>
              <a:ext uri="{FF2B5EF4-FFF2-40B4-BE49-F238E27FC236}">
                <a16:creationId xmlns:a16="http://schemas.microsoft.com/office/drawing/2014/main" id="{B97A38BC-C656-A868-A876-655DD314D1AF}"/>
              </a:ext>
            </a:extLst>
          </p:cNvPr>
          <p:cNvSpPr>
            <a:spLocks noGrp="1"/>
          </p:cNvSpPr>
          <p:nvPr>
            <p:ph type="title"/>
          </p:nvPr>
        </p:nvSpPr>
        <p:spPr/>
        <p:txBody>
          <a:bodyPr/>
          <a:lstStyle/>
          <a:p>
            <a:pPr>
              <a:defRPr/>
            </a:pPr>
            <a:endParaRPr lang="zh-TW" altLang="en-US"/>
          </a:p>
        </p:txBody>
      </p:sp>
      <p:sp>
        <p:nvSpPr>
          <p:cNvPr id="64516" name="文字方塊 1">
            <a:extLst>
              <a:ext uri="{FF2B5EF4-FFF2-40B4-BE49-F238E27FC236}">
                <a16:creationId xmlns:a16="http://schemas.microsoft.com/office/drawing/2014/main" id="{FA87B5A3-C43A-76B6-2B22-DF9D67F3F9D4}"/>
              </a:ext>
            </a:extLst>
          </p:cNvPr>
          <p:cNvSpPr txBox="1">
            <a:spLocks noChangeArrowheads="1"/>
          </p:cNvSpPr>
          <p:nvPr/>
        </p:nvSpPr>
        <p:spPr bwMode="auto">
          <a:xfrm>
            <a:off x="827088" y="5157788"/>
            <a:ext cx="25209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a:solidFill>
                  <a:srgbClr val="FF0000"/>
                </a:solidFill>
              </a:rPr>
              <a:t>除授權期間外，其餘時間是反灰，無法按進去的。</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AE067B-B529-1F20-9EEF-929728419536}"/>
              </a:ext>
            </a:extLst>
          </p:cNvPr>
          <p:cNvSpPr>
            <a:spLocks noGrp="1"/>
          </p:cNvSpPr>
          <p:nvPr>
            <p:ph type="title"/>
          </p:nvPr>
        </p:nvSpPr>
        <p:spPr/>
        <p:txBody>
          <a:bodyPr/>
          <a:lstStyle/>
          <a:p>
            <a:pPr>
              <a:defRPr/>
            </a:pPr>
            <a:endParaRPr lang="zh-TW" altLang="en-US"/>
          </a:p>
        </p:txBody>
      </p:sp>
      <p:sp>
        <p:nvSpPr>
          <p:cNvPr id="65539" name="內容版面配置區 2">
            <a:extLst>
              <a:ext uri="{FF2B5EF4-FFF2-40B4-BE49-F238E27FC236}">
                <a16:creationId xmlns:a16="http://schemas.microsoft.com/office/drawing/2014/main" id="{BC95F252-5ABD-F683-2E7C-CBCEF9B75B8F}"/>
              </a:ext>
            </a:extLst>
          </p:cNvPr>
          <p:cNvSpPr>
            <a:spLocks noGrp="1"/>
          </p:cNvSpPr>
          <p:nvPr>
            <p:ph sz="quarter" idx="1"/>
          </p:nvPr>
        </p:nvSpPr>
        <p:spPr>
          <a:xfrm>
            <a:off x="457200" y="1600200"/>
            <a:ext cx="7467600" cy="4873625"/>
          </a:xfrm>
        </p:spPr>
        <p:txBody>
          <a:bodyPr/>
          <a:lstStyle/>
          <a:p>
            <a:endParaRPr lang="zh-TW" altLang="en-US"/>
          </a:p>
        </p:txBody>
      </p:sp>
      <p:pic>
        <p:nvPicPr>
          <p:cNvPr id="65540" name="圖片 4">
            <a:extLst>
              <a:ext uri="{FF2B5EF4-FFF2-40B4-BE49-F238E27FC236}">
                <a16:creationId xmlns:a16="http://schemas.microsoft.com/office/drawing/2014/main" id="{0C168F2F-EB11-6F87-AA59-D9B83EF9A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914400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8536A2-4F0D-10DB-9E15-920A4C6DC9BF}"/>
              </a:ext>
            </a:extLst>
          </p:cNvPr>
          <p:cNvSpPr>
            <a:spLocks noGrp="1"/>
          </p:cNvSpPr>
          <p:nvPr>
            <p:ph type="title"/>
          </p:nvPr>
        </p:nvSpPr>
        <p:spPr/>
        <p:txBody>
          <a:bodyPr/>
          <a:lstStyle/>
          <a:p>
            <a:pPr>
              <a:defRPr/>
            </a:pPr>
            <a:endParaRPr lang="zh-TW" altLang="en-US"/>
          </a:p>
        </p:txBody>
      </p:sp>
      <p:sp>
        <p:nvSpPr>
          <p:cNvPr id="66563" name="內容版面配置區 2">
            <a:extLst>
              <a:ext uri="{FF2B5EF4-FFF2-40B4-BE49-F238E27FC236}">
                <a16:creationId xmlns:a16="http://schemas.microsoft.com/office/drawing/2014/main" id="{FD20F37A-2438-1652-003D-BCC2D3DC0279}"/>
              </a:ext>
            </a:extLst>
          </p:cNvPr>
          <p:cNvSpPr>
            <a:spLocks noGrp="1"/>
          </p:cNvSpPr>
          <p:nvPr>
            <p:ph sz="quarter" idx="1"/>
          </p:nvPr>
        </p:nvSpPr>
        <p:spPr>
          <a:xfrm>
            <a:off x="457200" y="1600200"/>
            <a:ext cx="7467600" cy="4873625"/>
          </a:xfrm>
        </p:spPr>
        <p:txBody>
          <a:bodyPr/>
          <a:lstStyle/>
          <a:p>
            <a:endParaRPr lang="zh-TW" altLang="en-US"/>
          </a:p>
        </p:txBody>
      </p:sp>
      <p:pic>
        <p:nvPicPr>
          <p:cNvPr id="66564" name="圖片 4">
            <a:extLst>
              <a:ext uri="{FF2B5EF4-FFF2-40B4-BE49-F238E27FC236}">
                <a16:creationId xmlns:a16="http://schemas.microsoft.com/office/drawing/2014/main" id="{D8AEA664-50F1-1BD0-4A9F-F45B6EF5F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a:extLst>
              <a:ext uri="{FF2B5EF4-FFF2-40B4-BE49-F238E27FC236}">
                <a16:creationId xmlns:a16="http://schemas.microsoft.com/office/drawing/2014/main" id="{B6062D42-534D-0218-B237-1B0C42E102E4}"/>
              </a:ext>
            </a:extLst>
          </p:cNvPr>
          <p:cNvSpPr/>
          <p:nvPr/>
        </p:nvSpPr>
        <p:spPr>
          <a:xfrm>
            <a:off x="2771775" y="1417638"/>
            <a:ext cx="792163" cy="498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0">
            <a:extLst>
              <a:ext uri="{FF2B5EF4-FFF2-40B4-BE49-F238E27FC236}">
                <a16:creationId xmlns:a16="http://schemas.microsoft.com/office/drawing/2014/main" id="{04451584-D951-3689-34AC-4178930BB6C9}"/>
              </a:ext>
            </a:extLst>
          </p:cNvPr>
          <p:cNvSpPr>
            <a:spLocks noGrp="1"/>
          </p:cNvSpPr>
          <p:nvPr>
            <p:ph type="title"/>
          </p:nvPr>
        </p:nvSpPr>
        <p:spPr>
          <a:xfrm>
            <a:off x="849313" y="-100013"/>
            <a:ext cx="7467600" cy="1143001"/>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裁罰</a:t>
            </a:r>
          </a:p>
        </p:txBody>
      </p:sp>
      <p:pic>
        <p:nvPicPr>
          <p:cNvPr id="16387" name="圖片 2">
            <a:extLst>
              <a:ext uri="{FF2B5EF4-FFF2-40B4-BE49-F238E27FC236}">
                <a16:creationId xmlns:a16="http://schemas.microsoft.com/office/drawing/2014/main" id="{363F967A-ED9B-4CD5-1EA3-BFA0AA2FC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123950"/>
            <a:ext cx="66294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34B8DC-EDD8-7863-3DD4-911220188029}"/>
              </a:ext>
            </a:extLst>
          </p:cNvPr>
          <p:cNvSpPr>
            <a:spLocks noGrp="1"/>
          </p:cNvSpPr>
          <p:nvPr>
            <p:ph type="title"/>
          </p:nvPr>
        </p:nvSpPr>
        <p:spPr/>
        <p:txBody>
          <a:bodyPr/>
          <a:lstStyle/>
          <a:p>
            <a:pPr>
              <a:defRPr/>
            </a:pPr>
            <a:endParaRPr lang="zh-TW" altLang="en-US"/>
          </a:p>
        </p:txBody>
      </p:sp>
      <p:sp>
        <p:nvSpPr>
          <p:cNvPr id="67587" name="內容版面配置區 2">
            <a:extLst>
              <a:ext uri="{FF2B5EF4-FFF2-40B4-BE49-F238E27FC236}">
                <a16:creationId xmlns:a16="http://schemas.microsoft.com/office/drawing/2014/main" id="{68A07399-504E-C439-1294-6DAE63584CA1}"/>
              </a:ext>
            </a:extLst>
          </p:cNvPr>
          <p:cNvSpPr>
            <a:spLocks noGrp="1"/>
          </p:cNvSpPr>
          <p:nvPr>
            <p:ph sz="quarter" idx="1"/>
          </p:nvPr>
        </p:nvSpPr>
        <p:spPr>
          <a:xfrm>
            <a:off x="457200" y="1600200"/>
            <a:ext cx="7467600" cy="4873625"/>
          </a:xfrm>
        </p:spPr>
        <p:txBody>
          <a:bodyPr/>
          <a:lstStyle/>
          <a:p>
            <a:endParaRPr lang="zh-TW" altLang="en-US"/>
          </a:p>
        </p:txBody>
      </p:sp>
      <p:pic>
        <p:nvPicPr>
          <p:cNvPr id="67588" name="圖片 4">
            <a:extLst>
              <a:ext uri="{FF2B5EF4-FFF2-40B4-BE49-F238E27FC236}">
                <a16:creationId xmlns:a16="http://schemas.microsoft.com/office/drawing/2014/main" id="{377B7C5E-52F1-C076-F097-4B90F86D4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838"/>
            <a:ext cx="9144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86A1D1-E998-7463-E602-C51EF1E292FC}"/>
              </a:ext>
            </a:extLst>
          </p:cNvPr>
          <p:cNvSpPr>
            <a:spLocks noGrp="1"/>
          </p:cNvSpPr>
          <p:nvPr>
            <p:ph type="title"/>
          </p:nvPr>
        </p:nvSpPr>
        <p:spPr/>
        <p:txBody>
          <a:bodyPr/>
          <a:lstStyle/>
          <a:p>
            <a:pPr>
              <a:defRPr/>
            </a:pPr>
            <a:endParaRPr lang="zh-TW" altLang="en-US"/>
          </a:p>
        </p:txBody>
      </p:sp>
      <p:sp>
        <p:nvSpPr>
          <p:cNvPr id="68611" name="內容版面配置區 2">
            <a:extLst>
              <a:ext uri="{FF2B5EF4-FFF2-40B4-BE49-F238E27FC236}">
                <a16:creationId xmlns:a16="http://schemas.microsoft.com/office/drawing/2014/main" id="{E75683A3-E473-E07C-4E44-6B0A24AC84E5}"/>
              </a:ext>
            </a:extLst>
          </p:cNvPr>
          <p:cNvSpPr>
            <a:spLocks noGrp="1"/>
          </p:cNvSpPr>
          <p:nvPr>
            <p:ph sz="quarter" idx="1"/>
          </p:nvPr>
        </p:nvSpPr>
        <p:spPr>
          <a:xfrm>
            <a:off x="457200" y="1600200"/>
            <a:ext cx="7467600" cy="4873625"/>
          </a:xfrm>
        </p:spPr>
        <p:txBody>
          <a:bodyPr/>
          <a:lstStyle/>
          <a:p>
            <a:endParaRPr lang="zh-TW" altLang="en-US"/>
          </a:p>
        </p:txBody>
      </p:sp>
      <p:pic>
        <p:nvPicPr>
          <p:cNvPr id="68612" name="圖片 4">
            <a:extLst>
              <a:ext uri="{FF2B5EF4-FFF2-40B4-BE49-F238E27FC236}">
                <a16:creationId xmlns:a16="http://schemas.microsoft.com/office/drawing/2014/main" id="{3E5B17F5-0C40-F9C3-2E77-00E67A474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8"/>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BF1358-1254-8B8A-08C3-B69BC1B6F080}"/>
              </a:ext>
            </a:extLst>
          </p:cNvPr>
          <p:cNvSpPr>
            <a:spLocks noGrp="1"/>
          </p:cNvSpPr>
          <p:nvPr>
            <p:ph type="title"/>
          </p:nvPr>
        </p:nvSpPr>
        <p:spPr/>
        <p:txBody>
          <a:bodyPr/>
          <a:lstStyle/>
          <a:p>
            <a:pPr>
              <a:defRPr/>
            </a:pPr>
            <a:endParaRPr lang="zh-TW" altLang="en-US"/>
          </a:p>
        </p:txBody>
      </p:sp>
      <p:sp>
        <p:nvSpPr>
          <p:cNvPr id="69635" name="內容版面配置區 2">
            <a:extLst>
              <a:ext uri="{FF2B5EF4-FFF2-40B4-BE49-F238E27FC236}">
                <a16:creationId xmlns:a16="http://schemas.microsoft.com/office/drawing/2014/main" id="{5E176D43-5A0B-ECAB-0ADC-4F577BA8A532}"/>
              </a:ext>
            </a:extLst>
          </p:cNvPr>
          <p:cNvSpPr>
            <a:spLocks noGrp="1"/>
          </p:cNvSpPr>
          <p:nvPr>
            <p:ph sz="quarter" idx="1"/>
          </p:nvPr>
        </p:nvSpPr>
        <p:spPr>
          <a:xfrm>
            <a:off x="457200" y="1600200"/>
            <a:ext cx="7467600" cy="4873625"/>
          </a:xfrm>
        </p:spPr>
        <p:txBody>
          <a:bodyPr/>
          <a:lstStyle/>
          <a:p>
            <a:endParaRPr lang="zh-TW" altLang="en-US"/>
          </a:p>
        </p:txBody>
      </p:sp>
      <p:pic>
        <p:nvPicPr>
          <p:cNvPr id="69636" name="圖片 4">
            <a:extLst>
              <a:ext uri="{FF2B5EF4-FFF2-40B4-BE49-F238E27FC236}">
                <a16:creationId xmlns:a16="http://schemas.microsoft.com/office/drawing/2014/main" id="{197214B3-86C6-3598-AF26-B11756C9C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188"/>
            <a:ext cx="914400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21E86-94ED-7CAE-EC90-626806BA2825}"/>
              </a:ext>
            </a:extLst>
          </p:cNvPr>
          <p:cNvSpPr>
            <a:spLocks noGrp="1"/>
          </p:cNvSpPr>
          <p:nvPr>
            <p:ph type="title"/>
          </p:nvPr>
        </p:nvSpPr>
        <p:spPr/>
        <p:txBody>
          <a:bodyPr/>
          <a:lstStyle/>
          <a:p>
            <a:pPr>
              <a:defRPr/>
            </a:pPr>
            <a:endParaRPr lang="zh-TW" altLang="en-US"/>
          </a:p>
        </p:txBody>
      </p:sp>
      <p:sp>
        <p:nvSpPr>
          <p:cNvPr id="70659" name="內容版面配置區 2">
            <a:extLst>
              <a:ext uri="{FF2B5EF4-FFF2-40B4-BE49-F238E27FC236}">
                <a16:creationId xmlns:a16="http://schemas.microsoft.com/office/drawing/2014/main" id="{FFE004D1-665A-39FD-37CF-00491110C112}"/>
              </a:ext>
            </a:extLst>
          </p:cNvPr>
          <p:cNvSpPr>
            <a:spLocks noGrp="1"/>
          </p:cNvSpPr>
          <p:nvPr>
            <p:ph sz="quarter" idx="1"/>
          </p:nvPr>
        </p:nvSpPr>
        <p:spPr>
          <a:xfrm>
            <a:off x="457200" y="1600200"/>
            <a:ext cx="7467600" cy="4873625"/>
          </a:xfrm>
        </p:spPr>
        <p:txBody>
          <a:bodyPr/>
          <a:lstStyle/>
          <a:p>
            <a:endParaRPr lang="zh-TW" altLang="en-US"/>
          </a:p>
        </p:txBody>
      </p:sp>
      <p:pic>
        <p:nvPicPr>
          <p:cNvPr id="70660" name="圖片 4">
            <a:extLst>
              <a:ext uri="{FF2B5EF4-FFF2-40B4-BE49-F238E27FC236}">
                <a16:creationId xmlns:a16="http://schemas.microsoft.com/office/drawing/2014/main" id="{3C9B9200-39FB-112A-A067-95ED06DBE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973DFC-55C8-5E65-43FB-AB71EB597EE8}"/>
              </a:ext>
            </a:extLst>
          </p:cNvPr>
          <p:cNvSpPr>
            <a:spLocks noGrp="1"/>
          </p:cNvSpPr>
          <p:nvPr>
            <p:ph type="title"/>
          </p:nvPr>
        </p:nvSpPr>
        <p:spPr/>
        <p:txBody>
          <a:bodyPr/>
          <a:lstStyle/>
          <a:p>
            <a:pPr>
              <a:defRPr/>
            </a:pPr>
            <a:endParaRPr lang="zh-TW" altLang="en-US"/>
          </a:p>
        </p:txBody>
      </p:sp>
      <p:sp>
        <p:nvSpPr>
          <p:cNvPr id="71683" name="內容版面配置區 2">
            <a:extLst>
              <a:ext uri="{FF2B5EF4-FFF2-40B4-BE49-F238E27FC236}">
                <a16:creationId xmlns:a16="http://schemas.microsoft.com/office/drawing/2014/main" id="{7488E8D3-5733-001D-7453-DEF9043B86F6}"/>
              </a:ext>
            </a:extLst>
          </p:cNvPr>
          <p:cNvSpPr>
            <a:spLocks noGrp="1"/>
          </p:cNvSpPr>
          <p:nvPr>
            <p:ph sz="quarter" idx="1"/>
          </p:nvPr>
        </p:nvSpPr>
        <p:spPr>
          <a:xfrm>
            <a:off x="457200" y="1600200"/>
            <a:ext cx="7467600" cy="4873625"/>
          </a:xfrm>
        </p:spPr>
        <p:txBody>
          <a:bodyPr/>
          <a:lstStyle/>
          <a:p>
            <a:endParaRPr lang="zh-TW" altLang="en-US"/>
          </a:p>
        </p:txBody>
      </p:sp>
      <p:pic>
        <p:nvPicPr>
          <p:cNvPr id="71684" name="圖片 4">
            <a:extLst>
              <a:ext uri="{FF2B5EF4-FFF2-40B4-BE49-F238E27FC236}">
                <a16:creationId xmlns:a16="http://schemas.microsoft.com/office/drawing/2014/main" id="{AF396F9B-4E17-C464-5CC4-D80226F90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363"/>
            <a:ext cx="91440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B415C9-49A9-9BDC-EB35-F249A3723020}"/>
              </a:ext>
            </a:extLst>
          </p:cNvPr>
          <p:cNvSpPr>
            <a:spLocks noGrp="1"/>
          </p:cNvSpPr>
          <p:nvPr>
            <p:ph type="title"/>
          </p:nvPr>
        </p:nvSpPr>
        <p:spPr/>
        <p:txBody>
          <a:bodyPr/>
          <a:lstStyle/>
          <a:p>
            <a:pPr>
              <a:defRPr/>
            </a:pPr>
            <a:endParaRPr lang="zh-TW" altLang="en-US"/>
          </a:p>
        </p:txBody>
      </p:sp>
      <p:sp>
        <p:nvSpPr>
          <p:cNvPr id="72707" name="內容版面配置區 2">
            <a:extLst>
              <a:ext uri="{FF2B5EF4-FFF2-40B4-BE49-F238E27FC236}">
                <a16:creationId xmlns:a16="http://schemas.microsoft.com/office/drawing/2014/main" id="{1E612DFC-7C18-CCA0-64FC-710A32430F57}"/>
              </a:ext>
            </a:extLst>
          </p:cNvPr>
          <p:cNvSpPr>
            <a:spLocks noGrp="1"/>
          </p:cNvSpPr>
          <p:nvPr>
            <p:ph sz="quarter" idx="1"/>
          </p:nvPr>
        </p:nvSpPr>
        <p:spPr>
          <a:xfrm>
            <a:off x="457200" y="1600200"/>
            <a:ext cx="7467600" cy="4873625"/>
          </a:xfrm>
        </p:spPr>
        <p:txBody>
          <a:bodyPr/>
          <a:lstStyle/>
          <a:p>
            <a:endParaRPr lang="zh-TW" altLang="en-US"/>
          </a:p>
        </p:txBody>
      </p:sp>
      <p:pic>
        <p:nvPicPr>
          <p:cNvPr id="72708" name="圖片 4">
            <a:extLst>
              <a:ext uri="{FF2B5EF4-FFF2-40B4-BE49-F238E27FC236}">
                <a16:creationId xmlns:a16="http://schemas.microsoft.com/office/drawing/2014/main" id="{4E7BED6B-C363-3558-94D7-F8068EE7D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063"/>
            <a:ext cx="9144000"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FF4666-4414-40F4-C716-09DCC2F2F634}"/>
              </a:ext>
            </a:extLst>
          </p:cNvPr>
          <p:cNvSpPr>
            <a:spLocks noGrp="1"/>
          </p:cNvSpPr>
          <p:nvPr>
            <p:ph type="title"/>
          </p:nvPr>
        </p:nvSpPr>
        <p:spPr/>
        <p:txBody>
          <a:bodyPr/>
          <a:lstStyle/>
          <a:p>
            <a:pPr>
              <a:defRPr/>
            </a:pPr>
            <a:endParaRPr lang="zh-TW" altLang="en-US"/>
          </a:p>
        </p:txBody>
      </p:sp>
      <p:sp>
        <p:nvSpPr>
          <p:cNvPr id="73731" name="內容版面配置區 2">
            <a:extLst>
              <a:ext uri="{FF2B5EF4-FFF2-40B4-BE49-F238E27FC236}">
                <a16:creationId xmlns:a16="http://schemas.microsoft.com/office/drawing/2014/main" id="{05556100-988F-AB37-A7A0-43E5D9EDB6ED}"/>
              </a:ext>
            </a:extLst>
          </p:cNvPr>
          <p:cNvSpPr>
            <a:spLocks noGrp="1"/>
          </p:cNvSpPr>
          <p:nvPr>
            <p:ph sz="quarter" idx="1"/>
          </p:nvPr>
        </p:nvSpPr>
        <p:spPr>
          <a:xfrm>
            <a:off x="457200" y="1600200"/>
            <a:ext cx="7467600" cy="4873625"/>
          </a:xfrm>
        </p:spPr>
        <p:txBody>
          <a:bodyPr/>
          <a:lstStyle/>
          <a:p>
            <a:endParaRPr lang="zh-TW" altLang="en-US"/>
          </a:p>
        </p:txBody>
      </p:sp>
      <p:pic>
        <p:nvPicPr>
          <p:cNvPr id="73732" name="圖片 4">
            <a:extLst>
              <a:ext uri="{FF2B5EF4-FFF2-40B4-BE49-F238E27FC236}">
                <a16:creationId xmlns:a16="http://schemas.microsoft.com/office/drawing/2014/main" id="{E049F755-484A-60CA-25AA-37BC5A609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文字方塊 2">
            <a:extLst>
              <a:ext uri="{FF2B5EF4-FFF2-40B4-BE49-F238E27FC236}">
                <a16:creationId xmlns:a16="http://schemas.microsoft.com/office/drawing/2014/main" id="{1FE90F56-556F-BF2C-AB0D-1FA957F9C4A6}"/>
              </a:ext>
            </a:extLst>
          </p:cNvPr>
          <p:cNvSpPr txBox="1">
            <a:spLocks noChangeArrowheads="1"/>
          </p:cNvSpPr>
          <p:nvPr/>
        </p:nvSpPr>
        <p:spPr bwMode="auto">
          <a:xfrm>
            <a:off x="5867400" y="3860800"/>
            <a:ext cx="2665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a:solidFill>
                  <a:srgbClr val="FF0000"/>
                </a:solidFill>
              </a:rPr>
              <a:t>為釐清相關時間點，除授權時間外，新增「取消授權時間」。</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1F2FD5-C0FF-44F9-F978-D4B9D2A1BFCF}"/>
              </a:ext>
            </a:extLst>
          </p:cNvPr>
          <p:cNvSpPr>
            <a:spLocks noGrp="1"/>
          </p:cNvSpPr>
          <p:nvPr>
            <p:ph type="title"/>
          </p:nvPr>
        </p:nvSpPr>
        <p:spPr>
          <a:xfrm>
            <a:off x="457200" y="-100013"/>
            <a:ext cx="7467600" cy="1143001"/>
          </a:xfrm>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授權</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時程</a:t>
            </a:r>
            <a:endParaRPr lang="zh-TW" altLang="en-US" sz="4000" dirty="0"/>
          </a:p>
        </p:txBody>
      </p:sp>
      <p:grpSp>
        <p:nvGrpSpPr>
          <p:cNvPr id="74755" name="群組 2">
            <a:extLst>
              <a:ext uri="{FF2B5EF4-FFF2-40B4-BE49-F238E27FC236}">
                <a16:creationId xmlns:a16="http://schemas.microsoft.com/office/drawing/2014/main" id="{0100878C-5A70-EEE3-8B7F-47D35439443A}"/>
              </a:ext>
            </a:extLst>
          </p:cNvPr>
          <p:cNvGrpSpPr>
            <a:grpSpLocks/>
          </p:cNvGrpSpPr>
          <p:nvPr/>
        </p:nvGrpSpPr>
        <p:grpSpPr bwMode="auto">
          <a:xfrm>
            <a:off x="457200" y="2122488"/>
            <a:ext cx="7667625" cy="1927225"/>
            <a:chOff x="472800" y="2927230"/>
            <a:chExt cx="6937184" cy="1565018"/>
          </a:xfrm>
        </p:grpSpPr>
        <p:grpSp>
          <p:nvGrpSpPr>
            <p:cNvPr id="74756" name="群組 14">
              <a:extLst>
                <a:ext uri="{FF2B5EF4-FFF2-40B4-BE49-F238E27FC236}">
                  <a16:creationId xmlns:a16="http://schemas.microsoft.com/office/drawing/2014/main" id="{D288FA5B-36FD-9E37-2870-20DF5C00E60B}"/>
                </a:ext>
              </a:extLst>
            </p:cNvPr>
            <p:cNvGrpSpPr>
              <a:grpSpLocks/>
            </p:cNvGrpSpPr>
            <p:nvPr/>
          </p:nvGrpSpPr>
          <p:grpSpPr bwMode="auto">
            <a:xfrm>
              <a:off x="472800" y="3356666"/>
              <a:ext cx="6937184" cy="1135582"/>
              <a:chOff x="663856" y="4652810"/>
              <a:chExt cx="6937184" cy="1135582"/>
            </a:xfrm>
          </p:grpSpPr>
          <p:cxnSp>
            <p:nvCxnSpPr>
              <p:cNvPr id="13" name="直線接點 12">
                <a:extLst>
                  <a:ext uri="{FF2B5EF4-FFF2-40B4-BE49-F238E27FC236}">
                    <a16:creationId xmlns:a16="http://schemas.microsoft.com/office/drawing/2014/main" id="{7A2BEDCA-7419-887E-7AAE-6E1FF63088B2}"/>
                  </a:ext>
                </a:extLst>
              </p:cNvPr>
              <p:cNvCxnSpPr/>
              <p:nvPr/>
            </p:nvCxnSpPr>
            <p:spPr bwMode="auto">
              <a:xfrm>
                <a:off x="1955063" y="4652658"/>
                <a:ext cx="0" cy="360960"/>
              </a:xfrm>
              <a:prstGeom prst="line">
                <a:avLst/>
              </a:prstGeom>
              <a:ln w="28575"/>
            </p:spPr>
            <p:style>
              <a:lnRef idx="1">
                <a:schemeClr val="dk1"/>
              </a:lnRef>
              <a:fillRef idx="0">
                <a:schemeClr val="dk1"/>
              </a:fillRef>
              <a:effectRef idx="0">
                <a:schemeClr val="dk1"/>
              </a:effectRef>
              <a:fontRef idx="minor">
                <a:schemeClr val="tx1"/>
              </a:fontRef>
            </p:style>
          </p:cxnSp>
          <p:grpSp>
            <p:nvGrpSpPr>
              <p:cNvPr id="74761" name="群組 48">
                <a:extLst>
                  <a:ext uri="{FF2B5EF4-FFF2-40B4-BE49-F238E27FC236}">
                    <a16:creationId xmlns:a16="http://schemas.microsoft.com/office/drawing/2014/main" id="{63000650-FB2F-D5DA-26C5-92555EE6F65F}"/>
                  </a:ext>
                </a:extLst>
              </p:cNvPr>
              <p:cNvGrpSpPr>
                <a:grpSpLocks/>
              </p:cNvGrpSpPr>
              <p:nvPr/>
            </p:nvGrpSpPr>
            <p:grpSpPr bwMode="auto">
              <a:xfrm>
                <a:off x="663856" y="4652811"/>
                <a:ext cx="6937184" cy="1135581"/>
                <a:chOff x="519838" y="4508791"/>
                <a:chExt cx="6938051" cy="1134785"/>
              </a:xfrm>
            </p:grpSpPr>
            <p:cxnSp>
              <p:nvCxnSpPr>
                <p:cNvPr id="16" name="直線單箭頭接點 15">
                  <a:extLst>
                    <a:ext uri="{FF2B5EF4-FFF2-40B4-BE49-F238E27FC236}">
                      <a16:creationId xmlns:a16="http://schemas.microsoft.com/office/drawing/2014/main" id="{BF9DAC9C-821E-3C91-9FA4-00E299936549}"/>
                    </a:ext>
                  </a:extLst>
                </p:cNvPr>
                <p:cNvCxnSpPr/>
                <p:nvPr/>
              </p:nvCxnSpPr>
              <p:spPr>
                <a:xfrm>
                  <a:off x="519838" y="4688992"/>
                  <a:ext cx="6938051"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1211" name="文字方塊 40">
                  <a:extLst>
                    <a:ext uri="{FF2B5EF4-FFF2-40B4-BE49-F238E27FC236}">
                      <a16:creationId xmlns:a16="http://schemas.microsoft.com/office/drawing/2014/main" id="{3110C228-0C1D-92BA-4A3B-C57C40E6016B}"/>
                    </a:ext>
                  </a:extLst>
                </p:cNvPr>
                <p:cNvSpPr txBox="1">
                  <a:spLocks noChangeArrowheads="1"/>
                </p:cNvSpPr>
                <p:nvPr/>
              </p:nvSpPr>
              <p:spPr bwMode="auto">
                <a:xfrm>
                  <a:off x="1163367" y="4861615"/>
                  <a:ext cx="1295677" cy="774231"/>
                </a:xfrm>
                <a:prstGeom prst="rect">
                  <a:avLst/>
                </a:prstGeom>
                <a:solidFill>
                  <a:schemeClr val="accent3">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b="1" dirty="0">
                      <a:latin typeface="微軟正黑體" panose="020B0604030504040204" pitchFamily="34" charset="-120"/>
                      <a:ea typeface="微軟正黑體" panose="020B0604030504040204" pitchFamily="34" charset="-120"/>
                    </a:rPr>
                    <a:t>授權</a:t>
                  </a:r>
                  <a:endParaRPr lang="en-US" altLang="zh-TW" sz="2800" b="1" dirty="0">
                    <a:latin typeface="微軟正黑體" panose="020B0604030504040204" pitchFamily="34" charset="-120"/>
                    <a:ea typeface="微軟正黑體" panose="020B0604030504040204" pitchFamily="34" charset="-120"/>
                  </a:endParaRPr>
                </a:p>
                <a:p>
                  <a:pPr algn="ctr" eaLnBrk="1" hangingPunct="1">
                    <a:defRPr/>
                  </a:pPr>
                  <a:r>
                    <a:rPr lang="zh-TW" altLang="en-US" sz="2800" b="1" dirty="0">
                      <a:latin typeface="微軟正黑體" panose="020B0604030504040204" pitchFamily="34" charset="-120"/>
                      <a:ea typeface="微軟正黑體" panose="020B0604030504040204" pitchFamily="34" charset="-120"/>
                    </a:rPr>
                    <a:t>開始</a:t>
                  </a:r>
                  <a:endParaRPr lang="zh-TW" altLang="en-US" sz="2800" dirty="0"/>
                </a:p>
              </p:txBody>
            </p:sp>
            <p:cxnSp>
              <p:nvCxnSpPr>
                <p:cNvPr id="21" name="直線接點 20">
                  <a:extLst>
                    <a:ext uri="{FF2B5EF4-FFF2-40B4-BE49-F238E27FC236}">
                      <a16:creationId xmlns:a16="http://schemas.microsoft.com/office/drawing/2014/main" id="{BFB522D0-B5E9-ECBE-9E53-5AFD647112F0}"/>
                    </a:ext>
                  </a:extLst>
                </p:cNvPr>
                <p:cNvCxnSpPr/>
                <p:nvPr/>
              </p:nvCxnSpPr>
              <p:spPr>
                <a:xfrm>
                  <a:off x="3816490" y="4508638"/>
                  <a:ext cx="0" cy="360706"/>
                </a:xfrm>
                <a:prstGeom prst="line">
                  <a:avLst/>
                </a:prstGeom>
                <a:ln w="28575"/>
              </p:spPr>
              <p:style>
                <a:lnRef idx="1">
                  <a:schemeClr val="dk1"/>
                </a:lnRef>
                <a:fillRef idx="0">
                  <a:schemeClr val="dk1"/>
                </a:fillRef>
                <a:effectRef idx="0">
                  <a:schemeClr val="dk1"/>
                </a:effectRef>
                <a:fontRef idx="minor">
                  <a:schemeClr val="tx1"/>
                </a:fontRef>
              </p:style>
            </p:cxnSp>
            <p:sp>
              <p:nvSpPr>
                <p:cNvPr id="51213" name="文字方塊 46">
                  <a:extLst>
                    <a:ext uri="{FF2B5EF4-FFF2-40B4-BE49-F238E27FC236}">
                      <a16:creationId xmlns:a16="http://schemas.microsoft.com/office/drawing/2014/main" id="{B0E93F00-4A42-37A1-1865-B86832071043}"/>
                    </a:ext>
                  </a:extLst>
                </p:cNvPr>
                <p:cNvSpPr txBox="1">
                  <a:spLocks noChangeArrowheads="1"/>
                </p:cNvSpPr>
                <p:nvPr/>
              </p:nvSpPr>
              <p:spPr bwMode="auto">
                <a:xfrm>
                  <a:off x="3168651" y="4869345"/>
                  <a:ext cx="1297114" cy="774231"/>
                </a:xfrm>
                <a:prstGeom prst="rect">
                  <a:avLst/>
                </a:prstGeom>
                <a:solidFill>
                  <a:schemeClr val="accent3">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b="1" dirty="0">
                      <a:latin typeface="微軟正黑體" panose="020B0604030504040204" pitchFamily="34" charset="-120"/>
                      <a:ea typeface="微軟正黑體" panose="020B0604030504040204" pitchFamily="34" charset="-120"/>
                    </a:rPr>
                    <a:t>授權</a:t>
                  </a:r>
                  <a:endParaRPr lang="en-US" altLang="zh-TW" sz="2800" b="1" dirty="0">
                    <a:latin typeface="微軟正黑體" panose="020B0604030504040204" pitchFamily="34" charset="-120"/>
                    <a:ea typeface="微軟正黑體" panose="020B0604030504040204" pitchFamily="34" charset="-120"/>
                  </a:endParaRPr>
                </a:p>
                <a:p>
                  <a:pPr algn="ctr" eaLnBrk="1" hangingPunct="1">
                    <a:defRPr/>
                  </a:pPr>
                  <a:r>
                    <a:rPr lang="zh-TW" altLang="en-US" sz="2800" b="1" dirty="0">
                      <a:latin typeface="微軟正黑體" panose="020B0604030504040204" pitchFamily="34" charset="-120"/>
                      <a:ea typeface="微軟正黑體" panose="020B0604030504040204" pitchFamily="34" charset="-120"/>
                    </a:rPr>
                    <a:t>結束</a:t>
                  </a:r>
                  <a:endParaRPr lang="zh-TW" altLang="en-US" sz="2800" dirty="0"/>
                </a:p>
              </p:txBody>
            </p:sp>
            <p:cxnSp>
              <p:nvCxnSpPr>
                <p:cNvPr id="14" name="直線接點 13">
                  <a:extLst>
                    <a:ext uri="{FF2B5EF4-FFF2-40B4-BE49-F238E27FC236}">
                      <a16:creationId xmlns:a16="http://schemas.microsoft.com/office/drawing/2014/main" id="{8A999805-71B9-4A8E-3E1D-FBD4F924B7F5}"/>
                    </a:ext>
                  </a:extLst>
                </p:cNvPr>
                <p:cNvCxnSpPr/>
                <p:nvPr/>
              </p:nvCxnSpPr>
              <p:spPr>
                <a:xfrm>
                  <a:off x="6050169" y="4508638"/>
                  <a:ext cx="0" cy="360706"/>
                </a:xfrm>
                <a:prstGeom prst="line">
                  <a:avLst/>
                </a:prstGeom>
                <a:ln w="28575"/>
              </p:spPr>
              <p:style>
                <a:lnRef idx="1">
                  <a:schemeClr val="dk1"/>
                </a:lnRef>
                <a:fillRef idx="0">
                  <a:schemeClr val="dk1"/>
                </a:fillRef>
                <a:effectRef idx="0">
                  <a:schemeClr val="dk1"/>
                </a:effectRef>
                <a:fontRef idx="minor">
                  <a:schemeClr val="tx1"/>
                </a:fontRef>
              </p:style>
            </p:cxnSp>
            <p:sp>
              <p:nvSpPr>
                <p:cNvPr id="51215" name="文字方塊 46">
                  <a:extLst>
                    <a:ext uri="{FF2B5EF4-FFF2-40B4-BE49-F238E27FC236}">
                      <a16:creationId xmlns:a16="http://schemas.microsoft.com/office/drawing/2014/main" id="{F0CED4A6-2D1A-79E2-AA01-77C72BCC0768}"/>
                    </a:ext>
                  </a:extLst>
                </p:cNvPr>
                <p:cNvSpPr txBox="1">
                  <a:spLocks noChangeArrowheads="1"/>
                </p:cNvSpPr>
                <p:nvPr/>
              </p:nvSpPr>
              <p:spPr bwMode="auto">
                <a:xfrm>
                  <a:off x="5171061" y="4869345"/>
                  <a:ext cx="1742414" cy="774231"/>
                </a:xfrm>
                <a:prstGeom prst="rect">
                  <a:avLst/>
                </a:prstGeom>
                <a:solidFill>
                  <a:schemeClr val="accent1">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2800" b="1" dirty="0">
                      <a:latin typeface="微軟正黑體" panose="020B0604030504040204" pitchFamily="34" charset="-120"/>
                      <a:ea typeface="微軟正黑體" panose="020B0604030504040204" pitchFamily="34" charset="-120"/>
                    </a:rPr>
                    <a:t>下載</a:t>
                  </a:r>
                  <a:endParaRPr lang="en-US" altLang="zh-TW" sz="2800" b="1" dirty="0">
                    <a:latin typeface="微軟正黑體" panose="020B0604030504040204" pitchFamily="34" charset="-120"/>
                    <a:ea typeface="微軟正黑體" panose="020B0604030504040204" pitchFamily="34" charset="-120"/>
                  </a:endParaRPr>
                </a:p>
                <a:p>
                  <a:pPr algn="ctr" eaLnBrk="1" hangingPunct="1">
                    <a:defRPr/>
                  </a:pPr>
                  <a:r>
                    <a:rPr lang="zh-TW" altLang="en-US" sz="2800" b="1" dirty="0">
                      <a:latin typeface="微軟正黑體" panose="020B0604030504040204" pitchFamily="34" charset="-120"/>
                      <a:ea typeface="微軟正黑體" panose="020B0604030504040204" pitchFamily="34" charset="-120"/>
                    </a:rPr>
                    <a:t>財產資料</a:t>
                  </a:r>
                  <a:endParaRPr lang="zh-TW" altLang="en-US" sz="2800" dirty="0"/>
                </a:p>
              </p:txBody>
            </p:sp>
          </p:grpSp>
        </p:grpSp>
        <p:sp>
          <p:nvSpPr>
            <p:cNvPr id="51205" name="文字方塊 40">
              <a:extLst>
                <a:ext uri="{FF2B5EF4-FFF2-40B4-BE49-F238E27FC236}">
                  <a16:creationId xmlns:a16="http://schemas.microsoft.com/office/drawing/2014/main" id="{8AB4D7F5-08C6-BE7C-4E54-41A7E4194F7F}"/>
                </a:ext>
              </a:extLst>
            </p:cNvPr>
            <p:cNvSpPr txBox="1">
              <a:spLocks noChangeArrowheads="1"/>
            </p:cNvSpPr>
            <p:nvPr/>
          </p:nvSpPr>
          <p:spPr bwMode="auto">
            <a:xfrm>
              <a:off x="1116249" y="2928519"/>
              <a:ext cx="1295516" cy="424128"/>
            </a:xfrm>
            <a:prstGeom prst="rect">
              <a:avLst/>
            </a:prstGeom>
            <a:solidFill>
              <a:schemeClr val="accent3">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en-US" altLang="zh-TW" sz="2800" b="1" dirty="0">
                  <a:solidFill>
                    <a:srgbClr val="FF0000"/>
                  </a:solidFill>
                  <a:latin typeface="微軟正黑體" panose="020B0604030504040204" pitchFamily="34" charset="-120"/>
                  <a:ea typeface="微軟正黑體" panose="020B0604030504040204" pitchFamily="34" charset="-120"/>
                </a:rPr>
                <a:t>9/5</a:t>
              </a:r>
              <a:endParaRPr lang="zh-TW" altLang="en-US" sz="2800" dirty="0">
                <a:solidFill>
                  <a:srgbClr val="FF0000"/>
                </a:solidFill>
              </a:endParaRPr>
            </a:p>
          </p:txBody>
        </p:sp>
        <p:sp>
          <p:nvSpPr>
            <p:cNvPr id="51206" name="文字方塊 40">
              <a:extLst>
                <a:ext uri="{FF2B5EF4-FFF2-40B4-BE49-F238E27FC236}">
                  <a16:creationId xmlns:a16="http://schemas.microsoft.com/office/drawing/2014/main" id="{CB47C10B-D82C-016B-AD5D-BE9B64D3C28D}"/>
                </a:ext>
              </a:extLst>
            </p:cNvPr>
            <p:cNvSpPr txBox="1">
              <a:spLocks noChangeArrowheads="1"/>
            </p:cNvSpPr>
            <p:nvPr/>
          </p:nvSpPr>
          <p:spPr bwMode="auto">
            <a:xfrm>
              <a:off x="3121282" y="2940121"/>
              <a:ext cx="1296952" cy="424127"/>
            </a:xfrm>
            <a:prstGeom prst="rect">
              <a:avLst/>
            </a:prstGeom>
            <a:solidFill>
              <a:schemeClr val="accent3">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en-US" altLang="zh-TW" sz="2800" b="1" dirty="0">
                  <a:solidFill>
                    <a:srgbClr val="FF0000"/>
                  </a:solidFill>
                  <a:latin typeface="微軟正黑體" panose="020B0604030504040204" pitchFamily="34" charset="-120"/>
                  <a:ea typeface="微軟正黑體" panose="020B0604030504040204" pitchFamily="34" charset="-120"/>
                </a:rPr>
                <a:t>10/5</a:t>
              </a:r>
              <a:endParaRPr lang="zh-TW" altLang="en-US" sz="2800" dirty="0">
                <a:solidFill>
                  <a:srgbClr val="FF0000"/>
                </a:solidFill>
              </a:endParaRPr>
            </a:p>
          </p:txBody>
        </p:sp>
        <p:sp>
          <p:nvSpPr>
            <p:cNvPr id="51207" name="文字方塊 40">
              <a:extLst>
                <a:ext uri="{FF2B5EF4-FFF2-40B4-BE49-F238E27FC236}">
                  <a16:creationId xmlns:a16="http://schemas.microsoft.com/office/drawing/2014/main" id="{B66CC50D-0836-2715-5D47-27E22EA27721}"/>
                </a:ext>
              </a:extLst>
            </p:cNvPr>
            <p:cNvSpPr txBox="1">
              <a:spLocks noChangeArrowheads="1"/>
            </p:cNvSpPr>
            <p:nvPr/>
          </p:nvSpPr>
          <p:spPr bwMode="auto">
            <a:xfrm>
              <a:off x="5331702" y="2927230"/>
              <a:ext cx="1295516" cy="425417"/>
            </a:xfrm>
            <a:prstGeom prst="rect">
              <a:avLst/>
            </a:prstGeom>
            <a:solidFill>
              <a:schemeClr val="accent1">
                <a:lumMod val="20000"/>
                <a:lumOff val="80000"/>
              </a:schemeClr>
            </a:solidFill>
            <a:ln w="28575">
              <a:solidFill>
                <a:srgbClr val="000000"/>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en-US" altLang="zh-TW" sz="2800" b="1" dirty="0">
                  <a:latin typeface="微軟正黑體" panose="020B0604030504040204" pitchFamily="34" charset="-120"/>
                  <a:ea typeface="微軟正黑體" panose="020B0604030504040204" pitchFamily="34" charset="-120"/>
                </a:rPr>
                <a:t>12/5</a:t>
              </a:r>
              <a:endParaRPr lang="zh-TW" altLang="en-US" sz="2800" dirty="0"/>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90470E-9122-5BDB-DA69-F39353646881}"/>
              </a:ext>
            </a:extLst>
          </p:cNvPr>
          <p:cNvSpPr>
            <a:spLocks noGrp="1"/>
          </p:cNvSpPr>
          <p:nvPr>
            <p:ph type="title"/>
          </p:nvPr>
        </p:nvSpPr>
        <p:spPr/>
        <p:txBody>
          <a:bodyPr/>
          <a:lstStyle/>
          <a:p>
            <a:r>
              <a:rPr lang="zh-TW" altLang="en-US" sz="4400" b="1" dirty="0">
                <a:latin typeface="微軟正黑體" pitchFamily="34" charset="-120"/>
                <a:ea typeface="微軟正黑體" pitchFamily="34" charset="-120"/>
              </a:rPr>
              <a:t>新舊系統差異</a:t>
            </a:r>
          </a:p>
        </p:txBody>
      </p:sp>
      <p:sp>
        <p:nvSpPr>
          <p:cNvPr id="3" name="內容版面配置區 2">
            <a:extLst>
              <a:ext uri="{FF2B5EF4-FFF2-40B4-BE49-F238E27FC236}">
                <a16:creationId xmlns:a16="http://schemas.microsoft.com/office/drawing/2014/main" id="{F85CD4AE-BEDB-D087-518A-BC8F28A676B8}"/>
              </a:ext>
            </a:extLst>
          </p:cNvPr>
          <p:cNvSpPr>
            <a:spLocks noGrp="1"/>
          </p:cNvSpPr>
          <p:nvPr>
            <p:ph sz="quarter" idx="1"/>
          </p:nvPr>
        </p:nvSpPr>
        <p:spPr/>
        <p:txBody>
          <a:bodyPr/>
          <a:lstStyle/>
          <a:p>
            <a:pPr marL="469900" indent="-457200">
              <a:spcBef>
                <a:spcPts val="100"/>
              </a:spcBef>
              <a:buFont typeface="Wingdings"/>
              <a:buChar char=""/>
              <a:tabLst>
                <a:tab pos="469265" algn="l"/>
                <a:tab pos="469900" algn="l"/>
              </a:tabLst>
            </a:pPr>
            <a:r>
              <a:rPr lang="zh-TW" altLang="en-US" sz="2400" dirty="0">
                <a:latin typeface="Microsoft JhengHei"/>
                <a:cs typeface="Microsoft JhengHei"/>
              </a:rPr>
              <a:t>新系統採進入網站操</a:t>
            </a:r>
            <a:r>
              <a:rPr lang="zh-TW" altLang="en-US" sz="2400" spc="-15" dirty="0">
                <a:latin typeface="Microsoft JhengHei"/>
                <a:cs typeface="Microsoft JhengHei"/>
              </a:rPr>
              <a:t>作</a:t>
            </a:r>
            <a:r>
              <a:rPr lang="zh-TW" altLang="en-US" sz="2400" dirty="0">
                <a:latin typeface="Microsoft JhengHei"/>
                <a:cs typeface="Microsoft JhengHei"/>
              </a:rPr>
              <a:t>，不須另</a:t>
            </a:r>
            <a:r>
              <a:rPr lang="zh-TW" altLang="en-US" sz="2400" spc="-10" dirty="0">
                <a:latin typeface="Microsoft JhengHei"/>
                <a:cs typeface="Microsoft JhengHei"/>
              </a:rPr>
              <a:t>外</a:t>
            </a:r>
            <a:r>
              <a:rPr lang="zh-TW" altLang="en-US" sz="2400" dirty="0">
                <a:latin typeface="Microsoft JhengHei"/>
                <a:cs typeface="Microsoft JhengHei"/>
              </a:rPr>
              <a:t>下載程式</a:t>
            </a:r>
          </a:p>
          <a:p>
            <a:pPr marL="469900" indent="-457200">
              <a:buFont typeface="Wingdings"/>
              <a:buChar char=""/>
              <a:tabLst>
                <a:tab pos="469265" algn="l"/>
                <a:tab pos="469900" algn="l"/>
              </a:tabLst>
            </a:pPr>
            <a:r>
              <a:rPr lang="zh-TW" altLang="en-US" sz="2400" spc="-5" dirty="0">
                <a:latin typeface="Microsoft JhengHei"/>
                <a:cs typeface="Microsoft JhengHei"/>
              </a:rPr>
              <a:t>新系統增加行動身分識別登</a:t>
            </a:r>
            <a:r>
              <a:rPr lang="zh-TW" altLang="en-US" sz="2400" spc="5" dirty="0">
                <a:latin typeface="Microsoft JhengHei"/>
                <a:cs typeface="Microsoft JhengHei"/>
              </a:rPr>
              <a:t>入</a:t>
            </a:r>
            <a:r>
              <a:rPr lang="zh-TW" altLang="en-US" sz="2400" spc="-5" dirty="0">
                <a:latin typeface="Microsoft JhengHei"/>
                <a:cs typeface="Microsoft JhengHei"/>
              </a:rPr>
              <a:t>方式</a:t>
            </a:r>
            <a:endParaRPr lang="zh-TW" altLang="en-US" sz="2400" dirty="0">
              <a:latin typeface="Microsoft JhengHei"/>
              <a:cs typeface="Microsoft JhengHei"/>
            </a:endParaRPr>
          </a:p>
          <a:p>
            <a:pPr marL="469900" indent="-457200">
              <a:buFont typeface="Wingdings"/>
              <a:buChar char=""/>
              <a:tabLst>
                <a:tab pos="469265" algn="l"/>
                <a:tab pos="469900" algn="l"/>
              </a:tabLst>
            </a:pPr>
            <a:r>
              <a:rPr lang="zh-TW" altLang="en-US" sz="2400" dirty="0">
                <a:latin typeface="Microsoft JhengHei"/>
                <a:cs typeface="Microsoft JhengHei"/>
              </a:rPr>
              <a:t>新系統可引用申報人上</a:t>
            </a:r>
            <a:r>
              <a:rPr lang="zh-TW" altLang="en-US" sz="2400" spc="-10" dirty="0">
                <a:latin typeface="Microsoft JhengHei"/>
                <a:cs typeface="Microsoft JhengHei"/>
              </a:rPr>
              <a:t>次</a:t>
            </a:r>
            <a:r>
              <a:rPr lang="en-US" altLang="zh-TW" sz="2400" spc="-5" dirty="0">
                <a:latin typeface="Microsoft JhengHei"/>
                <a:cs typeface="Microsoft JhengHei"/>
              </a:rPr>
              <a:t>(</a:t>
            </a:r>
            <a:r>
              <a:rPr lang="zh-TW" altLang="en-US" sz="2400" dirty="0">
                <a:latin typeface="Microsoft JhengHei"/>
                <a:cs typeface="Microsoft JhengHei"/>
              </a:rPr>
              <a:t>年度</a:t>
            </a:r>
            <a:r>
              <a:rPr lang="en-US" altLang="zh-TW" sz="2400" spc="-5" dirty="0">
                <a:latin typeface="Microsoft JhengHei"/>
                <a:cs typeface="Microsoft JhengHei"/>
              </a:rPr>
              <a:t>)</a:t>
            </a:r>
            <a:r>
              <a:rPr lang="zh-TW" altLang="en-US" sz="2400" dirty="0">
                <a:latin typeface="Microsoft JhengHei"/>
                <a:cs typeface="Microsoft JhengHei"/>
              </a:rPr>
              <a:t>申報資料</a:t>
            </a:r>
          </a:p>
          <a:p>
            <a:pPr marL="469900" indent="-457200">
              <a:buFont typeface="Wingdings"/>
              <a:buChar char=""/>
              <a:tabLst>
                <a:tab pos="469265" algn="l"/>
                <a:tab pos="469900" algn="l"/>
              </a:tabLst>
            </a:pPr>
            <a:r>
              <a:rPr lang="zh-TW" altLang="en-US" sz="2400" spc="-5" dirty="0">
                <a:latin typeface="Microsoft JhengHei"/>
                <a:cs typeface="Microsoft JhengHei"/>
              </a:rPr>
              <a:t>新系統</a:t>
            </a:r>
            <a:r>
              <a:rPr lang="zh-TW" altLang="en-US" sz="2400" dirty="0">
                <a:latin typeface="Microsoft JhengHei"/>
                <a:cs typeface="Microsoft JhengHei"/>
              </a:rPr>
              <a:t>可引用申報人於監察院之申</a:t>
            </a:r>
            <a:r>
              <a:rPr lang="zh-TW" altLang="en-US" sz="2400" spc="-20" dirty="0">
                <a:latin typeface="Microsoft JhengHei"/>
                <a:cs typeface="Microsoft JhengHei"/>
              </a:rPr>
              <a:t>報</a:t>
            </a:r>
            <a:r>
              <a:rPr lang="zh-TW" altLang="en-US" sz="2400" spc="-5" dirty="0">
                <a:latin typeface="Microsoft JhengHei"/>
                <a:cs typeface="Microsoft JhengHei"/>
              </a:rPr>
              <a:t>資料</a:t>
            </a:r>
          </a:p>
          <a:p>
            <a:pPr marL="0" indent="0">
              <a:buNone/>
              <a:tabLst>
                <a:tab pos="469265" algn="l"/>
                <a:tab pos="469900" algn="l"/>
              </a:tabLst>
            </a:pPr>
            <a:r>
              <a:rPr lang="zh-TW" altLang="en-US" sz="2400" spc="-5" dirty="0">
                <a:latin typeface="Microsoft JhengHei"/>
                <a:cs typeface="Microsoft JhengHei"/>
              </a:rPr>
              <a:t>      </a:t>
            </a:r>
            <a:r>
              <a:rPr lang="zh-TW" altLang="en-US" sz="2400" spc="-5" dirty="0">
                <a:solidFill>
                  <a:srgbClr val="FF0000"/>
                </a:solidFill>
                <a:latin typeface="Microsoft JhengHei"/>
                <a:cs typeface="Microsoft JhengHei"/>
              </a:rPr>
              <a:t>→曾經有申報過才能引用</a:t>
            </a:r>
            <a:endParaRPr lang="zh-TW" altLang="en-US" sz="2400" dirty="0">
              <a:solidFill>
                <a:srgbClr val="FF0000"/>
              </a:solidFill>
              <a:latin typeface="Microsoft JhengHei"/>
              <a:cs typeface="Microsoft JhengHei"/>
            </a:endParaRPr>
          </a:p>
          <a:p>
            <a:pPr marL="469900" marR="5080" indent="-457200" algn="just">
              <a:spcBef>
                <a:spcPts val="5"/>
              </a:spcBef>
              <a:buFont typeface="Wingdings"/>
              <a:buChar char=""/>
              <a:tabLst>
                <a:tab pos="469900" algn="l"/>
              </a:tabLst>
            </a:pPr>
            <a:r>
              <a:rPr lang="zh-TW" altLang="en-US" sz="2400" dirty="0">
                <a:latin typeface="Microsoft JhengHei"/>
                <a:cs typeface="Microsoft JhengHei"/>
              </a:rPr>
              <a:t>登錄財產申報資料，未上傳前新系統會將資料暫存系統中並</a:t>
            </a:r>
            <a:r>
              <a:rPr lang="zh-TW" altLang="en-US" sz="2400" spc="-5" dirty="0">
                <a:solidFill>
                  <a:srgbClr val="FF0000"/>
                </a:solidFill>
                <a:latin typeface="Microsoft JhengHei"/>
                <a:cs typeface="Microsoft JhengHei"/>
              </a:rPr>
              <a:t>保留兩</a:t>
            </a:r>
            <a:r>
              <a:rPr lang="zh-TW" altLang="en-US" sz="2400" dirty="0">
                <a:solidFill>
                  <a:srgbClr val="FF0000"/>
                </a:solidFill>
                <a:latin typeface="Microsoft JhengHei"/>
                <a:cs typeface="Microsoft JhengHei"/>
              </a:rPr>
              <a:t>份</a:t>
            </a:r>
            <a:r>
              <a:rPr lang="zh-TW" altLang="en-US" sz="2400" dirty="0">
                <a:latin typeface="Microsoft JhengHei"/>
                <a:cs typeface="Microsoft JhengHei"/>
              </a:rPr>
              <a:t>版本，申報人無須自行匯出存放於個人電腦，可直 接於系統讀取未上傳暫存資料</a:t>
            </a:r>
          </a:p>
          <a:p>
            <a:endParaRPr lang="zh-TW" altLang="en-US" dirty="0"/>
          </a:p>
        </p:txBody>
      </p:sp>
    </p:spTree>
    <p:extLst>
      <p:ext uri="{BB962C8B-B14F-4D97-AF65-F5344CB8AC3E}">
        <p14:creationId xmlns:p14="http://schemas.microsoft.com/office/powerpoint/2010/main" val="4255983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24821F-6F3D-14A8-23E1-0BF0251AF648}"/>
              </a:ext>
            </a:extLst>
          </p:cNvPr>
          <p:cNvSpPr>
            <a:spLocks noGrp="1"/>
          </p:cNvSpPr>
          <p:nvPr>
            <p:ph type="title"/>
          </p:nvPr>
        </p:nvSpPr>
        <p:spPr/>
        <p:txBody>
          <a:bodyPr/>
          <a:lstStyle/>
          <a:p>
            <a:r>
              <a:rPr lang="zh-TW" altLang="en-US" sz="4400" b="1" dirty="0">
                <a:latin typeface="微軟正黑體" pitchFamily="34" charset="-120"/>
                <a:ea typeface="微軟正黑體" pitchFamily="34" charset="-120"/>
              </a:rPr>
              <a:t>資料登打注意事項</a:t>
            </a:r>
          </a:p>
        </p:txBody>
      </p:sp>
      <p:sp>
        <p:nvSpPr>
          <p:cNvPr id="3" name="內容版面配置區 2">
            <a:extLst>
              <a:ext uri="{FF2B5EF4-FFF2-40B4-BE49-F238E27FC236}">
                <a16:creationId xmlns:a16="http://schemas.microsoft.com/office/drawing/2014/main" id="{23665BFC-9449-8F7A-5AC0-F8FC3D0B790B}"/>
              </a:ext>
            </a:extLst>
          </p:cNvPr>
          <p:cNvSpPr>
            <a:spLocks noGrp="1"/>
          </p:cNvSpPr>
          <p:nvPr>
            <p:ph sz="quarter" idx="1"/>
          </p:nvPr>
        </p:nvSpPr>
        <p:spPr/>
        <p:txBody>
          <a:bodyPr/>
          <a:lstStyle/>
          <a:p>
            <a:pPr marL="469900" marR="0" lvl="0" indent="-457834" algn="l" defTabSz="914400" rtl="0" eaLnBrk="1" fontAlgn="auto" latinLnBrk="0" hangingPunct="1">
              <a:lnSpc>
                <a:spcPct val="100000"/>
              </a:lnSpc>
              <a:spcBef>
                <a:spcPts val="105"/>
              </a:spcBef>
              <a:spcAft>
                <a:spcPts val="0"/>
              </a:spcAft>
              <a:buClrTx/>
              <a:buSzTx/>
              <a:buFont typeface="Wingdings"/>
              <a:buChar char=""/>
              <a:tabLst>
                <a:tab pos="470534" algn="l"/>
              </a:tabLst>
              <a:defRPr/>
            </a:pPr>
            <a:r>
              <a:rPr kumimoji="0" lang="zh-TW" altLang="en-US" sz="28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800" b="0" i="0" u="none" strike="noStrike" kern="1200" cap="none" spc="-10" normalizeH="0" baseline="0" noProof="0" dirty="0">
                <a:ln>
                  <a:noFill/>
                </a:ln>
                <a:solidFill>
                  <a:prstClr val="black"/>
                </a:solidFill>
                <a:effectLst/>
                <a:uLnTx/>
                <a:uFillTx/>
                <a:latin typeface="Microsoft JhengHei"/>
                <a:ea typeface="+mn-ea"/>
                <a:cs typeface="Microsoft JhengHei"/>
              </a:rPr>
              <a:t>*</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」號欄位為必填欄位。</a:t>
            </a:r>
            <a:endParaRPr kumimoji="0" lang="zh-TW" altLang="en-US" sz="28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469900" marR="0" lvl="0" indent="-457834" algn="l" defTabSz="914400" rtl="0" eaLnBrk="1" fontAlgn="auto" latinLnBrk="0" hangingPunct="1">
              <a:lnSpc>
                <a:spcPct val="100000"/>
              </a:lnSpc>
              <a:spcBef>
                <a:spcPts val="0"/>
              </a:spcBef>
              <a:spcAft>
                <a:spcPts val="0"/>
              </a:spcAft>
              <a:buClrTx/>
              <a:buSzTx/>
              <a:buFont typeface="Wingdings"/>
              <a:buChar char=""/>
              <a:tabLst>
                <a:tab pos="470534" algn="l"/>
              </a:tabLst>
              <a:defRPr/>
            </a:pP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基本資料、備</a:t>
            </a:r>
            <a:r>
              <a:rPr kumimoji="0" lang="zh-TW" altLang="en-US" sz="2800" b="0" i="0" u="none" strike="noStrike" kern="1200" cap="none" spc="10" normalizeH="0" baseline="0" noProof="0" dirty="0">
                <a:ln>
                  <a:noFill/>
                </a:ln>
                <a:solidFill>
                  <a:prstClr val="black"/>
                </a:solidFill>
                <a:effectLst/>
                <a:uLnTx/>
                <a:uFillTx/>
                <a:latin typeface="Microsoft JhengHei"/>
                <a:ea typeface="+mn-ea"/>
                <a:cs typeface="Microsoft JhengHei"/>
              </a:rPr>
              <a:t>註頁籤</a:t>
            </a:r>
            <a:r>
              <a:rPr kumimoji="0" lang="zh-TW" altLang="en-US" sz="2800" b="0" i="0" u="none" strike="noStrike" kern="1200" cap="none" spc="0" normalizeH="0" baseline="0" noProof="0" dirty="0">
                <a:ln>
                  <a:noFill/>
                </a:ln>
                <a:solidFill>
                  <a:prstClr val="black"/>
                </a:solidFill>
                <a:effectLst/>
                <a:uLnTx/>
                <a:uFillTx/>
                <a:latin typeface="Microsoft JhengHei"/>
                <a:ea typeface="+mn-ea"/>
                <a:cs typeface="Microsoft JhengHei"/>
              </a:rPr>
              <a:t>做</a:t>
            </a:r>
            <a:r>
              <a:rPr kumimoji="0" lang="zh-TW" altLang="en-US" sz="2800" b="0" i="0" u="none" strike="noStrike" kern="1200" cap="none" spc="-20" normalizeH="0" baseline="0" noProof="0" dirty="0">
                <a:ln>
                  <a:noFill/>
                </a:ln>
                <a:solidFill>
                  <a:prstClr val="black"/>
                </a:solidFill>
                <a:effectLst/>
                <a:uLnTx/>
                <a:uFillTx/>
                <a:latin typeface="Microsoft JhengHei"/>
                <a:ea typeface="+mn-ea"/>
                <a:cs typeface="Microsoft JhengHei"/>
              </a:rPr>
              <a:t>手</a:t>
            </a:r>
            <a:r>
              <a:rPr kumimoji="0" lang="zh-TW" altLang="en-US" sz="2800" b="0" i="0" u="none" strike="noStrike" kern="1200" cap="none" spc="10" normalizeH="0" baseline="0" noProof="0" dirty="0">
                <a:ln>
                  <a:noFill/>
                </a:ln>
                <a:solidFill>
                  <a:prstClr val="black"/>
                </a:solidFill>
                <a:effectLst/>
                <a:uLnTx/>
                <a:uFillTx/>
                <a:latin typeface="Microsoft JhengHei"/>
                <a:ea typeface="+mn-ea"/>
                <a:cs typeface="Microsoft JhengHei"/>
              </a:rPr>
              <a:t>動存</a:t>
            </a:r>
            <a:r>
              <a:rPr kumimoji="0" lang="zh-TW" altLang="en-US" sz="2800" b="0" i="0" u="none" strike="noStrike" kern="1200" cap="none" spc="-20" normalizeH="0" baseline="0" noProof="0" dirty="0">
                <a:ln>
                  <a:noFill/>
                </a:ln>
                <a:solidFill>
                  <a:prstClr val="black"/>
                </a:solidFill>
                <a:effectLst/>
                <a:uLnTx/>
                <a:uFillTx/>
                <a:latin typeface="Microsoft JhengHei"/>
                <a:ea typeface="+mn-ea"/>
                <a:cs typeface="Microsoft JhengHei"/>
              </a:rPr>
              <a:t>檔</a:t>
            </a:r>
            <a:r>
              <a:rPr kumimoji="0" lang="zh-TW" altLang="en-US" sz="2800" b="0" i="0" u="none" strike="noStrike" kern="1200" cap="none" spc="10" normalizeH="0" baseline="0" noProof="0" dirty="0">
                <a:ln>
                  <a:noFill/>
                </a:ln>
                <a:solidFill>
                  <a:prstClr val="black"/>
                </a:solidFill>
                <a:effectLst/>
                <a:uLnTx/>
                <a:uFillTx/>
                <a:latin typeface="Microsoft JhengHei"/>
                <a:ea typeface="+mn-ea"/>
                <a:cs typeface="Microsoft JhengHei"/>
              </a:rPr>
              <a:t>動作。</a:t>
            </a:r>
            <a:endParaRPr kumimoji="0" lang="zh-TW" altLang="en-US" sz="28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469900" marR="0" lvl="0" indent="-457834" algn="l" defTabSz="914400" rtl="0" eaLnBrk="1" fontAlgn="auto" latinLnBrk="0" hangingPunct="1">
              <a:lnSpc>
                <a:spcPct val="100000"/>
              </a:lnSpc>
              <a:spcBef>
                <a:spcPts val="5"/>
              </a:spcBef>
              <a:spcAft>
                <a:spcPts val="0"/>
              </a:spcAft>
              <a:buClrTx/>
              <a:buSzTx/>
              <a:buFont typeface="Wingdings"/>
              <a:buChar char=""/>
              <a:tabLst>
                <a:tab pos="470534" algn="l"/>
              </a:tabLst>
              <a:defRPr/>
            </a:pP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如輸入模式預設為全型</a:t>
            </a:r>
            <a:r>
              <a:rPr kumimoji="0" lang="zh-TW" altLang="en-US" sz="2800" b="0" i="0" u="none" strike="noStrike" kern="1200" cap="none" spc="-20" normalizeH="0" baseline="0" noProof="0" dirty="0">
                <a:ln>
                  <a:noFill/>
                </a:ln>
                <a:solidFill>
                  <a:prstClr val="black"/>
                </a:solidFill>
                <a:effectLst/>
                <a:uLnTx/>
                <a:uFillTx/>
                <a:latin typeface="Microsoft JhengHei"/>
                <a:ea typeface="+mn-ea"/>
                <a:cs typeface="Microsoft JhengHei"/>
              </a:rPr>
              <a:t>請</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切換</a:t>
            </a:r>
            <a:r>
              <a:rPr kumimoji="0" lang="zh-TW" altLang="en-US" sz="2800" b="0" i="0" u="none" strike="noStrike" kern="1200" cap="none" spc="-20" normalizeH="0" baseline="0" noProof="0" dirty="0">
                <a:ln>
                  <a:noFill/>
                </a:ln>
                <a:solidFill>
                  <a:prstClr val="black"/>
                </a:solidFill>
                <a:effectLst/>
                <a:uLnTx/>
                <a:uFillTx/>
                <a:latin typeface="Microsoft JhengHei"/>
                <a:ea typeface="+mn-ea"/>
                <a:cs typeface="Microsoft JhengHei"/>
              </a:rPr>
              <a:t>成</a:t>
            </a:r>
            <a:r>
              <a:rPr kumimoji="0" lang="zh-TW" altLang="en-US" sz="2800" b="0" i="0" u="none" strike="noStrike" kern="1200" cap="none" spc="5" normalizeH="0" baseline="0" noProof="0" dirty="0">
                <a:ln>
                  <a:noFill/>
                </a:ln>
                <a:solidFill>
                  <a:srgbClr val="FF0000"/>
                </a:solidFill>
                <a:effectLst/>
                <a:uLnTx/>
                <a:uFillTx/>
                <a:latin typeface="Microsoft JhengHei"/>
                <a:ea typeface="+mn-ea"/>
                <a:cs typeface="Microsoft JhengHei"/>
              </a:rPr>
              <a:t>半型</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a:t>
            </a:r>
            <a:endParaRPr kumimoji="0" lang="zh-TW" altLang="en-US" sz="28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469900" marR="5080" lvl="0" indent="-457834" algn="just" defTabSz="914400" rtl="0" eaLnBrk="1" fontAlgn="auto" latinLnBrk="0" hangingPunct="1">
              <a:lnSpc>
                <a:spcPct val="100000"/>
              </a:lnSpc>
              <a:spcBef>
                <a:spcPts val="0"/>
              </a:spcBef>
              <a:spcAft>
                <a:spcPts val="0"/>
              </a:spcAft>
              <a:buClrTx/>
              <a:buSzTx/>
              <a:buFont typeface="Wingdings"/>
              <a:buChar char=""/>
              <a:tabLst>
                <a:tab pos="470534" algn="l"/>
              </a:tabLst>
              <a:defRPr/>
            </a:pP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依財產現況進行登打，</a:t>
            </a:r>
            <a:r>
              <a:rPr kumimoji="0" lang="zh-TW" altLang="en-US" sz="2800" b="0" i="0" u="none" strike="noStrike" kern="1200" cap="none" spc="-25" normalizeH="0" baseline="0" noProof="0" dirty="0">
                <a:ln>
                  <a:noFill/>
                </a:ln>
                <a:solidFill>
                  <a:prstClr val="black"/>
                </a:solidFill>
                <a:effectLst/>
                <a:uLnTx/>
                <a:uFillTx/>
                <a:latin typeface="Microsoft JhengHei"/>
                <a:ea typeface="+mn-ea"/>
                <a:cs typeface="Microsoft JhengHei"/>
              </a:rPr>
              <a:t>無</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該財</a:t>
            </a:r>
            <a:r>
              <a:rPr kumimoji="0" lang="zh-TW" altLang="en-US" sz="2800" b="0" i="0" u="none" strike="noStrike" kern="1200" cap="none" spc="-25" normalizeH="0" baseline="0" noProof="0" dirty="0">
                <a:ln>
                  <a:noFill/>
                </a:ln>
                <a:solidFill>
                  <a:prstClr val="black"/>
                </a:solidFill>
                <a:effectLst/>
                <a:uLnTx/>
                <a:uFillTx/>
                <a:latin typeface="Microsoft JhengHei"/>
                <a:ea typeface="+mn-ea"/>
                <a:cs typeface="Microsoft JhengHei"/>
              </a:rPr>
              <a:t>產</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資料</a:t>
            </a:r>
            <a:r>
              <a:rPr kumimoji="0" lang="zh-TW" altLang="en-US" sz="2800" b="0" i="0" u="none" strike="noStrike" kern="1200" cap="none" spc="-25" normalizeH="0" baseline="0" noProof="0" dirty="0">
                <a:ln>
                  <a:noFill/>
                </a:ln>
                <a:solidFill>
                  <a:prstClr val="black"/>
                </a:solidFill>
                <a:effectLst/>
                <a:uLnTx/>
                <a:uFillTx/>
                <a:latin typeface="Microsoft JhengHei"/>
                <a:ea typeface="+mn-ea"/>
                <a:cs typeface="Microsoft JhengHei"/>
              </a:rPr>
              <a:t>之</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頁籤</a:t>
            </a:r>
            <a:r>
              <a:rPr kumimoji="0" lang="zh-TW" altLang="en-US" sz="2800" b="0" i="0" u="none" strike="noStrike" kern="1200" cap="none" spc="-25" normalizeH="0" baseline="0" noProof="0" dirty="0">
                <a:ln>
                  <a:noFill/>
                </a:ln>
                <a:solidFill>
                  <a:prstClr val="black"/>
                </a:solidFill>
                <a:effectLst/>
                <a:uLnTx/>
                <a:uFillTx/>
                <a:latin typeface="Microsoft JhengHei"/>
                <a:ea typeface="+mn-ea"/>
                <a:cs typeface="Microsoft JhengHei"/>
              </a:rPr>
              <a:t>則</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毋需輸入；如未新增財產</a:t>
            </a:r>
            <a:r>
              <a:rPr kumimoji="0" lang="zh-TW" altLang="en-US" sz="2800" b="0" i="0" u="none" strike="noStrike" kern="1200" cap="none" spc="-20" normalizeH="0" baseline="0" noProof="0" dirty="0">
                <a:ln>
                  <a:noFill/>
                </a:ln>
                <a:solidFill>
                  <a:prstClr val="black"/>
                </a:solidFill>
                <a:effectLst/>
                <a:uLnTx/>
                <a:uFillTx/>
                <a:latin typeface="Microsoft JhengHei"/>
                <a:ea typeface="+mn-ea"/>
                <a:cs typeface="Microsoft JhengHei"/>
              </a:rPr>
              <a:t>資</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料，</a:t>
            </a:r>
            <a:r>
              <a:rPr kumimoji="0" lang="zh-TW" altLang="en-US" sz="2800" b="0" i="0" u="none" strike="noStrike" kern="1200" cap="none" spc="-20" normalizeH="0" baseline="0" noProof="0" dirty="0">
                <a:ln>
                  <a:noFill/>
                </a:ln>
                <a:solidFill>
                  <a:prstClr val="black"/>
                </a:solidFill>
                <a:effectLst/>
                <a:uLnTx/>
                <a:uFillTx/>
                <a:latin typeface="Microsoft JhengHei"/>
                <a:ea typeface="+mn-ea"/>
                <a:cs typeface="Microsoft JhengHei"/>
              </a:rPr>
              <a:t>最</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後頁</a:t>
            </a:r>
            <a:r>
              <a:rPr kumimoji="0" lang="zh-TW" altLang="en-US" sz="2800" b="0" i="0" u="none" strike="noStrike" kern="1200" cap="none" spc="-20" normalizeH="0" baseline="0" noProof="0" dirty="0">
                <a:ln>
                  <a:noFill/>
                </a:ln>
                <a:solidFill>
                  <a:prstClr val="black"/>
                </a:solidFill>
                <a:effectLst/>
                <a:uLnTx/>
                <a:uFillTx/>
                <a:latin typeface="Microsoft JhengHei"/>
                <a:ea typeface="+mn-ea"/>
                <a:cs typeface="Microsoft JhengHei"/>
              </a:rPr>
              <a:t>面</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會自</a:t>
            </a:r>
            <a:r>
              <a:rPr kumimoji="0" lang="zh-TW" altLang="en-US" sz="2800" b="0" i="0" u="none" strike="noStrike" kern="1200" cap="none" spc="-20" normalizeH="0" baseline="0" noProof="0" dirty="0">
                <a:ln>
                  <a:noFill/>
                </a:ln>
                <a:solidFill>
                  <a:prstClr val="black"/>
                </a:solidFill>
                <a:effectLst/>
                <a:uLnTx/>
                <a:uFillTx/>
                <a:latin typeface="Microsoft JhengHei"/>
                <a:ea typeface="+mn-ea"/>
                <a:cs typeface="Microsoft JhengHei"/>
              </a:rPr>
              <a:t>行</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帶 入「總筆數</a:t>
            </a:r>
            <a:r>
              <a:rPr kumimoji="0" lang="en-US" altLang="zh-TW" sz="2800" b="0" i="0" u="none" strike="noStrike" kern="1200" cap="none" spc="5" normalizeH="0" baseline="0" noProof="0" dirty="0">
                <a:ln>
                  <a:noFill/>
                </a:ln>
                <a:solidFill>
                  <a:prstClr val="black"/>
                </a:solidFill>
                <a:effectLst/>
                <a:uLnTx/>
                <a:uFillTx/>
                <a:latin typeface="Microsoft JhengHei"/>
                <a:ea typeface="+mn-ea"/>
                <a:cs typeface="Microsoft JhengHei"/>
              </a:rPr>
              <a:t>0</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筆」。</a:t>
            </a:r>
            <a:endParaRPr kumimoji="0" lang="zh-TW" altLang="en-US" sz="28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469900" marR="0" lvl="0" indent="-457834" algn="just" defTabSz="914400" rtl="0" eaLnBrk="1" fontAlgn="auto" latinLnBrk="0" hangingPunct="1">
              <a:lnSpc>
                <a:spcPct val="100000"/>
              </a:lnSpc>
              <a:spcBef>
                <a:spcPts val="5"/>
              </a:spcBef>
              <a:spcAft>
                <a:spcPts val="0"/>
              </a:spcAft>
              <a:buClrTx/>
              <a:buSzTx/>
              <a:buFont typeface="Wingdings"/>
              <a:buChar char=""/>
              <a:tabLst>
                <a:tab pos="470534" algn="l"/>
              </a:tabLst>
              <a:defRPr/>
            </a:pP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可點選頁籤內說明查看</a:t>
            </a:r>
            <a:r>
              <a:rPr kumimoji="0" lang="zh-TW" altLang="en-US" sz="2800" b="0" i="0" u="none" strike="noStrike" kern="1200" cap="none" spc="-20" normalizeH="0" baseline="0" noProof="0" dirty="0">
                <a:ln>
                  <a:noFill/>
                </a:ln>
                <a:solidFill>
                  <a:prstClr val="black"/>
                </a:solidFill>
                <a:effectLst/>
                <a:uLnTx/>
                <a:uFillTx/>
                <a:latin typeface="Microsoft JhengHei"/>
                <a:ea typeface="+mn-ea"/>
                <a:cs typeface="Microsoft JhengHei"/>
              </a:rPr>
              <a:t>各</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項資</a:t>
            </a:r>
            <a:r>
              <a:rPr kumimoji="0" lang="zh-TW" altLang="en-US" sz="2800" b="0" i="0" u="none" strike="noStrike" kern="1200" cap="none" spc="-20" normalizeH="0" baseline="0" noProof="0" dirty="0">
                <a:ln>
                  <a:noFill/>
                </a:ln>
                <a:solidFill>
                  <a:prstClr val="black"/>
                </a:solidFill>
                <a:effectLst/>
                <a:uLnTx/>
                <a:uFillTx/>
                <a:latin typeface="Microsoft JhengHei"/>
                <a:ea typeface="+mn-ea"/>
                <a:cs typeface="Microsoft JhengHei"/>
              </a:rPr>
              <a:t>料</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填寫</a:t>
            </a:r>
            <a:r>
              <a:rPr kumimoji="0" lang="zh-TW" altLang="en-US" sz="2800" b="0" i="0" u="none" strike="noStrike" kern="1200" cap="none" spc="-20" normalizeH="0" baseline="0" noProof="0" dirty="0">
                <a:ln>
                  <a:noFill/>
                </a:ln>
                <a:solidFill>
                  <a:prstClr val="black"/>
                </a:solidFill>
                <a:effectLst/>
                <a:uLnTx/>
                <a:uFillTx/>
                <a:latin typeface="Microsoft JhengHei"/>
                <a:ea typeface="+mn-ea"/>
                <a:cs typeface="Microsoft JhengHei"/>
              </a:rPr>
              <a:t>說</a:t>
            </a:r>
            <a:r>
              <a:rPr kumimoji="0" lang="zh-TW" altLang="en-US" sz="2800" b="0" i="0" u="none" strike="noStrike" kern="1200" cap="none" spc="5" normalizeH="0" baseline="0" noProof="0" dirty="0">
                <a:ln>
                  <a:noFill/>
                </a:ln>
                <a:solidFill>
                  <a:prstClr val="black"/>
                </a:solidFill>
                <a:effectLst/>
                <a:uLnTx/>
                <a:uFillTx/>
                <a:latin typeface="Microsoft JhengHei"/>
                <a:ea typeface="+mn-ea"/>
                <a:cs typeface="Microsoft JhengHei"/>
              </a:rPr>
              <a:t>明。</a:t>
            </a:r>
            <a:endParaRPr kumimoji="0" lang="zh-TW" altLang="en-US" sz="28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spTree>
    <p:extLst>
      <p:ext uri="{BB962C8B-B14F-4D97-AF65-F5344CB8AC3E}">
        <p14:creationId xmlns:p14="http://schemas.microsoft.com/office/powerpoint/2010/main" val="933716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CFBBC5-2572-7FDF-9EBD-A2ACB2163236}"/>
              </a:ext>
            </a:extLst>
          </p:cNvPr>
          <p:cNvSpPr>
            <a:spLocks noGrp="1"/>
          </p:cNvSpPr>
          <p:nvPr>
            <p:ph type="title"/>
          </p:nvPr>
        </p:nvSpPr>
        <p:spPr/>
        <p:txBody>
          <a:bodyPr/>
          <a:lstStyle/>
          <a:p>
            <a:pPr>
              <a:defRPr/>
            </a:pPr>
            <a:endParaRPr lang="zh-TW" altLang="en-US"/>
          </a:p>
        </p:txBody>
      </p:sp>
      <p:sp>
        <p:nvSpPr>
          <p:cNvPr id="17411" name="內容版面配置區 2">
            <a:extLst>
              <a:ext uri="{FF2B5EF4-FFF2-40B4-BE49-F238E27FC236}">
                <a16:creationId xmlns:a16="http://schemas.microsoft.com/office/drawing/2014/main" id="{4F541723-6AD4-A188-2534-C00830C4E9FF}"/>
              </a:ext>
            </a:extLst>
          </p:cNvPr>
          <p:cNvSpPr>
            <a:spLocks noGrp="1"/>
          </p:cNvSpPr>
          <p:nvPr>
            <p:ph sz="quarter" idx="1"/>
          </p:nvPr>
        </p:nvSpPr>
        <p:spPr>
          <a:xfrm>
            <a:off x="457200" y="1600200"/>
            <a:ext cx="7467600" cy="4873625"/>
          </a:xfrm>
        </p:spPr>
        <p:txBody>
          <a:bodyPr/>
          <a:lstStyle/>
          <a:p>
            <a:endParaRPr lang="zh-TW" altLang="en-US"/>
          </a:p>
        </p:txBody>
      </p:sp>
      <p:pic>
        <p:nvPicPr>
          <p:cNvPr id="17412" name="圖片 4">
            <a:extLst>
              <a:ext uri="{FF2B5EF4-FFF2-40B4-BE49-F238E27FC236}">
                <a16:creationId xmlns:a16="http://schemas.microsoft.com/office/drawing/2014/main" id="{F529B518-E3B6-541D-2F63-C3864EF15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0"/>
            <a:ext cx="7699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B95798-2C59-49A0-E60D-0C72504E0955}"/>
              </a:ext>
            </a:extLst>
          </p:cNvPr>
          <p:cNvSpPr>
            <a:spLocks noGrp="1"/>
          </p:cNvSpPr>
          <p:nvPr>
            <p:ph type="title"/>
          </p:nvPr>
        </p:nvSpPr>
        <p:spPr/>
        <p:txBody>
          <a:bodyPr/>
          <a:lstStyle/>
          <a:p>
            <a:r>
              <a:rPr lang="zh-TW" altLang="en-US" sz="4400" b="1" dirty="0">
                <a:latin typeface="微軟正黑體" pitchFamily="34" charset="-120"/>
                <a:ea typeface="微軟正黑體" pitchFamily="34" charset="-120"/>
              </a:rPr>
              <a:t>一般頁面操作說明</a:t>
            </a:r>
          </a:p>
        </p:txBody>
      </p:sp>
      <p:sp>
        <p:nvSpPr>
          <p:cNvPr id="3" name="內容版面配置區 2">
            <a:extLst>
              <a:ext uri="{FF2B5EF4-FFF2-40B4-BE49-F238E27FC236}">
                <a16:creationId xmlns:a16="http://schemas.microsoft.com/office/drawing/2014/main" id="{91BEDB24-F12D-54F9-6BC6-9D6285B415A1}"/>
              </a:ext>
            </a:extLst>
          </p:cNvPr>
          <p:cNvSpPr>
            <a:spLocks noGrp="1"/>
          </p:cNvSpPr>
          <p:nvPr>
            <p:ph sz="quarter" idx="1"/>
          </p:nvPr>
        </p:nvSpPr>
        <p:spPr/>
        <p:txBody>
          <a:bodyPr/>
          <a:lstStyle/>
          <a:p>
            <a:pPr marL="469900" marR="0" lvl="0" indent="-457834" algn="l" defTabSz="914400" rtl="0" eaLnBrk="1" fontAlgn="auto" latinLnBrk="0" hangingPunct="1">
              <a:lnSpc>
                <a:spcPct val="100000"/>
              </a:lnSpc>
              <a:spcBef>
                <a:spcPts val="100"/>
              </a:spcBef>
              <a:spcAft>
                <a:spcPts val="0"/>
              </a:spcAft>
              <a:buClrTx/>
              <a:buSzTx/>
              <a:buFont typeface="Wingdings"/>
              <a:buChar char=""/>
              <a:tabLst>
                <a:tab pos="469900" algn="l"/>
                <a:tab pos="470534"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每登打</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1</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筆資料，請點</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選</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新</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增</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，該筆資料出現於下方欄位，代表新增成功。</a:t>
            </a:r>
          </a:p>
          <a:p>
            <a:pPr marL="469900" marR="184150" lvl="0" indent="-457834" algn="l" defTabSz="914400" rtl="0" eaLnBrk="1" fontAlgn="auto" latinLnBrk="0" hangingPunct="1">
              <a:lnSpc>
                <a:spcPct val="100000"/>
              </a:lnSpc>
              <a:spcBef>
                <a:spcPts val="0"/>
              </a:spcBef>
              <a:spcAft>
                <a:spcPts val="0"/>
              </a:spcAft>
              <a:buClrTx/>
              <a:buSzTx/>
              <a:buFont typeface="Wingdings"/>
              <a:buChar char=""/>
              <a:tabLst>
                <a:tab pos="469900" algn="l"/>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如要修正資料，請於下方欄位點選該筆資料前</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的</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編</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 於資料輸入區修正後，再點</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選</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修改</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pPr marL="469900" marR="0" lvl="0" indent="-457834" algn="l" defTabSz="914400" rtl="0" eaLnBrk="1" fontAlgn="auto" latinLnBrk="0" hangingPunct="1">
              <a:lnSpc>
                <a:spcPct val="100000"/>
              </a:lnSpc>
              <a:spcBef>
                <a:spcPts val="5"/>
              </a:spcBef>
              <a:spcAft>
                <a:spcPts val="0"/>
              </a:spcAft>
              <a:buClrTx/>
              <a:buSzTx/>
              <a:buFont typeface="Wingdings"/>
              <a:buChar char=""/>
              <a:tabLst>
                <a:tab pos="469900" algn="l"/>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若要刪除，請於下方欄位點選該筆資料</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的</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刪</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endParaRPr lang="zh-TW" altLang="en-US" dirty="0"/>
          </a:p>
        </p:txBody>
      </p:sp>
      <p:pic>
        <p:nvPicPr>
          <p:cNvPr id="4" name="object 4">
            <a:extLst>
              <a:ext uri="{FF2B5EF4-FFF2-40B4-BE49-F238E27FC236}">
                <a16:creationId xmlns:a16="http://schemas.microsoft.com/office/drawing/2014/main" id="{8CEA81FB-61AB-8239-73AB-AD61B35E3517}"/>
              </a:ext>
            </a:extLst>
          </p:cNvPr>
          <p:cNvPicPr/>
          <p:nvPr/>
        </p:nvPicPr>
        <p:blipFill>
          <a:blip r:embed="rId2" cstate="print"/>
          <a:stretch>
            <a:fillRect/>
          </a:stretch>
        </p:blipFill>
        <p:spPr>
          <a:xfrm>
            <a:off x="159336" y="3789040"/>
            <a:ext cx="8552688" cy="1804416"/>
          </a:xfrm>
          <a:prstGeom prst="rect">
            <a:avLst/>
          </a:prstGeom>
        </p:spPr>
      </p:pic>
    </p:spTree>
    <p:extLst>
      <p:ext uri="{BB962C8B-B14F-4D97-AF65-F5344CB8AC3E}">
        <p14:creationId xmlns:p14="http://schemas.microsoft.com/office/powerpoint/2010/main" val="29408767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31C247-69D4-DE8F-E22B-A36B77BD310D}"/>
              </a:ext>
            </a:extLst>
          </p:cNvPr>
          <p:cNvSpPr>
            <a:spLocks noGrp="1"/>
          </p:cNvSpPr>
          <p:nvPr>
            <p:ph type="title"/>
          </p:nvPr>
        </p:nvSpPr>
        <p:spPr/>
        <p:txBody>
          <a:bodyPr/>
          <a:lstStyle/>
          <a:p>
            <a:r>
              <a:rPr kumimoji="0" lang="zh-TW" altLang="en-US" sz="4400" b="1" i="0" u="none" strike="noStrike" kern="1200" cap="small" spc="0" normalizeH="0" baseline="0" noProof="0" dirty="0">
                <a:ln>
                  <a:noFill/>
                </a:ln>
                <a:solidFill>
                  <a:srgbClr val="411401"/>
                </a:solidFill>
                <a:effectLst/>
                <a:uLnTx/>
                <a:uFillTx/>
                <a:latin typeface="微軟正黑體" pitchFamily="34" charset="-120"/>
                <a:ea typeface="微軟正黑體" pitchFamily="34" charset="-120"/>
                <a:cs typeface="+mj-cs"/>
              </a:rPr>
              <a:t>一般頁面操作說明</a:t>
            </a:r>
            <a:endParaRPr lang="zh-TW" altLang="en-US" dirty="0"/>
          </a:p>
        </p:txBody>
      </p:sp>
      <p:sp>
        <p:nvSpPr>
          <p:cNvPr id="3" name="內容版面配置區 2">
            <a:extLst>
              <a:ext uri="{FF2B5EF4-FFF2-40B4-BE49-F238E27FC236}">
                <a16:creationId xmlns:a16="http://schemas.microsoft.com/office/drawing/2014/main" id="{D48B713E-A2AF-D4A5-542C-1B7F88B4D6EA}"/>
              </a:ext>
            </a:extLst>
          </p:cNvPr>
          <p:cNvSpPr>
            <a:spLocks noGrp="1"/>
          </p:cNvSpPr>
          <p:nvPr>
            <p:ph sz="quarter" idx="1"/>
          </p:nvPr>
        </p:nvSpPr>
        <p:spPr>
          <a:xfrm>
            <a:off x="457200" y="1600200"/>
            <a:ext cx="7931224" cy="4873752"/>
          </a:xfrm>
        </p:spPr>
        <p:txBody>
          <a:bodyPr/>
          <a:lstStyle/>
          <a:p>
            <a:pPr marL="356870" marR="113664" lvl="0" indent="-344805" algn="l" defTabSz="914400" rtl="0" eaLnBrk="1" fontAlgn="auto" latinLnBrk="0" hangingPunct="1">
              <a:lnSpc>
                <a:spcPct val="100000"/>
              </a:lnSpc>
              <a:spcBef>
                <a:spcPts val="100"/>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如欲引用上次申報資料，點</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選</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引用上</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次</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年度</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申報資料</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 系統會開一新視窗。</a:t>
            </a:r>
          </a:p>
          <a:p>
            <a:pPr marL="356870" marR="0" lvl="0" indent="-344805" algn="l" defTabSz="914400" rtl="0" eaLnBrk="1" fontAlgn="auto" latinLnBrk="0" hangingPunct="1">
              <a:lnSpc>
                <a:spcPct val="100000"/>
              </a:lnSpc>
              <a:spcBef>
                <a:spcPts val="0"/>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「勾選」欲選之資料，點</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選</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引用選取</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，資料帶入申報表。</a:t>
            </a:r>
          </a:p>
          <a:p>
            <a:endParaRPr lang="zh-TW" altLang="en-US" dirty="0"/>
          </a:p>
        </p:txBody>
      </p:sp>
      <p:pic>
        <p:nvPicPr>
          <p:cNvPr id="4" name="object 4">
            <a:extLst>
              <a:ext uri="{FF2B5EF4-FFF2-40B4-BE49-F238E27FC236}">
                <a16:creationId xmlns:a16="http://schemas.microsoft.com/office/drawing/2014/main" id="{49BB0415-04A4-46E4-490F-0E72B1C9FC2A}"/>
              </a:ext>
            </a:extLst>
          </p:cNvPr>
          <p:cNvPicPr/>
          <p:nvPr/>
        </p:nvPicPr>
        <p:blipFill>
          <a:blip r:embed="rId2" cstate="print"/>
          <a:stretch>
            <a:fillRect/>
          </a:stretch>
        </p:blipFill>
        <p:spPr>
          <a:xfrm>
            <a:off x="2195736" y="2775089"/>
            <a:ext cx="6028944" cy="3672840"/>
          </a:xfrm>
          <a:prstGeom prst="rect">
            <a:avLst/>
          </a:prstGeom>
        </p:spPr>
      </p:pic>
      <p:sp>
        <p:nvSpPr>
          <p:cNvPr id="5" name="object 5">
            <a:extLst>
              <a:ext uri="{FF2B5EF4-FFF2-40B4-BE49-F238E27FC236}">
                <a16:creationId xmlns:a16="http://schemas.microsoft.com/office/drawing/2014/main" id="{1777C923-7FE5-8397-D78A-813FDA329381}"/>
              </a:ext>
            </a:extLst>
          </p:cNvPr>
          <p:cNvSpPr txBox="1"/>
          <p:nvPr/>
        </p:nvSpPr>
        <p:spPr>
          <a:xfrm>
            <a:off x="823627" y="4883798"/>
            <a:ext cx="3378200" cy="1489075"/>
          </a:xfrm>
          <a:prstGeom prst="rect">
            <a:avLst/>
          </a:prstGeom>
        </p:spPr>
        <p:txBody>
          <a:bodyPr vert="horz" wrap="square" lIns="0" tIns="12700" rIns="0" bIns="0" rtlCol="0">
            <a:spAutoFit/>
          </a:bodyPr>
          <a:lstStyle/>
          <a:p>
            <a:pPr marL="12700">
              <a:spcBef>
                <a:spcPts val="100"/>
              </a:spcBef>
            </a:pPr>
            <a:r>
              <a:rPr sz="2400" spc="-5" dirty="0">
                <a:solidFill>
                  <a:srgbClr val="FF0000"/>
                </a:solidFill>
                <a:latin typeface="Microsoft JhengHei"/>
                <a:cs typeface="Microsoft JhengHei"/>
              </a:rPr>
              <a:t>※</a:t>
            </a:r>
            <a:r>
              <a:rPr sz="2400" dirty="0">
                <a:solidFill>
                  <a:srgbClr val="FF0000"/>
                </a:solidFill>
                <a:latin typeface="Microsoft JhengHei"/>
                <a:cs typeface="Microsoft JhengHei"/>
              </a:rPr>
              <a:t>注意事項※</a:t>
            </a:r>
            <a:endParaRPr sz="2400">
              <a:latin typeface="Microsoft JhengHei"/>
              <a:cs typeface="Microsoft JhengHei"/>
            </a:endParaRPr>
          </a:p>
          <a:p>
            <a:pPr marL="12700" marR="5080" algn="just"/>
            <a:r>
              <a:rPr sz="2400" dirty="0">
                <a:solidFill>
                  <a:srgbClr val="FF0000"/>
                </a:solidFill>
                <a:latin typeface="Microsoft JhengHei"/>
                <a:cs typeface="Microsoft JhengHei"/>
              </a:rPr>
              <a:t>引用選取時仍需檢查確認 申報日當天是否仍持有該 </a:t>
            </a:r>
            <a:r>
              <a:rPr sz="2400" spc="-5" dirty="0">
                <a:solidFill>
                  <a:srgbClr val="FF0000"/>
                </a:solidFill>
                <a:latin typeface="Microsoft JhengHei"/>
                <a:cs typeface="Microsoft JhengHei"/>
              </a:rPr>
              <a:t>項財產。</a:t>
            </a:r>
            <a:endParaRPr sz="2400">
              <a:latin typeface="Microsoft JhengHei"/>
              <a:cs typeface="Microsoft JhengHei"/>
            </a:endParaRPr>
          </a:p>
        </p:txBody>
      </p:sp>
    </p:spTree>
    <p:extLst>
      <p:ext uri="{BB962C8B-B14F-4D97-AF65-F5344CB8AC3E}">
        <p14:creationId xmlns:p14="http://schemas.microsoft.com/office/powerpoint/2010/main" val="589148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EEB0AE-3D1F-0010-1B48-FCB3232C36EB}"/>
              </a:ext>
            </a:extLst>
          </p:cNvPr>
          <p:cNvSpPr>
            <a:spLocks noGrp="1"/>
          </p:cNvSpPr>
          <p:nvPr>
            <p:ph type="title"/>
          </p:nvPr>
        </p:nvSpPr>
        <p:spPr/>
        <p:txBody>
          <a:bodyPr>
            <a:normAutofit fontScale="90000"/>
          </a:bodyPr>
          <a:lstStyle/>
          <a:p>
            <a:pPr algn="ctr"/>
            <a:r>
              <a:rPr lang="zh-TW" altLang="en-US" sz="4400" b="1" dirty="0">
                <a:solidFill>
                  <a:srgbClr val="411401"/>
                </a:solidFill>
                <a:latin typeface="微軟正黑體" pitchFamily="34" charset="-120"/>
                <a:ea typeface="微軟正黑體" pitchFamily="34" charset="-120"/>
              </a:rPr>
              <a:t>申報流程</a:t>
            </a:r>
            <a:br>
              <a:rPr lang="zh-TW" altLang="en-US" sz="3200" dirty="0">
                <a:latin typeface="Microsoft JhengHei"/>
                <a:cs typeface="Microsoft JhengHei"/>
              </a:rPr>
            </a:br>
            <a:endParaRPr lang="zh-TW" altLang="en-US" dirty="0"/>
          </a:p>
        </p:txBody>
      </p:sp>
      <p:sp>
        <p:nvSpPr>
          <p:cNvPr id="3" name="內容版面配置區 2">
            <a:extLst>
              <a:ext uri="{FF2B5EF4-FFF2-40B4-BE49-F238E27FC236}">
                <a16:creationId xmlns:a16="http://schemas.microsoft.com/office/drawing/2014/main" id="{AE0433EB-1B54-3952-35B2-DCD28EBB3811}"/>
              </a:ext>
            </a:extLst>
          </p:cNvPr>
          <p:cNvSpPr>
            <a:spLocks noGrp="1"/>
          </p:cNvSpPr>
          <p:nvPr>
            <p:ph sz="quarter" idx="1"/>
          </p:nvPr>
        </p:nvSpPr>
        <p:spPr/>
        <p:txBody>
          <a:bodyPr/>
          <a:lstStyle/>
          <a:p>
            <a:endParaRPr lang="zh-TW" altLang="en-US"/>
          </a:p>
        </p:txBody>
      </p:sp>
      <p:pic>
        <p:nvPicPr>
          <p:cNvPr id="7" name="圖片 6">
            <a:extLst>
              <a:ext uri="{FF2B5EF4-FFF2-40B4-BE49-F238E27FC236}">
                <a16:creationId xmlns:a16="http://schemas.microsoft.com/office/drawing/2014/main" id="{0D88E021-0646-749F-4035-57F8C3954456}"/>
              </a:ext>
            </a:extLst>
          </p:cNvPr>
          <p:cNvPicPr>
            <a:picLocks noChangeAspect="1"/>
          </p:cNvPicPr>
          <p:nvPr/>
        </p:nvPicPr>
        <p:blipFill>
          <a:blip r:embed="rId2"/>
          <a:stretch>
            <a:fillRect/>
          </a:stretch>
        </p:blipFill>
        <p:spPr>
          <a:xfrm>
            <a:off x="1003486" y="1209396"/>
            <a:ext cx="7137028" cy="4782986"/>
          </a:xfrm>
          <a:prstGeom prst="rect">
            <a:avLst/>
          </a:prstGeom>
        </p:spPr>
      </p:pic>
    </p:spTree>
    <p:extLst>
      <p:ext uri="{BB962C8B-B14F-4D97-AF65-F5344CB8AC3E}">
        <p14:creationId xmlns:p14="http://schemas.microsoft.com/office/powerpoint/2010/main" val="1408920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148197-8310-51C8-80B7-944D3BA11906}"/>
              </a:ext>
            </a:extLst>
          </p:cNvPr>
          <p:cNvSpPr>
            <a:spLocks noGrp="1"/>
          </p:cNvSpPr>
          <p:nvPr>
            <p:ph type="title"/>
          </p:nvPr>
        </p:nvSpPr>
        <p:spPr>
          <a:xfrm>
            <a:off x="457200" y="0"/>
            <a:ext cx="7467600" cy="1143000"/>
          </a:xfrm>
        </p:spPr>
        <p:txBody>
          <a:bodyPr/>
          <a:lstStyle/>
          <a:p>
            <a:r>
              <a:rPr lang="zh-TW" altLang="en-US" sz="4400" b="1" dirty="0">
                <a:solidFill>
                  <a:srgbClr val="411401"/>
                </a:solidFill>
                <a:latin typeface="微軟正黑體" pitchFamily="34" charset="-120"/>
                <a:ea typeface="微軟正黑體" pitchFamily="34" charset="-120"/>
              </a:rPr>
              <a:t>系統首頁畫面</a:t>
            </a:r>
          </a:p>
        </p:txBody>
      </p:sp>
      <p:sp>
        <p:nvSpPr>
          <p:cNvPr id="3" name="內容版面配置區 2">
            <a:extLst>
              <a:ext uri="{FF2B5EF4-FFF2-40B4-BE49-F238E27FC236}">
                <a16:creationId xmlns:a16="http://schemas.microsoft.com/office/drawing/2014/main" id="{20AF2EEC-C354-237E-BFB1-0B68B4552915}"/>
              </a:ext>
            </a:extLst>
          </p:cNvPr>
          <p:cNvSpPr>
            <a:spLocks noGrp="1"/>
          </p:cNvSpPr>
          <p:nvPr>
            <p:ph sz="quarter" idx="1"/>
          </p:nvPr>
        </p:nvSpPr>
        <p:spPr>
          <a:xfrm>
            <a:off x="457200" y="1143000"/>
            <a:ext cx="7467600" cy="4873752"/>
          </a:xfrm>
        </p:spPr>
        <p:txBody>
          <a:bodyPr/>
          <a:lstStyle/>
          <a:p>
            <a:pPr marL="356870" marR="0" lvl="0" indent="-344805" algn="l" defTabSz="914400" rtl="0" eaLnBrk="1" fontAlgn="auto" latinLnBrk="0" hangingPunct="1">
              <a:lnSpc>
                <a:spcPct val="100000"/>
              </a:lnSpc>
              <a:spcBef>
                <a:spcPts val="100"/>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新系統網址</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:ht</a:t>
            </a:r>
            <a:r>
              <a:rPr kumimoji="0" lang="en-US" altLang="zh-TW" sz="2400" b="0" i="0" u="none" strike="noStrike" kern="1200" cap="none" spc="-15" normalizeH="0" baseline="0" noProof="0" dirty="0">
                <a:ln>
                  <a:noFill/>
                </a:ln>
                <a:solidFill>
                  <a:prstClr val="black"/>
                </a:solidFill>
                <a:effectLst/>
                <a:uLnTx/>
                <a:uFillTx/>
                <a:latin typeface="Microsoft JhengHei"/>
                <a:ea typeface="+mn-ea"/>
                <a:cs typeface="Microsoft JhengHei"/>
              </a:rPr>
              <a:t>t</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ps:</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/p</a:t>
            </a:r>
            <a:r>
              <a:rPr kumimoji="0" lang="en-US" altLang="zh-TW" sz="2400" b="0" i="0" u="none" strike="noStrike" kern="1200" cap="none" spc="-10" normalizeH="0" baseline="0" noProof="0" dirty="0">
                <a:ln>
                  <a:noFill/>
                </a:ln>
                <a:solidFill>
                  <a:prstClr val="black"/>
                </a:solidFill>
                <a:effectLst/>
                <a:uLnTx/>
                <a:uFillTx/>
                <a:latin typeface="Microsoft JhengHei"/>
                <a:ea typeface="+mn-ea"/>
                <a:cs typeface="Microsoft JhengHei"/>
              </a:rPr>
              <a:t>d</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ps.</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n</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a:t>
            </a:r>
            <a:r>
              <a:rPr kumimoji="0" lang="en-US" altLang="zh-TW" sz="2400" b="0" i="0" u="none" strike="noStrike" kern="1200" cap="none" spc="-10" normalizeH="0" baseline="0" noProof="0" dirty="0">
                <a:ln>
                  <a:noFill/>
                </a:ln>
                <a:solidFill>
                  <a:prstClr val="black"/>
                </a:solidFill>
                <a:effectLst/>
                <a:uLnTx/>
                <a:uFillTx/>
                <a:latin typeface="Microsoft JhengHei"/>
                <a:ea typeface="+mn-ea"/>
                <a:cs typeface="Microsoft JhengHei"/>
              </a:rPr>
              <a:t>t</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en-US" altLang="zh-TW" sz="2400" b="0" i="0" u="none" strike="noStrike" kern="1200" cap="none" spc="-15" normalizeH="0" baseline="0" noProof="0" dirty="0">
                <a:ln>
                  <a:noFill/>
                </a:ln>
                <a:solidFill>
                  <a:prstClr val="black"/>
                </a:solidFill>
                <a:effectLst/>
                <a:uLnTx/>
                <a:uFillTx/>
                <a:latin typeface="Microsoft JhengHei"/>
                <a:ea typeface="+mn-ea"/>
                <a:cs typeface="Microsoft JhengHei"/>
              </a:rPr>
              <a:t>g</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o</a:t>
            </a:r>
            <a:r>
              <a:rPr kumimoji="0" lang="en-US" altLang="zh-TW" sz="2400" b="0" i="0" u="none" strike="noStrike" kern="1200" cap="none" spc="-180" normalizeH="0" baseline="0" noProof="0" dirty="0">
                <a:ln>
                  <a:noFill/>
                </a:ln>
                <a:solidFill>
                  <a:prstClr val="black"/>
                </a:solidFill>
                <a:effectLst/>
                <a:uLnTx/>
                <a:uFillTx/>
                <a:latin typeface="Microsoft JhengHei"/>
                <a:ea typeface="+mn-ea"/>
                <a:cs typeface="Microsoft JhengHei"/>
              </a:rPr>
              <a:t>v</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en-US" altLang="zh-TW" sz="2400" b="0" i="0" u="none" strike="noStrike" kern="1200" cap="none" spc="-10" normalizeH="0" baseline="0" noProof="0" dirty="0">
                <a:ln>
                  <a:noFill/>
                </a:ln>
                <a:solidFill>
                  <a:prstClr val="black"/>
                </a:solidFill>
                <a:effectLst/>
                <a:uLnTx/>
                <a:uFillTx/>
                <a:latin typeface="Microsoft JhengHei"/>
                <a:ea typeface="+mn-ea"/>
                <a:cs typeface="Microsoft JhengHei"/>
              </a:rPr>
              <a:t>t</a:t>
            </a:r>
            <a:r>
              <a:rPr kumimoji="0" lang="en-US" altLang="zh-TW" sz="2400" b="0" i="0" u="none" strike="noStrike" kern="1200" cap="none" spc="-15" normalizeH="0" baseline="0" noProof="0" dirty="0">
                <a:ln>
                  <a:noFill/>
                </a:ln>
                <a:solidFill>
                  <a:prstClr val="black"/>
                </a:solidFill>
                <a:effectLst/>
                <a:uLnTx/>
                <a:uFillTx/>
                <a:latin typeface="Microsoft JhengHei"/>
                <a:ea typeface="+mn-ea"/>
                <a:cs typeface="Microsoft JhengHei"/>
              </a:rPr>
              <a:t>w</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pPr marL="356870" marR="0" lvl="0" indent="-344805" algn="l" defTabSz="914400" rtl="0" eaLnBrk="1" fontAlgn="auto" latinLnBrk="0" hangingPunct="1">
              <a:lnSpc>
                <a:spcPct val="100000"/>
              </a:lnSpc>
              <a:spcBef>
                <a:spcPts val="0"/>
              </a:spcBef>
              <a:spcAft>
                <a:spcPts val="0"/>
              </a:spcAft>
              <a:buClrTx/>
              <a:buSzTx/>
              <a:buFont typeface="Wingdings"/>
              <a:buChar char=""/>
              <a:tabLst>
                <a:tab pos="357505"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申報人</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由網</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址</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單一入</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口</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進</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入後，可依其申報身分及受理申報</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單位分別選擇監察</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院</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及法務部。</a:t>
            </a:r>
          </a:p>
          <a:p>
            <a:pPr marL="356870" marR="0" lvl="0" indent="-344805" algn="l" defTabSz="914400" rtl="0" eaLnBrk="1" fontAlgn="auto" latinLnBrk="0" hangingPunct="1">
              <a:lnSpc>
                <a:spcPct val="100000"/>
              </a:lnSpc>
              <a:spcBef>
                <a:spcPts val="0"/>
              </a:spcBef>
              <a:spcAft>
                <a:spcPts val="0"/>
              </a:spcAft>
              <a:buClrTx/>
              <a:buSzTx/>
              <a:buFont typeface="Wingdings"/>
              <a:buChar char=""/>
              <a:tabLst>
                <a:tab pos="357505"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申報人在未登入的狀態下仍可查詢申報結果及財產申報授權結</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果，但須手動輸入生日及國民身分證統一編號。</a:t>
            </a:r>
          </a:p>
          <a:p>
            <a:endParaRPr lang="zh-TW" altLang="en-US" dirty="0"/>
          </a:p>
        </p:txBody>
      </p:sp>
      <p:pic>
        <p:nvPicPr>
          <p:cNvPr id="4" name="object 4">
            <a:extLst>
              <a:ext uri="{FF2B5EF4-FFF2-40B4-BE49-F238E27FC236}">
                <a16:creationId xmlns:a16="http://schemas.microsoft.com/office/drawing/2014/main" id="{D5C1FF02-10CD-BFF8-CFDB-9F396DAB044F}"/>
              </a:ext>
            </a:extLst>
          </p:cNvPr>
          <p:cNvPicPr/>
          <p:nvPr/>
        </p:nvPicPr>
        <p:blipFill>
          <a:blip r:embed="rId2" cstate="print"/>
          <a:stretch>
            <a:fillRect/>
          </a:stretch>
        </p:blipFill>
        <p:spPr>
          <a:xfrm>
            <a:off x="731520" y="3429000"/>
            <a:ext cx="7955280" cy="3310128"/>
          </a:xfrm>
          <a:prstGeom prst="rect">
            <a:avLst/>
          </a:prstGeom>
        </p:spPr>
      </p:pic>
    </p:spTree>
    <p:extLst>
      <p:ext uri="{BB962C8B-B14F-4D97-AF65-F5344CB8AC3E}">
        <p14:creationId xmlns:p14="http://schemas.microsoft.com/office/powerpoint/2010/main" val="2835573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4DD3E3-0882-65F0-944B-69CF0B15A07B}"/>
              </a:ext>
            </a:extLst>
          </p:cNvPr>
          <p:cNvSpPr>
            <a:spLocks noGrp="1"/>
          </p:cNvSpPr>
          <p:nvPr>
            <p:ph type="title"/>
          </p:nvPr>
        </p:nvSpPr>
        <p:spPr/>
        <p:txBody>
          <a:bodyPr/>
          <a:lstStyle/>
          <a:p>
            <a:r>
              <a:rPr lang="zh-TW" altLang="en-US" sz="4400" b="1" dirty="0">
                <a:solidFill>
                  <a:srgbClr val="411401"/>
                </a:solidFill>
                <a:latin typeface="微軟正黑體" pitchFamily="34" charset="-120"/>
                <a:ea typeface="微軟正黑體" pitchFamily="34" charset="-120"/>
              </a:rPr>
              <a:t>法務部登入畫面</a:t>
            </a:r>
          </a:p>
        </p:txBody>
      </p:sp>
      <p:sp>
        <p:nvSpPr>
          <p:cNvPr id="3" name="內容版面配置區 2">
            <a:extLst>
              <a:ext uri="{FF2B5EF4-FFF2-40B4-BE49-F238E27FC236}">
                <a16:creationId xmlns:a16="http://schemas.microsoft.com/office/drawing/2014/main" id="{7CD7C640-62B8-E78A-2D0E-32E78459609A}"/>
              </a:ext>
            </a:extLst>
          </p:cNvPr>
          <p:cNvSpPr>
            <a:spLocks noGrp="1"/>
          </p:cNvSpPr>
          <p:nvPr>
            <p:ph sz="quarter" idx="1"/>
          </p:nvPr>
        </p:nvSpPr>
        <p:spPr/>
        <p:txBody>
          <a:bodyPr/>
          <a:lstStyle/>
          <a:p>
            <a:r>
              <a:rPr lang="zh-TW" altLang="en-US" sz="2400" dirty="0">
                <a:latin typeface="Microsoft JhengHei"/>
                <a:cs typeface="Microsoft JhengHei"/>
              </a:rPr>
              <a:t>申報人點選法務</a:t>
            </a:r>
            <a:r>
              <a:rPr lang="zh-TW" altLang="en-US" sz="2400" spc="-10" dirty="0">
                <a:latin typeface="Microsoft JhengHei"/>
                <a:cs typeface="Microsoft JhengHei"/>
              </a:rPr>
              <a:t>部</a:t>
            </a:r>
            <a:r>
              <a:rPr lang="en-US" altLang="zh-TW" sz="2400" dirty="0">
                <a:latin typeface="Microsoft JhengHei"/>
                <a:cs typeface="Microsoft JhengHei"/>
              </a:rPr>
              <a:t>【</a:t>
            </a:r>
            <a:r>
              <a:rPr lang="zh-TW" altLang="en-US" sz="2400" dirty="0">
                <a:latin typeface="Microsoft JhengHei"/>
                <a:cs typeface="Microsoft JhengHei"/>
              </a:rPr>
              <a:t>進入本網</a:t>
            </a:r>
            <a:r>
              <a:rPr lang="zh-TW" altLang="en-US" sz="2400" spc="5" dirty="0">
                <a:latin typeface="Microsoft JhengHei"/>
                <a:cs typeface="Microsoft JhengHei"/>
              </a:rPr>
              <a:t>站</a:t>
            </a:r>
            <a:r>
              <a:rPr lang="en-US" altLang="zh-TW" sz="2400" dirty="0">
                <a:latin typeface="Microsoft JhengHei"/>
                <a:cs typeface="Microsoft JhengHei"/>
              </a:rPr>
              <a:t>】</a:t>
            </a:r>
            <a:r>
              <a:rPr lang="zh-TW" altLang="en-US" sz="2400" dirty="0">
                <a:latin typeface="Microsoft JhengHei"/>
                <a:cs typeface="Microsoft JhengHei"/>
              </a:rPr>
              <a:t>，可透過自然人憑證或 行動身分識別和帳號密碼登入。</a:t>
            </a:r>
          </a:p>
          <a:p>
            <a:endParaRPr lang="zh-TW" altLang="en-US" dirty="0"/>
          </a:p>
        </p:txBody>
      </p:sp>
      <p:pic>
        <p:nvPicPr>
          <p:cNvPr id="4" name="object 4">
            <a:extLst>
              <a:ext uri="{FF2B5EF4-FFF2-40B4-BE49-F238E27FC236}">
                <a16:creationId xmlns:a16="http://schemas.microsoft.com/office/drawing/2014/main" id="{98CCF8F3-A087-F3E8-3586-63E16F27917C}"/>
              </a:ext>
            </a:extLst>
          </p:cNvPr>
          <p:cNvPicPr/>
          <p:nvPr/>
        </p:nvPicPr>
        <p:blipFill>
          <a:blip r:embed="rId2" cstate="print"/>
          <a:stretch>
            <a:fillRect/>
          </a:stretch>
        </p:blipFill>
        <p:spPr>
          <a:xfrm>
            <a:off x="484167" y="2564904"/>
            <a:ext cx="8269223" cy="3586981"/>
          </a:xfrm>
          <a:prstGeom prst="rect">
            <a:avLst/>
          </a:prstGeom>
        </p:spPr>
      </p:pic>
    </p:spTree>
    <p:extLst>
      <p:ext uri="{BB962C8B-B14F-4D97-AF65-F5344CB8AC3E}">
        <p14:creationId xmlns:p14="http://schemas.microsoft.com/office/powerpoint/2010/main" val="2391228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BEBC31-D47F-2F8A-14C7-0A9D2932A433}"/>
              </a:ext>
            </a:extLst>
          </p:cNvPr>
          <p:cNvSpPr>
            <a:spLocks noGrp="1"/>
          </p:cNvSpPr>
          <p:nvPr>
            <p:ph type="title"/>
          </p:nvPr>
        </p:nvSpPr>
        <p:spPr>
          <a:xfrm>
            <a:off x="457200" y="0"/>
            <a:ext cx="7467600" cy="1143000"/>
          </a:xfrm>
        </p:spPr>
        <p:txBody>
          <a:bodyPr>
            <a:normAutofit fontScale="90000"/>
          </a:bodyPr>
          <a:lstStyle/>
          <a:p>
            <a:r>
              <a:rPr lang="zh-TW" altLang="en-US" sz="4400" b="1" dirty="0">
                <a:solidFill>
                  <a:srgbClr val="411401"/>
                </a:solidFill>
                <a:latin typeface="微軟正黑體" pitchFamily="34" charset="-120"/>
                <a:ea typeface="微軟正黑體" pitchFamily="34" charset="-120"/>
              </a:rPr>
              <a:t>自然人憑證登入</a:t>
            </a:r>
            <a:r>
              <a:rPr lang="en-US" altLang="zh-TW" sz="4400" b="1" dirty="0">
                <a:solidFill>
                  <a:srgbClr val="411401"/>
                </a:solidFill>
                <a:latin typeface="微軟正黑體" pitchFamily="34" charset="-120"/>
                <a:ea typeface="微軟正黑體" pitchFamily="34" charset="-120"/>
              </a:rPr>
              <a:t>-</a:t>
            </a:r>
            <a:r>
              <a:rPr lang="zh-TW" altLang="en-US" sz="4400" b="1" dirty="0">
                <a:solidFill>
                  <a:srgbClr val="411401"/>
                </a:solidFill>
                <a:latin typeface="微軟正黑體" pitchFamily="34" charset="-120"/>
                <a:ea typeface="微軟正黑體" pitchFamily="34" charset="-120"/>
              </a:rPr>
              <a:t>系統環境檢查</a:t>
            </a:r>
          </a:p>
        </p:txBody>
      </p:sp>
      <p:sp>
        <p:nvSpPr>
          <p:cNvPr id="3" name="內容版面配置區 2">
            <a:extLst>
              <a:ext uri="{FF2B5EF4-FFF2-40B4-BE49-F238E27FC236}">
                <a16:creationId xmlns:a16="http://schemas.microsoft.com/office/drawing/2014/main" id="{B8580ACC-71F3-C05F-43FB-CD3EBCD42764}"/>
              </a:ext>
            </a:extLst>
          </p:cNvPr>
          <p:cNvSpPr>
            <a:spLocks noGrp="1"/>
          </p:cNvSpPr>
          <p:nvPr>
            <p:ph sz="quarter" idx="1"/>
          </p:nvPr>
        </p:nvSpPr>
        <p:spPr/>
        <p:txBody>
          <a:bodyPr/>
          <a:lstStyle/>
          <a:p>
            <a:pPr marL="356870" marR="5080" lvl="0" indent="-344805" algn="just" defTabSz="914400" rtl="0" eaLnBrk="1" fontAlgn="auto" latinLnBrk="0" hangingPunct="1">
              <a:lnSpc>
                <a:spcPct val="90000"/>
              </a:lnSpc>
              <a:spcBef>
                <a:spcPts val="385"/>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「作業系統」、「瀏覽器」、「自然人憑證元件」、「讀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卡機狀態」檢查皆通過，才能點</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選</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進</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入</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按鍵，到自然 </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人憑證登入畫面</a:t>
            </a:r>
          </a:p>
          <a:p>
            <a:endParaRPr lang="zh-TW" altLang="en-US" dirty="0"/>
          </a:p>
        </p:txBody>
      </p:sp>
      <p:pic>
        <p:nvPicPr>
          <p:cNvPr id="4" name="object 4">
            <a:extLst>
              <a:ext uri="{FF2B5EF4-FFF2-40B4-BE49-F238E27FC236}">
                <a16:creationId xmlns:a16="http://schemas.microsoft.com/office/drawing/2014/main" id="{810687D8-1715-18E3-875E-97A32B40154B}"/>
              </a:ext>
            </a:extLst>
          </p:cNvPr>
          <p:cNvPicPr/>
          <p:nvPr/>
        </p:nvPicPr>
        <p:blipFill>
          <a:blip r:embed="rId2" cstate="print"/>
          <a:stretch>
            <a:fillRect/>
          </a:stretch>
        </p:blipFill>
        <p:spPr>
          <a:xfrm>
            <a:off x="899592" y="2852936"/>
            <a:ext cx="7628585" cy="3128667"/>
          </a:xfrm>
          <a:prstGeom prst="rect">
            <a:avLst/>
          </a:prstGeom>
        </p:spPr>
      </p:pic>
    </p:spTree>
    <p:extLst>
      <p:ext uri="{BB962C8B-B14F-4D97-AF65-F5344CB8AC3E}">
        <p14:creationId xmlns:p14="http://schemas.microsoft.com/office/powerpoint/2010/main" val="2864190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DF81D2-57AE-3F83-B184-A1B1B626CF35}"/>
              </a:ext>
            </a:extLst>
          </p:cNvPr>
          <p:cNvSpPr>
            <a:spLocks noGrp="1"/>
          </p:cNvSpPr>
          <p:nvPr>
            <p:ph type="title"/>
          </p:nvPr>
        </p:nvSpPr>
        <p:spPr>
          <a:xfrm>
            <a:off x="457200" y="0"/>
            <a:ext cx="7467600" cy="1143000"/>
          </a:xfrm>
        </p:spPr>
        <p:txBody>
          <a:bodyPr/>
          <a:lstStyle/>
          <a:p>
            <a:r>
              <a:rPr lang="zh-TW" altLang="en-US" sz="4000" b="1" dirty="0">
                <a:solidFill>
                  <a:srgbClr val="411401"/>
                </a:solidFill>
                <a:latin typeface="微軟正黑體" pitchFamily="34" charset="-120"/>
                <a:ea typeface="微軟正黑體" pitchFamily="34" charset="-120"/>
              </a:rPr>
              <a:t>自然人憑證登入畫面</a:t>
            </a:r>
          </a:p>
        </p:txBody>
      </p:sp>
      <p:sp>
        <p:nvSpPr>
          <p:cNvPr id="3" name="內容版面配置區 2">
            <a:extLst>
              <a:ext uri="{FF2B5EF4-FFF2-40B4-BE49-F238E27FC236}">
                <a16:creationId xmlns:a16="http://schemas.microsoft.com/office/drawing/2014/main" id="{C74F7573-F9D9-9A8A-5B88-A043DE02E72B}"/>
              </a:ext>
            </a:extLst>
          </p:cNvPr>
          <p:cNvSpPr>
            <a:spLocks noGrp="1"/>
          </p:cNvSpPr>
          <p:nvPr>
            <p:ph sz="quarter" idx="1"/>
          </p:nvPr>
        </p:nvSpPr>
        <p:spPr>
          <a:xfrm>
            <a:off x="457200" y="1303551"/>
            <a:ext cx="7467600" cy="4873752"/>
          </a:xfrm>
        </p:spPr>
        <p:txBody>
          <a:bodyPr/>
          <a:lstStyle/>
          <a:p>
            <a:pPr marL="356870" marR="5080" lvl="0" indent="-344805" algn="l" defTabSz="914400" rtl="0" eaLnBrk="1" fontAlgn="auto" latinLnBrk="0" hangingPunct="1">
              <a:lnSpc>
                <a:spcPct val="90100"/>
              </a:lnSpc>
              <a:spcBef>
                <a:spcPts val="385"/>
              </a:spcBef>
              <a:spcAft>
                <a:spcPts val="0"/>
              </a:spcAft>
              <a:buClrTx/>
              <a:buSzTx/>
              <a:buFont typeface="Wingdings"/>
              <a:buChar char=""/>
              <a:tabLst>
                <a:tab pos="357505"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申報人透過自然人憑證登入輸入國民身分證統一編號、 </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P</a:t>
            </a:r>
            <a:r>
              <a:rPr kumimoji="0" lang="en-US" altLang="zh-TW" sz="2400" b="0" i="0" u="none" strike="noStrike" kern="1200" cap="none" spc="-15" normalizeH="0" baseline="0" noProof="0" dirty="0">
                <a:ln>
                  <a:noFill/>
                </a:ln>
                <a:solidFill>
                  <a:prstClr val="black"/>
                </a:solidFill>
                <a:effectLst/>
                <a:uLnTx/>
                <a:uFillTx/>
                <a:latin typeface="Microsoft JhengHei"/>
                <a:ea typeface="+mn-ea"/>
                <a:cs typeface="Microsoft JhengHei"/>
              </a:rPr>
              <a:t>I</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N</a:t>
            </a:r>
            <a:r>
              <a:rPr kumimoji="0" lang="en-US" altLang="zh-TW" sz="2400" b="0" i="0" u="none" strike="noStrike" kern="1200" cap="none" spc="-20" normalizeH="0" baseline="0" noProof="0" dirty="0">
                <a:ln>
                  <a:noFill/>
                </a:ln>
                <a:solidFill>
                  <a:prstClr val="black"/>
                </a:solidFill>
                <a:effectLst/>
                <a:uLnTx/>
                <a:uFillTx/>
                <a:latin typeface="Microsoft JhengHei"/>
                <a:ea typeface="+mn-ea"/>
                <a:cs typeface="Microsoft JhengHei"/>
              </a:rPr>
              <a:t>C</a:t>
            </a:r>
            <a:r>
              <a:rPr kumimoji="0" lang="en-US" altLang="zh-TW" sz="2400" b="0" i="0" u="none" strike="noStrike" kern="1200" cap="none" spc="-10" normalizeH="0" baseline="0" noProof="0" dirty="0">
                <a:ln>
                  <a:noFill/>
                </a:ln>
                <a:solidFill>
                  <a:prstClr val="black"/>
                </a:solidFill>
                <a:effectLst/>
                <a:uLnTx/>
                <a:uFillTx/>
                <a:latin typeface="Microsoft JhengHei"/>
                <a:ea typeface="+mn-ea"/>
                <a:cs typeface="Microsoft JhengHei"/>
              </a:rPr>
              <a:t>O</a:t>
            </a:r>
            <a:r>
              <a:rPr kumimoji="0" lang="en-US" altLang="zh-TW" sz="2400" b="0" i="0" u="none" strike="noStrike" kern="1200" cap="none" spc="-15" normalizeH="0" baseline="0" noProof="0" dirty="0">
                <a:ln>
                  <a:noFill/>
                </a:ln>
                <a:solidFill>
                  <a:prstClr val="black"/>
                </a:solidFill>
                <a:effectLst/>
                <a:uLnTx/>
                <a:uFillTx/>
                <a:latin typeface="Microsoft JhengHei"/>
                <a:ea typeface="+mn-ea"/>
                <a:cs typeface="Microsoft JhengHei"/>
              </a:rPr>
              <a:t>D</a:t>
            </a:r>
            <a:r>
              <a:rPr kumimoji="0" lang="en-US" altLang="zh-TW" sz="2400" b="0" i="0" u="none" strike="noStrike" kern="1200" cap="none" spc="-10" normalizeH="0" baseline="0" noProof="0" dirty="0">
                <a:ln>
                  <a:noFill/>
                </a:ln>
                <a:solidFill>
                  <a:prstClr val="black"/>
                </a:solidFill>
                <a:effectLst/>
                <a:uLnTx/>
                <a:uFillTx/>
                <a:latin typeface="Microsoft JhengHei"/>
                <a:ea typeface="+mn-ea"/>
                <a:cs typeface="Microsoft JhengHei"/>
              </a:rPr>
              <a:t>E</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、驗證碼後，點選登入，會跳出憑證視窗，等待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驗證後始</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可</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進行申報作業。</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grpSp>
        <p:nvGrpSpPr>
          <p:cNvPr id="4" name="object 4">
            <a:extLst>
              <a:ext uri="{FF2B5EF4-FFF2-40B4-BE49-F238E27FC236}">
                <a16:creationId xmlns:a16="http://schemas.microsoft.com/office/drawing/2014/main" id="{3718C572-9E78-6B1C-5C20-AD6487AF44DF}"/>
              </a:ext>
            </a:extLst>
          </p:cNvPr>
          <p:cNvGrpSpPr/>
          <p:nvPr/>
        </p:nvGrpSpPr>
        <p:grpSpPr>
          <a:xfrm>
            <a:off x="339725" y="2564904"/>
            <a:ext cx="8464550" cy="3700779"/>
            <a:chOff x="362711" y="2596895"/>
            <a:chExt cx="8464550" cy="3700779"/>
          </a:xfrm>
        </p:grpSpPr>
        <p:pic>
          <p:nvPicPr>
            <p:cNvPr id="5" name="object 5">
              <a:extLst>
                <a:ext uri="{FF2B5EF4-FFF2-40B4-BE49-F238E27FC236}">
                  <a16:creationId xmlns:a16="http://schemas.microsoft.com/office/drawing/2014/main" id="{3D009554-3C23-A363-D294-BFEAC6A60C95}"/>
                </a:ext>
              </a:extLst>
            </p:cNvPr>
            <p:cNvPicPr/>
            <p:nvPr/>
          </p:nvPicPr>
          <p:blipFill>
            <a:blip r:embed="rId2" cstate="print"/>
            <a:stretch>
              <a:fillRect/>
            </a:stretch>
          </p:blipFill>
          <p:spPr>
            <a:xfrm>
              <a:off x="362711" y="2596895"/>
              <a:ext cx="8418576" cy="3700272"/>
            </a:xfrm>
            <a:prstGeom prst="rect">
              <a:avLst/>
            </a:prstGeom>
          </p:spPr>
        </p:pic>
        <p:pic>
          <p:nvPicPr>
            <p:cNvPr id="6" name="object 6">
              <a:extLst>
                <a:ext uri="{FF2B5EF4-FFF2-40B4-BE49-F238E27FC236}">
                  <a16:creationId xmlns:a16="http://schemas.microsoft.com/office/drawing/2014/main" id="{13A7792D-6FCE-1B85-E613-2ADAD8B68725}"/>
                </a:ext>
              </a:extLst>
            </p:cNvPr>
            <p:cNvPicPr/>
            <p:nvPr/>
          </p:nvPicPr>
          <p:blipFill>
            <a:blip r:embed="rId3" cstate="print"/>
            <a:stretch>
              <a:fillRect/>
            </a:stretch>
          </p:blipFill>
          <p:spPr>
            <a:xfrm>
              <a:off x="4078223" y="3297935"/>
              <a:ext cx="4748783" cy="2941320"/>
            </a:xfrm>
            <a:prstGeom prst="rect">
              <a:avLst/>
            </a:prstGeom>
          </p:spPr>
        </p:pic>
      </p:grpSp>
    </p:spTree>
    <p:extLst>
      <p:ext uri="{BB962C8B-B14F-4D97-AF65-F5344CB8AC3E}">
        <p14:creationId xmlns:p14="http://schemas.microsoft.com/office/powerpoint/2010/main" val="2367208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E65452-D357-06EB-CAA0-14ADA112F7E6}"/>
              </a:ext>
            </a:extLst>
          </p:cNvPr>
          <p:cNvSpPr>
            <a:spLocks noGrp="1"/>
          </p:cNvSpPr>
          <p:nvPr>
            <p:ph type="title"/>
          </p:nvPr>
        </p:nvSpPr>
        <p:spPr>
          <a:xfrm>
            <a:off x="539552" y="-104198"/>
            <a:ext cx="7467600" cy="1143000"/>
          </a:xfrm>
        </p:spPr>
        <p:txBody>
          <a:bodyPr/>
          <a:lstStyle/>
          <a:p>
            <a:r>
              <a:rPr kumimoji="0" lang="zh-TW" altLang="en-US" sz="4000" b="1" i="0" u="none" strike="noStrike" kern="1200" cap="small" spc="0" normalizeH="0" baseline="0" noProof="0" dirty="0">
                <a:ln>
                  <a:noFill/>
                </a:ln>
                <a:solidFill>
                  <a:srgbClr val="411401"/>
                </a:solidFill>
                <a:effectLst/>
                <a:uLnTx/>
                <a:uFillTx/>
                <a:latin typeface="微軟正黑體" pitchFamily="34" charset="-120"/>
                <a:ea typeface="微軟正黑體" pitchFamily="34" charset="-120"/>
                <a:cs typeface="+mj-cs"/>
              </a:rPr>
              <a:t>行動識別身分先至網站綁定申請</a:t>
            </a:r>
            <a:endParaRPr lang="zh-TW" altLang="en-US" dirty="0"/>
          </a:p>
        </p:txBody>
      </p:sp>
      <p:sp>
        <p:nvSpPr>
          <p:cNvPr id="3" name="內容版面配置區 2">
            <a:extLst>
              <a:ext uri="{FF2B5EF4-FFF2-40B4-BE49-F238E27FC236}">
                <a16:creationId xmlns:a16="http://schemas.microsoft.com/office/drawing/2014/main" id="{71BEA9B7-0A59-D9B8-60B6-64D59972483A}"/>
              </a:ext>
            </a:extLst>
          </p:cNvPr>
          <p:cNvSpPr>
            <a:spLocks noGrp="1"/>
          </p:cNvSpPr>
          <p:nvPr>
            <p:ph sz="quarter" idx="1"/>
          </p:nvPr>
        </p:nvSpPr>
        <p:spPr/>
        <p:txBody>
          <a:bodyPr/>
          <a:lstStyle/>
          <a:p>
            <a:endParaRPr lang="zh-TW" altLang="en-US" dirty="0"/>
          </a:p>
        </p:txBody>
      </p:sp>
      <p:pic>
        <p:nvPicPr>
          <p:cNvPr id="5" name="圖片 4">
            <a:extLst>
              <a:ext uri="{FF2B5EF4-FFF2-40B4-BE49-F238E27FC236}">
                <a16:creationId xmlns:a16="http://schemas.microsoft.com/office/drawing/2014/main" id="{E6B83F19-8930-8CC9-AA02-34C4F7992EDE}"/>
              </a:ext>
            </a:extLst>
          </p:cNvPr>
          <p:cNvPicPr>
            <a:picLocks noChangeAspect="1"/>
          </p:cNvPicPr>
          <p:nvPr/>
        </p:nvPicPr>
        <p:blipFill>
          <a:blip r:embed="rId2"/>
          <a:stretch>
            <a:fillRect/>
          </a:stretch>
        </p:blipFill>
        <p:spPr>
          <a:xfrm>
            <a:off x="5644" y="1235738"/>
            <a:ext cx="9144000" cy="4413418"/>
          </a:xfrm>
          <a:prstGeom prst="rect">
            <a:avLst/>
          </a:prstGeom>
        </p:spPr>
      </p:pic>
      <p:sp>
        <p:nvSpPr>
          <p:cNvPr id="7" name="文字方塊 6">
            <a:extLst>
              <a:ext uri="{FF2B5EF4-FFF2-40B4-BE49-F238E27FC236}">
                <a16:creationId xmlns:a16="http://schemas.microsoft.com/office/drawing/2014/main" id="{2DE93060-5DA4-DE9D-024D-CD59D7862FE0}"/>
              </a:ext>
            </a:extLst>
          </p:cNvPr>
          <p:cNvSpPr txBox="1"/>
          <p:nvPr/>
        </p:nvSpPr>
        <p:spPr>
          <a:xfrm>
            <a:off x="827584" y="5907684"/>
            <a:ext cx="4572000" cy="369332"/>
          </a:xfrm>
          <a:prstGeom prst="rect">
            <a:avLst/>
          </a:prstGeom>
          <a:noFill/>
        </p:spPr>
        <p:txBody>
          <a:bodyPr wrap="square">
            <a:spAutoFit/>
          </a:bodyPr>
          <a:lstStyle/>
          <a:p>
            <a:r>
              <a:rPr lang="zh-TW" altLang="en-US" dirty="0"/>
              <a:t>網址：</a:t>
            </a:r>
            <a:r>
              <a:rPr lang="en-US" altLang="zh-TW" dirty="0">
                <a:hlinkClick r:id="rId3"/>
              </a:rPr>
              <a:t>https://fido.moi.gov.tw/pt/main/login</a:t>
            </a:r>
            <a:endParaRPr lang="en-US" altLang="zh-TW" dirty="0"/>
          </a:p>
        </p:txBody>
      </p:sp>
    </p:spTree>
    <p:extLst>
      <p:ext uri="{BB962C8B-B14F-4D97-AF65-F5344CB8AC3E}">
        <p14:creationId xmlns:p14="http://schemas.microsoft.com/office/powerpoint/2010/main" val="2112998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DC938F-CEBD-687D-3E51-4C52D508AF01}"/>
              </a:ext>
            </a:extLst>
          </p:cNvPr>
          <p:cNvSpPr>
            <a:spLocks noGrp="1"/>
          </p:cNvSpPr>
          <p:nvPr>
            <p:ph type="title"/>
          </p:nvPr>
        </p:nvSpPr>
        <p:spPr>
          <a:xfrm>
            <a:off x="432756" y="85510"/>
            <a:ext cx="7467600" cy="1143000"/>
          </a:xfrm>
        </p:spPr>
        <p:txBody>
          <a:bodyPr/>
          <a:lstStyle/>
          <a:p>
            <a:r>
              <a:rPr lang="zh-TW" altLang="en-US" sz="4000" b="1" dirty="0">
                <a:solidFill>
                  <a:srgbClr val="411401"/>
                </a:solidFill>
                <a:latin typeface="微軟正黑體" pitchFamily="34" charset="-120"/>
                <a:ea typeface="微軟正黑體" pitchFamily="34" charset="-120"/>
              </a:rPr>
              <a:t>下載行動自然人憑證</a:t>
            </a:r>
            <a:r>
              <a:rPr lang="en-US" altLang="zh-TW" sz="4000" b="1" dirty="0">
                <a:solidFill>
                  <a:srgbClr val="411401"/>
                </a:solidFill>
                <a:latin typeface="微軟正黑體" pitchFamily="34" charset="-120"/>
                <a:ea typeface="微軟正黑體" pitchFamily="34" charset="-120"/>
              </a:rPr>
              <a:t>app</a:t>
            </a:r>
            <a:endParaRPr lang="zh-TW" altLang="en-US" sz="4000" b="1" dirty="0">
              <a:solidFill>
                <a:srgbClr val="411401"/>
              </a:solidFill>
              <a:latin typeface="微軟正黑體" pitchFamily="34" charset="-120"/>
              <a:ea typeface="微軟正黑體" pitchFamily="34" charset="-120"/>
            </a:endParaRPr>
          </a:p>
        </p:txBody>
      </p:sp>
      <p:sp>
        <p:nvSpPr>
          <p:cNvPr id="3" name="內容版面配置區 2">
            <a:extLst>
              <a:ext uri="{FF2B5EF4-FFF2-40B4-BE49-F238E27FC236}">
                <a16:creationId xmlns:a16="http://schemas.microsoft.com/office/drawing/2014/main" id="{9888B910-BC53-0036-6144-1263BF7E2431}"/>
              </a:ext>
            </a:extLst>
          </p:cNvPr>
          <p:cNvSpPr>
            <a:spLocks noGrp="1"/>
          </p:cNvSpPr>
          <p:nvPr>
            <p:ph sz="quarter" idx="1"/>
          </p:nvPr>
        </p:nvSpPr>
        <p:spPr>
          <a:xfrm>
            <a:off x="539552" y="1228510"/>
            <a:ext cx="7467600" cy="4873752"/>
          </a:xfrm>
        </p:spPr>
        <p:txBody>
          <a:bodyPr/>
          <a:lstStyle/>
          <a:p>
            <a:r>
              <a:rPr lang="zh-TW" altLang="en-US" dirty="0"/>
              <a:t>掃描</a:t>
            </a:r>
            <a:r>
              <a:rPr lang="en-US" altLang="zh-TW" dirty="0"/>
              <a:t>QR code</a:t>
            </a:r>
            <a:r>
              <a:rPr lang="zh-TW" altLang="en-US" dirty="0"/>
              <a:t>請用該</a:t>
            </a:r>
            <a:r>
              <a:rPr lang="en-US" altLang="zh-TW" dirty="0"/>
              <a:t>APP</a:t>
            </a:r>
            <a:r>
              <a:rPr lang="zh-TW" altLang="en-US" dirty="0"/>
              <a:t>，不要用</a:t>
            </a:r>
            <a:r>
              <a:rPr lang="en-US" altLang="zh-TW" dirty="0"/>
              <a:t>LINE</a:t>
            </a:r>
            <a:r>
              <a:rPr lang="zh-TW" altLang="en-US" dirty="0"/>
              <a:t>或手機相機掃描，否則無法認證。</a:t>
            </a:r>
          </a:p>
        </p:txBody>
      </p:sp>
      <p:pic>
        <p:nvPicPr>
          <p:cNvPr id="5" name="圖片 4">
            <a:extLst>
              <a:ext uri="{FF2B5EF4-FFF2-40B4-BE49-F238E27FC236}">
                <a16:creationId xmlns:a16="http://schemas.microsoft.com/office/drawing/2014/main" id="{84B63F85-9916-4F21-FB83-F8A149DA1D90}"/>
              </a:ext>
            </a:extLst>
          </p:cNvPr>
          <p:cNvPicPr>
            <a:picLocks noChangeAspect="1"/>
          </p:cNvPicPr>
          <p:nvPr/>
        </p:nvPicPr>
        <p:blipFill rotWithShape="1">
          <a:blip r:embed="rId2"/>
          <a:srcRect b="51987"/>
          <a:stretch/>
        </p:blipFill>
        <p:spPr>
          <a:xfrm>
            <a:off x="107505" y="2371510"/>
            <a:ext cx="2520279" cy="3859449"/>
          </a:xfrm>
          <a:prstGeom prst="rect">
            <a:avLst/>
          </a:prstGeom>
        </p:spPr>
      </p:pic>
      <p:pic>
        <p:nvPicPr>
          <p:cNvPr id="7" name="圖片 6">
            <a:extLst>
              <a:ext uri="{FF2B5EF4-FFF2-40B4-BE49-F238E27FC236}">
                <a16:creationId xmlns:a16="http://schemas.microsoft.com/office/drawing/2014/main" id="{9B5C0FE3-4855-D553-6E67-2F6AD1DD3708}"/>
              </a:ext>
            </a:extLst>
          </p:cNvPr>
          <p:cNvPicPr>
            <a:picLocks noChangeAspect="1"/>
          </p:cNvPicPr>
          <p:nvPr/>
        </p:nvPicPr>
        <p:blipFill>
          <a:blip r:embed="rId3"/>
          <a:stretch>
            <a:fillRect/>
          </a:stretch>
        </p:blipFill>
        <p:spPr>
          <a:xfrm>
            <a:off x="3208843" y="2078642"/>
            <a:ext cx="2376264" cy="4661434"/>
          </a:xfrm>
          <a:prstGeom prst="rect">
            <a:avLst/>
          </a:prstGeom>
        </p:spPr>
      </p:pic>
      <p:pic>
        <p:nvPicPr>
          <p:cNvPr id="9" name="圖片 8">
            <a:extLst>
              <a:ext uri="{FF2B5EF4-FFF2-40B4-BE49-F238E27FC236}">
                <a16:creationId xmlns:a16="http://schemas.microsoft.com/office/drawing/2014/main" id="{740A5E2F-622E-CEF8-7A7B-6BA8D13BB006}"/>
              </a:ext>
            </a:extLst>
          </p:cNvPr>
          <p:cNvPicPr>
            <a:picLocks noChangeAspect="1"/>
          </p:cNvPicPr>
          <p:nvPr/>
        </p:nvPicPr>
        <p:blipFill>
          <a:blip r:embed="rId4"/>
          <a:stretch>
            <a:fillRect/>
          </a:stretch>
        </p:blipFill>
        <p:spPr>
          <a:xfrm>
            <a:off x="6130434" y="2078642"/>
            <a:ext cx="2308765" cy="4746944"/>
          </a:xfrm>
          <a:prstGeom prst="rect">
            <a:avLst/>
          </a:prstGeom>
        </p:spPr>
      </p:pic>
      <p:sp>
        <p:nvSpPr>
          <p:cNvPr id="10" name="橢圓 9">
            <a:extLst>
              <a:ext uri="{FF2B5EF4-FFF2-40B4-BE49-F238E27FC236}">
                <a16:creationId xmlns:a16="http://schemas.microsoft.com/office/drawing/2014/main" id="{DF10BA6B-972E-CF26-F00E-37130699E143}"/>
              </a:ext>
            </a:extLst>
          </p:cNvPr>
          <p:cNvSpPr/>
          <p:nvPr/>
        </p:nvSpPr>
        <p:spPr>
          <a:xfrm>
            <a:off x="3563888" y="3212976"/>
            <a:ext cx="6480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12" name="直線單箭頭接點 11">
            <a:extLst>
              <a:ext uri="{FF2B5EF4-FFF2-40B4-BE49-F238E27FC236}">
                <a16:creationId xmlns:a16="http://schemas.microsoft.com/office/drawing/2014/main" id="{B8508932-5B31-EF8B-37AB-07C72AC498B3}"/>
              </a:ext>
            </a:extLst>
          </p:cNvPr>
          <p:cNvCxnSpPr>
            <a:stCxn id="10" idx="6"/>
          </p:cNvCxnSpPr>
          <p:nvPr/>
        </p:nvCxnSpPr>
        <p:spPr>
          <a:xfrm>
            <a:off x="4211960" y="3392996"/>
            <a:ext cx="1918474" cy="360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568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8721F-BA99-79FF-0CB2-9E7C5383E397}"/>
              </a:ext>
            </a:extLst>
          </p:cNvPr>
          <p:cNvSpPr>
            <a:spLocks noGrp="1"/>
          </p:cNvSpPr>
          <p:nvPr>
            <p:ph type="title"/>
          </p:nvPr>
        </p:nvSpPr>
        <p:spPr>
          <a:xfrm>
            <a:off x="457200" y="-8293"/>
            <a:ext cx="7467600" cy="1143000"/>
          </a:xfrm>
        </p:spPr>
        <p:txBody>
          <a:bodyPr/>
          <a:lstStyle/>
          <a:p>
            <a:r>
              <a:rPr lang="zh-TW" altLang="en-US" sz="4000" b="1" dirty="0">
                <a:solidFill>
                  <a:srgbClr val="411401"/>
                </a:solidFill>
                <a:latin typeface="微軟正黑體" pitchFamily="34" charset="-120"/>
                <a:ea typeface="微軟正黑體" pitchFamily="34" charset="-120"/>
              </a:rPr>
              <a:t>行動識別身分登入畫面</a:t>
            </a:r>
          </a:p>
        </p:txBody>
      </p:sp>
      <p:sp>
        <p:nvSpPr>
          <p:cNvPr id="3" name="內容版面配置區 2">
            <a:extLst>
              <a:ext uri="{FF2B5EF4-FFF2-40B4-BE49-F238E27FC236}">
                <a16:creationId xmlns:a16="http://schemas.microsoft.com/office/drawing/2014/main" id="{F36700D4-6936-4990-C7B3-D68D9F6B35AD}"/>
              </a:ext>
            </a:extLst>
          </p:cNvPr>
          <p:cNvSpPr>
            <a:spLocks noGrp="1"/>
          </p:cNvSpPr>
          <p:nvPr>
            <p:ph sz="quarter" idx="1"/>
          </p:nvPr>
        </p:nvSpPr>
        <p:spPr>
          <a:xfrm>
            <a:off x="422466" y="1158534"/>
            <a:ext cx="7467600" cy="4873752"/>
          </a:xfrm>
        </p:spPr>
        <p:txBody>
          <a:bodyPr/>
          <a:lstStyle/>
          <a:p>
            <a:pPr marL="356870" marR="5080" lvl="0" indent="-344805" algn="l" defTabSz="914400" rtl="0" eaLnBrk="1" fontAlgn="auto" latinLnBrk="0" hangingPunct="1">
              <a:lnSpc>
                <a:spcPct val="90100"/>
              </a:lnSpc>
              <a:spcBef>
                <a:spcPts val="385"/>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申報人透過行動身分識別登入輸入國民身分證統一編號、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驗證碼後，點</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選</a:t>
            </a:r>
            <a:r>
              <a:rPr kumimoji="0" lang="en-US" altLang="zh-TW" sz="2400" b="0" i="0" u="none" strike="noStrike" kern="1200" cap="none" spc="-15" normalizeH="0" baseline="0" noProof="0" dirty="0" err="1">
                <a:ln>
                  <a:noFill/>
                </a:ln>
                <a:solidFill>
                  <a:prstClr val="black"/>
                </a:solidFill>
                <a:effectLst/>
                <a:uLnTx/>
                <a:uFillTx/>
                <a:latin typeface="Microsoft JhengHei"/>
                <a:ea typeface="+mn-ea"/>
                <a:cs typeface="Microsoft JhengHei"/>
              </a:rPr>
              <a:t>QRCode</a:t>
            </a:r>
            <a:r>
              <a:rPr kumimoji="0" lang="zh-TW" altLang="en-US" sz="2400" b="0" i="0" u="none" strike="noStrike" kern="1200" cap="none" spc="-1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會跳</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出</a:t>
            </a:r>
            <a:r>
              <a:rPr kumimoji="0" lang="en-US" altLang="zh-TW" sz="2400" b="0" i="0" u="none" strike="noStrike" kern="1200" cap="none" spc="-15" normalizeH="0" baseline="0" noProof="0" dirty="0" err="1">
                <a:ln>
                  <a:noFill/>
                </a:ln>
                <a:solidFill>
                  <a:prstClr val="black"/>
                </a:solidFill>
                <a:effectLst/>
                <a:uLnTx/>
                <a:uFillTx/>
                <a:latin typeface="Microsoft JhengHei"/>
                <a:ea typeface="+mn-ea"/>
                <a:cs typeface="Microsoft JhengHei"/>
              </a:rPr>
              <a:t>QRCode</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視窗，掃描驗證 </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後始可進行申報作業。</a:t>
            </a:r>
          </a:p>
          <a:p>
            <a:endParaRPr lang="zh-TW" altLang="en-US" dirty="0"/>
          </a:p>
        </p:txBody>
      </p:sp>
      <p:grpSp>
        <p:nvGrpSpPr>
          <p:cNvPr id="9" name="object 4">
            <a:extLst>
              <a:ext uri="{FF2B5EF4-FFF2-40B4-BE49-F238E27FC236}">
                <a16:creationId xmlns:a16="http://schemas.microsoft.com/office/drawing/2014/main" id="{30839B1D-2A12-65F9-6FE4-E23EB9880DDF}"/>
              </a:ext>
            </a:extLst>
          </p:cNvPr>
          <p:cNvGrpSpPr/>
          <p:nvPr/>
        </p:nvGrpSpPr>
        <p:grpSpPr>
          <a:xfrm>
            <a:off x="323528" y="2348880"/>
            <a:ext cx="8469630" cy="3810000"/>
            <a:chOff x="249936" y="2496324"/>
            <a:chExt cx="8469630" cy="3810000"/>
          </a:xfrm>
        </p:grpSpPr>
        <p:pic>
          <p:nvPicPr>
            <p:cNvPr id="10" name="object 5">
              <a:extLst>
                <a:ext uri="{FF2B5EF4-FFF2-40B4-BE49-F238E27FC236}">
                  <a16:creationId xmlns:a16="http://schemas.microsoft.com/office/drawing/2014/main" id="{22DA3542-FB99-782F-5CC1-6743122BA86B}"/>
                </a:ext>
              </a:extLst>
            </p:cNvPr>
            <p:cNvPicPr/>
            <p:nvPr/>
          </p:nvPicPr>
          <p:blipFill>
            <a:blip r:embed="rId2" cstate="print"/>
            <a:stretch>
              <a:fillRect/>
            </a:stretch>
          </p:blipFill>
          <p:spPr>
            <a:xfrm>
              <a:off x="249936" y="2679192"/>
              <a:ext cx="7946135" cy="3493008"/>
            </a:xfrm>
            <a:prstGeom prst="rect">
              <a:avLst/>
            </a:prstGeom>
          </p:spPr>
        </p:pic>
        <p:pic>
          <p:nvPicPr>
            <p:cNvPr id="11" name="object 6">
              <a:extLst>
                <a:ext uri="{FF2B5EF4-FFF2-40B4-BE49-F238E27FC236}">
                  <a16:creationId xmlns:a16="http://schemas.microsoft.com/office/drawing/2014/main" id="{7DFE1E3B-4127-F773-95A1-6FDC3F1ABF2F}"/>
                </a:ext>
              </a:extLst>
            </p:cNvPr>
            <p:cNvPicPr/>
            <p:nvPr/>
          </p:nvPicPr>
          <p:blipFill>
            <a:blip r:embed="rId3" cstate="print"/>
            <a:stretch>
              <a:fillRect/>
            </a:stretch>
          </p:blipFill>
          <p:spPr>
            <a:xfrm>
              <a:off x="5096256" y="2496324"/>
              <a:ext cx="3623309" cy="3208781"/>
            </a:xfrm>
            <a:prstGeom prst="rect">
              <a:avLst/>
            </a:prstGeom>
          </p:spPr>
        </p:pic>
        <p:pic>
          <p:nvPicPr>
            <p:cNvPr id="12" name="object 7">
              <a:extLst>
                <a:ext uri="{FF2B5EF4-FFF2-40B4-BE49-F238E27FC236}">
                  <a16:creationId xmlns:a16="http://schemas.microsoft.com/office/drawing/2014/main" id="{142BF6C8-5385-1CCA-447B-E3FC110396BA}"/>
                </a:ext>
              </a:extLst>
            </p:cNvPr>
            <p:cNvPicPr/>
            <p:nvPr/>
          </p:nvPicPr>
          <p:blipFill>
            <a:blip r:embed="rId4" cstate="print"/>
            <a:stretch>
              <a:fillRect/>
            </a:stretch>
          </p:blipFill>
          <p:spPr>
            <a:xfrm>
              <a:off x="5291327" y="2691384"/>
              <a:ext cx="3240024" cy="2825496"/>
            </a:xfrm>
            <a:prstGeom prst="rect">
              <a:avLst/>
            </a:prstGeom>
          </p:spPr>
        </p:pic>
        <p:sp>
          <p:nvSpPr>
            <p:cNvPr id="13" name="object 8">
              <a:extLst>
                <a:ext uri="{FF2B5EF4-FFF2-40B4-BE49-F238E27FC236}">
                  <a16:creationId xmlns:a16="http://schemas.microsoft.com/office/drawing/2014/main" id="{922C612B-9971-9175-92BC-EF661B2136B0}"/>
                </a:ext>
              </a:extLst>
            </p:cNvPr>
            <p:cNvSpPr/>
            <p:nvPr/>
          </p:nvSpPr>
          <p:spPr>
            <a:xfrm>
              <a:off x="1836419" y="3253740"/>
              <a:ext cx="6004560" cy="2697480"/>
            </a:xfrm>
            <a:custGeom>
              <a:avLst/>
              <a:gdLst/>
              <a:ahLst/>
              <a:cxnLst/>
              <a:rect l="l" t="t" r="r" b="b"/>
              <a:pathLst>
                <a:path w="6004559" h="2697479">
                  <a:moveTo>
                    <a:pt x="146304" y="2697480"/>
                  </a:moveTo>
                  <a:lnTo>
                    <a:pt x="1728216" y="2697480"/>
                  </a:lnTo>
                  <a:lnTo>
                    <a:pt x="1728216" y="2264664"/>
                  </a:lnTo>
                  <a:lnTo>
                    <a:pt x="146304" y="2264664"/>
                  </a:lnTo>
                  <a:lnTo>
                    <a:pt x="146304" y="2697480"/>
                  </a:lnTo>
                  <a:close/>
                </a:path>
                <a:path w="6004559" h="2697479">
                  <a:moveTo>
                    <a:pt x="0" y="1905000"/>
                  </a:moveTo>
                  <a:lnTo>
                    <a:pt x="1584959" y="1905000"/>
                  </a:lnTo>
                  <a:lnTo>
                    <a:pt x="1584959" y="957072"/>
                  </a:lnTo>
                  <a:lnTo>
                    <a:pt x="0" y="957072"/>
                  </a:lnTo>
                  <a:lnTo>
                    <a:pt x="0" y="1905000"/>
                  </a:lnTo>
                  <a:close/>
                </a:path>
                <a:path w="6004559" h="2697479">
                  <a:moveTo>
                    <a:pt x="4133088" y="1871472"/>
                  </a:moveTo>
                  <a:lnTo>
                    <a:pt x="6004560" y="1871472"/>
                  </a:lnTo>
                  <a:lnTo>
                    <a:pt x="6004560" y="0"/>
                  </a:lnTo>
                  <a:lnTo>
                    <a:pt x="4133088" y="0"/>
                  </a:lnTo>
                  <a:lnTo>
                    <a:pt x="4133088" y="1871472"/>
                  </a:lnTo>
                  <a:close/>
                </a:path>
              </a:pathLst>
            </a:custGeom>
            <a:ln w="27432">
              <a:solidFill>
                <a:srgbClr val="FF0000"/>
              </a:solidFill>
            </a:ln>
          </p:spPr>
          <p:txBody>
            <a:bodyPr wrap="square" lIns="0" tIns="0" rIns="0" bIns="0" rtlCol="0"/>
            <a:lstStyle/>
            <a:p>
              <a:endParaRPr/>
            </a:p>
          </p:txBody>
        </p:sp>
        <p:pic>
          <p:nvPicPr>
            <p:cNvPr id="14" name="object 9">
              <a:extLst>
                <a:ext uri="{FF2B5EF4-FFF2-40B4-BE49-F238E27FC236}">
                  <a16:creationId xmlns:a16="http://schemas.microsoft.com/office/drawing/2014/main" id="{4026A4A5-5E51-FF1E-0BAC-2A5CD1E3422C}"/>
                </a:ext>
              </a:extLst>
            </p:cNvPr>
            <p:cNvPicPr/>
            <p:nvPr/>
          </p:nvPicPr>
          <p:blipFill>
            <a:blip r:embed="rId5" cstate="print"/>
            <a:stretch>
              <a:fillRect/>
            </a:stretch>
          </p:blipFill>
          <p:spPr>
            <a:xfrm>
              <a:off x="1249680" y="3901440"/>
              <a:ext cx="576071" cy="573024"/>
            </a:xfrm>
            <a:prstGeom prst="rect">
              <a:avLst/>
            </a:prstGeom>
          </p:spPr>
        </p:pic>
        <p:pic>
          <p:nvPicPr>
            <p:cNvPr id="15" name="object 10">
              <a:extLst>
                <a:ext uri="{FF2B5EF4-FFF2-40B4-BE49-F238E27FC236}">
                  <a16:creationId xmlns:a16="http://schemas.microsoft.com/office/drawing/2014/main" id="{AC524AF7-54F7-E031-F9BA-4E668EA196AE}"/>
                </a:ext>
              </a:extLst>
            </p:cNvPr>
            <p:cNvPicPr/>
            <p:nvPr/>
          </p:nvPicPr>
          <p:blipFill>
            <a:blip r:embed="rId6" cstate="print"/>
            <a:stretch>
              <a:fillRect/>
            </a:stretch>
          </p:blipFill>
          <p:spPr>
            <a:xfrm>
              <a:off x="1405127" y="5733288"/>
              <a:ext cx="576072" cy="573024"/>
            </a:xfrm>
            <a:prstGeom prst="rect">
              <a:avLst/>
            </a:prstGeom>
          </p:spPr>
        </p:pic>
        <p:pic>
          <p:nvPicPr>
            <p:cNvPr id="16" name="object 11">
              <a:extLst>
                <a:ext uri="{FF2B5EF4-FFF2-40B4-BE49-F238E27FC236}">
                  <a16:creationId xmlns:a16="http://schemas.microsoft.com/office/drawing/2014/main" id="{E1F51A29-916F-71F8-C00D-0A6C8E5C1D66}"/>
                </a:ext>
              </a:extLst>
            </p:cNvPr>
            <p:cNvPicPr/>
            <p:nvPr/>
          </p:nvPicPr>
          <p:blipFill>
            <a:blip r:embed="rId7" cstate="print"/>
            <a:stretch>
              <a:fillRect/>
            </a:stretch>
          </p:blipFill>
          <p:spPr>
            <a:xfrm>
              <a:off x="7845552" y="3386328"/>
              <a:ext cx="573024" cy="573024"/>
            </a:xfrm>
            <a:prstGeom prst="rect">
              <a:avLst/>
            </a:prstGeom>
          </p:spPr>
        </p:pic>
      </p:grpSp>
    </p:spTree>
    <p:extLst>
      <p:ext uri="{BB962C8B-B14F-4D97-AF65-F5344CB8AC3E}">
        <p14:creationId xmlns:p14="http://schemas.microsoft.com/office/powerpoint/2010/main" val="2612794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5">
            <a:extLst>
              <a:ext uri="{FF2B5EF4-FFF2-40B4-BE49-F238E27FC236}">
                <a16:creationId xmlns:a16="http://schemas.microsoft.com/office/drawing/2014/main" id="{908DB855-2BED-885C-0112-6D52F44E6F64}"/>
              </a:ext>
            </a:extLst>
          </p:cNvPr>
          <p:cNvSpPr>
            <a:spLocks noGrp="1"/>
          </p:cNvSpPr>
          <p:nvPr>
            <p:ph type="title"/>
          </p:nvPr>
        </p:nvSpPr>
        <p:spPr>
          <a:xfrm>
            <a:off x="827088" y="-100013"/>
            <a:ext cx="7467600" cy="1143001"/>
          </a:xfrm>
        </p:spPr>
        <p:txBody>
          <a:bodyPr/>
          <a:lstStyle/>
          <a:p>
            <a:pPr algn="ctr" eaLnBrk="1" fontAlgn="auto" hangingPunct="1">
              <a:spcAft>
                <a:spcPts val="0"/>
              </a:spcAft>
              <a:defRPr/>
            </a:pPr>
            <a:r>
              <a:rPr lang="zh-TW" altLang="en-US" sz="4400" b="1" dirty="0">
                <a:latin typeface="微軟正黑體" panose="020B0604030504040204" pitchFamily="34" charset="-120"/>
                <a:ea typeface="微軟正黑體" panose="020B0604030504040204" pitchFamily="34" charset="-120"/>
              </a:rPr>
              <a:t>年度工作</a:t>
            </a:r>
          </a:p>
        </p:txBody>
      </p:sp>
      <p:pic>
        <p:nvPicPr>
          <p:cNvPr id="18435" name="圖片 16">
            <a:extLst>
              <a:ext uri="{FF2B5EF4-FFF2-40B4-BE49-F238E27FC236}">
                <a16:creationId xmlns:a16="http://schemas.microsoft.com/office/drawing/2014/main" id="{18BB8944-5A74-ED26-08C8-CA6E625BA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1268413"/>
            <a:ext cx="6981825"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E8477F-7C03-677C-09C2-D9D0E611A164}"/>
              </a:ext>
            </a:extLst>
          </p:cNvPr>
          <p:cNvSpPr>
            <a:spLocks noGrp="1"/>
          </p:cNvSpPr>
          <p:nvPr>
            <p:ph type="title"/>
          </p:nvPr>
        </p:nvSpPr>
        <p:spPr>
          <a:xfrm>
            <a:off x="457200" y="-21740"/>
            <a:ext cx="7467600" cy="1143000"/>
          </a:xfrm>
        </p:spPr>
        <p:txBody>
          <a:bodyPr/>
          <a:lstStyle/>
          <a:p>
            <a:r>
              <a:rPr lang="zh-TW" altLang="en-US" sz="4000" b="1" dirty="0">
                <a:solidFill>
                  <a:srgbClr val="411401"/>
                </a:solidFill>
                <a:latin typeface="微軟正黑體" pitchFamily="34" charset="-120"/>
                <a:ea typeface="微軟正黑體" pitchFamily="34" charset="-120"/>
              </a:rPr>
              <a:t>帳號密碼登入畫面</a:t>
            </a:r>
          </a:p>
        </p:txBody>
      </p:sp>
      <p:sp>
        <p:nvSpPr>
          <p:cNvPr id="3" name="內容版面配置區 2">
            <a:extLst>
              <a:ext uri="{FF2B5EF4-FFF2-40B4-BE49-F238E27FC236}">
                <a16:creationId xmlns:a16="http://schemas.microsoft.com/office/drawing/2014/main" id="{E4280FD5-185C-A5C9-24DA-771C1BC3ADF8}"/>
              </a:ext>
            </a:extLst>
          </p:cNvPr>
          <p:cNvSpPr>
            <a:spLocks noGrp="1"/>
          </p:cNvSpPr>
          <p:nvPr>
            <p:ph sz="quarter" idx="1"/>
          </p:nvPr>
        </p:nvSpPr>
        <p:spPr>
          <a:xfrm>
            <a:off x="448943" y="1136413"/>
            <a:ext cx="7467600" cy="4873752"/>
          </a:xfrm>
        </p:spPr>
        <p:txBody>
          <a:bodyPr/>
          <a:lstStyle/>
          <a:p>
            <a:pPr marL="356870" marR="5080" lvl="0" indent="-344805" algn="l" defTabSz="914400" rtl="0" eaLnBrk="1" fontAlgn="auto" latinLnBrk="0" hangingPunct="1">
              <a:lnSpc>
                <a:spcPts val="2590"/>
              </a:lnSpc>
              <a:spcBef>
                <a:spcPts val="425"/>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申報人透過帳號密碼登入輸入帳號、密碼、驗證碼後，點 選登入，始可進入申報表。</a:t>
            </a:r>
          </a:p>
          <a:p>
            <a:pPr marL="356870" marR="0" lvl="0" indent="-344805" algn="l" defTabSz="914400" rtl="0" eaLnBrk="1" fontAlgn="auto" latinLnBrk="0" hangingPunct="1">
              <a:lnSpc>
                <a:spcPts val="2750"/>
              </a:lnSpc>
              <a:spcBef>
                <a:spcPts val="0"/>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srgbClr val="FF0000"/>
                </a:solidFill>
                <a:effectLst/>
                <a:uLnTx/>
                <a:uFillTx/>
                <a:latin typeface="Microsoft JhengHei"/>
                <a:ea typeface="+mn-ea"/>
                <a:cs typeface="Microsoft JhengHei"/>
              </a:rPr>
              <a:t>以帳號密碼方式登入無法使用授權相關功能。</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pic>
        <p:nvPicPr>
          <p:cNvPr id="4" name="object 4">
            <a:extLst>
              <a:ext uri="{FF2B5EF4-FFF2-40B4-BE49-F238E27FC236}">
                <a16:creationId xmlns:a16="http://schemas.microsoft.com/office/drawing/2014/main" id="{47012BFE-A491-050F-8089-2B2782DE7D1E}"/>
              </a:ext>
            </a:extLst>
          </p:cNvPr>
          <p:cNvPicPr/>
          <p:nvPr/>
        </p:nvPicPr>
        <p:blipFill>
          <a:blip r:embed="rId2" cstate="print"/>
          <a:stretch>
            <a:fillRect/>
          </a:stretch>
        </p:blipFill>
        <p:spPr>
          <a:xfrm>
            <a:off x="474168" y="2636912"/>
            <a:ext cx="7848600" cy="3849624"/>
          </a:xfrm>
          <a:prstGeom prst="rect">
            <a:avLst/>
          </a:prstGeom>
        </p:spPr>
      </p:pic>
    </p:spTree>
    <p:extLst>
      <p:ext uri="{BB962C8B-B14F-4D97-AF65-F5344CB8AC3E}">
        <p14:creationId xmlns:p14="http://schemas.microsoft.com/office/powerpoint/2010/main" val="766207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2762F9-5112-76EE-557C-B067A8FD7B32}"/>
              </a:ext>
            </a:extLst>
          </p:cNvPr>
          <p:cNvSpPr>
            <a:spLocks noGrp="1"/>
          </p:cNvSpPr>
          <p:nvPr>
            <p:ph type="title"/>
          </p:nvPr>
        </p:nvSpPr>
        <p:spPr>
          <a:xfrm>
            <a:off x="478414" y="0"/>
            <a:ext cx="7467600" cy="1143000"/>
          </a:xfrm>
        </p:spPr>
        <p:txBody>
          <a:bodyPr/>
          <a:lstStyle/>
          <a:p>
            <a:r>
              <a:rPr lang="zh-TW" altLang="en-US" sz="4000" b="1" dirty="0">
                <a:solidFill>
                  <a:srgbClr val="411401"/>
                </a:solidFill>
                <a:latin typeface="微軟正黑體" pitchFamily="34" charset="-120"/>
                <a:ea typeface="微軟正黑體" pitchFamily="34" charset="-120"/>
              </a:rPr>
              <a:t>密碼申請</a:t>
            </a:r>
          </a:p>
        </p:txBody>
      </p:sp>
      <p:sp>
        <p:nvSpPr>
          <p:cNvPr id="3" name="內容版面配置區 2">
            <a:extLst>
              <a:ext uri="{FF2B5EF4-FFF2-40B4-BE49-F238E27FC236}">
                <a16:creationId xmlns:a16="http://schemas.microsoft.com/office/drawing/2014/main" id="{478B2D3A-2A4C-31F6-0004-D7EC5F6B3D9F}"/>
              </a:ext>
            </a:extLst>
          </p:cNvPr>
          <p:cNvSpPr>
            <a:spLocks noGrp="1"/>
          </p:cNvSpPr>
          <p:nvPr>
            <p:ph sz="quarter" idx="1"/>
          </p:nvPr>
        </p:nvSpPr>
        <p:spPr>
          <a:xfrm>
            <a:off x="476218" y="1144706"/>
            <a:ext cx="7467600" cy="4873752"/>
          </a:xfrm>
        </p:spPr>
        <p:txBody>
          <a:bodyPr/>
          <a:lstStyle/>
          <a:p>
            <a:pPr marL="356870" marR="5715" lvl="0" indent="-344805" algn="l" defTabSz="914400" rtl="0" eaLnBrk="1" fontAlgn="auto" latinLnBrk="0" hangingPunct="1">
              <a:lnSpc>
                <a:spcPts val="2590"/>
              </a:lnSpc>
              <a:spcBef>
                <a:spcPts val="425"/>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申報人使用密碼申</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請</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時，輸</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入</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帳號、出生年月日、驗證碼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後</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點選送出。</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356870" marR="5080" lvl="0" indent="-344805" algn="l" defTabSz="914400" rtl="0" eaLnBrk="1" fontAlgn="auto" latinLnBrk="0" hangingPunct="1">
              <a:lnSpc>
                <a:spcPts val="2590"/>
              </a:lnSpc>
              <a:spcBef>
                <a:spcPts val="200"/>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確認電子郵件信箱無誤後，即可勾選申</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報</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人服務機關及其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使用信箱，點選送出後，可至信</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箱</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收取密</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碼。</a:t>
            </a:r>
          </a:p>
          <a:p>
            <a:pPr marL="0" indent="0">
              <a:buNone/>
            </a:pPr>
            <a:endParaRPr lang="zh-TW" altLang="en-US" dirty="0"/>
          </a:p>
        </p:txBody>
      </p:sp>
      <p:grpSp>
        <p:nvGrpSpPr>
          <p:cNvPr id="4" name="object 2">
            <a:extLst>
              <a:ext uri="{FF2B5EF4-FFF2-40B4-BE49-F238E27FC236}">
                <a16:creationId xmlns:a16="http://schemas.microsoft.com/office/drawing/2014/main" id="{5D218C50-3A7E-D4E0-3B15-6A5D79D68810}"/>
              </a:ext>
            </a:extLst>
          </p:cNvPr>
          <p:cNvGrpSpPr/>
          <p:nvPr/>
        </p:nvGrpSpPr>
        <p:grpSpPr>
          <a:xfrm>
            <a:off x="1551664" y="5232010"/>
            <a:ext cx="5968365" cy="1572895"/>
            <a:chOff x="1645920" y="5230367"/>
            <a:chExt cx="5968365" cy="1572895"/>
          </a:xfrm>
        </p:grpSpPr>
        <p:pic>
          <p:nvPicPr>
            <p:cNvPr id="5" name="object 3">
              <a:extLst>
                <a:ext uri="{FF2B5EF4-FFF2-40B4-BE49-F238E27FC236}">
                  <a16:creationId xmlns:a16="http://schemas.microsoft.com/office/drawing/2014/main" id="{82CAB202-EAE6-5B18-C96F-482D5C331602}"/>
                </a:ext>
              </a:extLst>
            </p:cNvPr>
            <p:cNvPicPr/>
            <p:nvPr/>
          </p:nvPicPr>
          <p:blipFill>
            <a:blip r:embed="rId2" cstate="print"/>
            <a:stretch>
              <a:fillRect/>
            </a:stretch>
          </p:blipFill>
          <p:spPr>
            <a:xfrm>
              <a:off x="1645920" y="5230367"/>
              <a:ext cx="5967983" cy="1432560"/>
            </a:xfrm>
            <a:prstGeom prst="rect">
              <a:avLst/>
            </a:prstGeom>
          </p:spPr>
        </p:pic>
        <p:pic>
          <p:nvPicPr>
            <p:cNvPr id="6" name="object 4">
              <a:extLst>
                <a:ext uri="{FF2B5EF4-FFF2-40B4-BE49-F238E27FC236}">
                  <a16:creationId xmlns:a16="http://schemas.microsoft.com/office/drawing/2014/main" id="{89DC8D13-75C6-5FEA-5AEB-8B8395DB24C3}"/>
                </a:ext>
              </a:extLst>
            </p:cNvPr>
            <p:cNvPicPr/>
            <p:nvPr/>
          </p:nvPicPr>
          <p:blipFill>
            <a:blip r:embed="rId3" cstate="print"/>
            <a:stretch>
              <a:fillRect/>
            </a:stretch>
          </p:blipFill>
          <p:spPr>
            <a:xfrm>
              <a:off x="3322320" y="6230110"/>
              <a:ext cx="573024" cy="573022"/>
            </a:xfrm>
            <a:prstGeom prst="rect">
              <a:avLst/>
            </a:prstGeom>
          </p:spPr>
        </p:pic>
      </p:grpSp>
      <p:grpSp>
        <p:nvGrpSpPr>
          <p:cNvPr id="7" name="object 7">
            <a:extLst>
              <a:ext uri="{FF2B5EF4-FFF2-40B4-BE49-F238E27FC236}">
                <a16:creationId xmlns:a16="http://schemas.microsoft.com/office/drawing/2014/main" id="{8DCAA3E7-2E16-2C95-C2B1-5D20B76499A1}"/>
              </a:ext>
            </a:extLst>
          </p:cNvPr>
          <p:cNvGrpSpPr/>
          <p:nvPr/>
        </p:nvGrpSpPr>
        <p:grpSpPr>
          <a:xfrm>
            <a:off x="1191998" y="2781419"/>
            <a:ext cx="6329680" cy="2350135"/>
            <a:chOff x="1286255" y="2779776"/>
            <a:chExt cx="6329680" cy="2350135"/>
          </a:xfrm>
        </p:grpSpPr>
        <p:pic>
          <p:nvPicPr>
            <p:cNvPr id="8" name="object 8">
              <a:extLst>
                <a:ext uri="{FF2B5EF4-FFF2-40B4-BE49-F238E27FC236}">
                  <a16:creationId xmlns:a16="http://schemas.microsoft.com/office/drawing/2014/main" id="{6687898E-F530-F850-FC42-F112C9A278C1}"/>
                </a:ext>
              </a:extLst>
            </p:cNvPr>
            <p:cNvPicPr/>
            <p:nvPr/>
          </p:nvPicPr>
          <p:blipFill>
            <a:blip r:embed="rId4" cstate="print"/>
            <a:stretch>
              <a:fillRect/>
            </a:stretch>
          </p:blipFill>
          <p:spPr>
            <a:xfrm>
              <a:off x="1572377" y="2779776"/>
              <a:ext cx="6043246" cy="2350008"/>
            </a:xfrm>
            <a:prstGeom prst="rect">
              <a:avLst/>
            </a:prstGeom>
          </p:spPr>
        </p:pic>
        <p:pic>
          <p:nvPicPr>
            <p:cNvPr id="9" name="object 9">
              <a:extLst>
                <a:ext uri="{FF2B5EF4-FFF2-40B4-BE49-F238E27FC236}">
                  <a16:creationId xmlns:a16="http://schemas.microsoft.com/office/drawing/2014/main" id="{8A96D009-B33C-8718-F860-D2927D8951FC}"/>
                </a:ext>
              </a:extLst>
            </p:cNvPr>
            <p:cNvPicPr/>
            <p:nvPr/>
          </p:nvPicPr>
          <p:blipFill>
            <a:blip r:embed="rId5" cstate="print"/>
            <a:stretch>
              <a:fillRect/>
            </a:stretch>
          </p:blipFill>
          <p:spPr>
            <a:xfrm>
              <a:off x="1578863" y="3157728"/>
              <a:ext cx="6013703" cy="1042416"/>
            </a:xfrm>
            <a:prstGeom prst="rect">
              <a:avLst/>
            </a:prstGeom>
          </p:spPr>
        </p:pic>
        <p:pic>
          <p:nvPicPr>
            <p:cNvPr id="10" name="object 10">
              <a:extLst>
                <a:ext uri="{FF2B5EF4-FFF2-40B4-BE49-F238E27FC236}">
                  <a16:creationId xmlns:a16="http://schemas.microsoft.com/office/drawing/2014/main" id="{39CA585E-AD11-8E9D-2E5C-C32CB7217DEE}"/>
                </a:ext>
              </a:extLst>
            </p:cNvPr>
            <p:cNvPicPr/>
            <p:nvPr/>
          </p:nvPicPr>
          <p:blipFill>
            <a:blip r:embed="rId6" cstate="print"/>
            <a:stretch>
              <a:fillRect/>
            </a:stretch>
          </p:blipFill>
          <p:spPr>
            <a:xfrm>
              <a:off x="2289047" y="4663440"/>
              <a:ext cx="490727" cy="146304"/>
            </a:xfrm>
            <a:prstGeom prst="rect">
              <a:avLst/>
            </a:prstGeom>
          </p:spPr>
        </p:pic>
        <p:sp>
          <p:nvSpPr>
            <p:cNvPr id="11" name="object 11">
              <a:extLst>
                <a:ext uri="{FF2B5EF4-FFF2-40B4-BE49-F238E27FC236}">
                  <a16:creationId xmlns:a16="http://schemas.microsoft.com/office/drawing/2014/main" id="{A7BDD166-21B5-644B-02A1-3E6F400D928A}"/>
                </a:ext>
              </a:extLst>
            </p:cNvPr>
            <p:cNvSpPr/>
            <p:nvPr/>
          </p:nvSpPr>
          <p:spPr>
            <a:xfrm>
              <a:off x="1584959" y="4556760"/>
              <a:ext cx="1978660" cy="360045"/>
            </a:xfrm>
            <a:custGeom>
              <a:avLst/>
              <a:gdLst/>
              <a:ahLst/>
              <a:cxnLst/>
              <a:rect l="l" t="t" r="r" b="b"/>
              <a:pathLst>
                <a:path w="1978660" h="360045">
                  <a:moveTo>
                    <a:pt x="0" y="359663"/>
                  </a:moveTo>
                  <a:lnTo>
                    <a:pt x="1978152" y="359663"/>
                  </a:lnTo>
                  <a:lnTo>
                    <a:pt x="1978152" y="0"/>
                  </a:lnTo>
                  <a:lnTo>
                    <a:pt x="0" y="0"/>
                  </a:lnTo>
                  <a:lnTo>
                    <a:pt x="0" y="359663"/>
                  </a:lnTo>
                  <a:close/>
                </a:path>
              </a:pathLst>
            </a:custGeom>
            <a:ln w="24384">
              <a:solidFill>
                <a:srgbClr val="FF0000"/>
              </a:solidFill>
            </a:ln>
          </p:spPr>
          <p:txBody>
            <a:bodyPr wrap="square" lIns="0" tIns="0" rIns="0" bIns="0" rtlCol="0"/>
            <a:lstStyle/>
            <a:p>
              <a:endParaRPr/>
            </a:p>
          </p:txBody>
        </p:sp>
        <p:pic>
          <p:nvPicPr>
            <p:cNvPr id="12" name="object 12">
              <a:extLst>
                <a:ext uri="{FF2B5EF4-FFF2-40B4-BE49-F238E27FC236}">
                  <a16:creationId xmlns:a16="http://schemas.microsoft.com/office/drawing/2014/main" id="{CE2E41B1-DDA7-E06E-F39F-25243FEAE42A}"/>
                </a:ext>
              </a:extLst>
            </p:cNvPr>
            <p:cNvPicPr/>
            <p:nvPr/>
          </p:nvPicPr>
          <p:blipFill>
            <a:blip r:embed="rId7" cstate="print"/>
            <a:stretch>
              <a:fillRect/>
            </a:stretch>
          </p:blipFill>
          <p:spPr>
            <a:xfrm>
              <a:off x="1286255" y="4002024"/>
              <a:ext cx="576071" cy="573024"/>
            </a:xfrm>
            <a:prstGeom prst="rect">
              <a:avLst/>
            </a:prstGeom>
          </p:spPr>
        </p:pic>
      </p:grpSp>
    </p:spTree>
    <p:extLst>
      <p:ext uri="{BB962C8B-B14F-4D97-AF65-F5344CB8AC3E}">
        <p14:creationId xmlns:p14="http://schemas.microsoft.com/office/powerpoint/2010/main" val="1803268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835499-CD61-2861-BB02-03D043D40DA6}"/>
              </a:ext>
            </a:extLst>
          </p:cNvPr>
          <p:cNvSpPr>
            <a:spLocks noGrp="1"/>
          </p:cNvSpPr>
          <p:nvPr>
            <p:ph type="title"/>
          </p:nvPr>
        </p:nvSpPr>
        <p:spPr>
          <a:xfrm>
            <a:off x="454551" y="32048"/>
            <a:ext cx="7467600" cy="1143000"/>
          </a:xfrm>
        </p:spPr>
        <p:txBody>
          <a:bodyPr/>
          <a:lstStyle/>
          <a:p>
            <a:r>
              <a:rPr lang="zh-TW" altLang="en-US" sz="4000" b="1" dirty="0">
                <a:solidFill>
                  <a:srgbClr val="411401"/>
                </a:solidFill>
                <a:latin typeface="微軟正黑體" pitchFamily="34" charset="-120"/>
                <a:ea typeface="微軟正黑體" pitchFamily="34" charset="-120"/>
              </a:rPr>
              <a:t>修改密碼</a:t>
            </a:r>
          </a:p>
        </p:txBody>
      </p:sp>
      <p:sp>
        <p:nvSpPr>
          <p:cNvPr id="3" name="內容版面配置區 2">
            <a:extLst>
              <a:ext uri="{FF2B5EF4-FFF2-40B4-BE49-F238E27FC236}">
                <a16:creationId xmlns:a16="http://schemas.microsoft.com/office/drawing/2014/main" id="{2BBB95BD-F110-1DD2-5A0E-97A4D2235AA2}"/>
              </a:ext>
            </a:extLst>
          </p:cNvPr>
          <p:cNvSpPr>
            <a:spLocks noGrp="1"/>
          </p:cNvSpPr>
          <p:nvPr>
            <p:ph sz="quarter" idx="1"/>
          </p:nvPr>
        </p:nvSpPr>
        <p:spPr/>
        <p:txBody>
          <a:bodyPr/>
          <a:lstStyle/>
          <a:p>
            <a:pPr marL="356870" marR="5080" lvl="0" indent="-344805" algn="l" defTabSz="914400" rtl="0" eaLnBrk="1" fontAlgn="auto" latinLnBrk="0" hangingPunct="1">
              <a:lnSpc>
                <a:spcPts val="2590"/>
              </a:lnSpc>
              <a:spcBef>
                <a:spcPts val="425"/>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申報人透過密碼修改輸入帳號、舊密碼、新密碼、驗證碼 後，點選送出，密碼即修改完成。</a:t>
            </a:r>
          </a:p>
          <a:p>
            <a:endParaRPr lang="zh-TW" altLang="en-US" dirty="0"/>
          </a:p>
        </p:txBody>
      </p:sp>
      <p:pic>
        <p:nvPicPr>
          <p:cNvPr id="4" name="object 4">
            <a:extLst>
              <a:ext uri="{FF2B5EF4-FFF2-40B4-BE49-F238E27FC236}">
                <a16:creationId xmlns:a16="http://schemas.microsoft.com/office/drawing/2014/main" id="{05FE2B6C-25A3-26DC-ADE6-F98BD3E0531E}"/>
              </a:ext>
            </a:extLst>
          </p:cNvPr>
          <p:cNvPicPr/>
          <p:nvPr/>
        </p:nvPicPr>
        <p:blipFill>
          <a:blip r:embed="rId2" cstate="print"/>
          <a:stretch>
            <a:fillRect/>
          </a:stretch>
        </p:blipFill>
        <p:spPr>
          <a:xfrm>
            <a:off x="454551" y="2281170"/>
            <a:ext cx="7650480" cy="4219676"/>
          </a:xfrm>
          <a:prstGeom prst="rect">
            <a:avLst/>
          </a:prstGeom>
        </p:spPr>
      </p:pic>
    </p:spTree>
    <p:extLst>
      <p:ext uri="{BB962C8B-B14F-4D97-AF65-F5344CB8AC3E}">
        <p14:creationId xmlns:p14="http://schemas.microsoft.com/office/powerpoint/2010/main" val="1169210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BE335C-8AC4-94C1-8CC4-4EAF912C718D}"/>
              </a:ext>
            </a:extLst>
          </p:cNvPr>
          <p:cNvSpPr>
            <a:spLocks noGrp="1"/>
          </p:cNvSpPr>
          <p:nvPr>
            <p:ph type="title"/>
          </p:nvPr>
        </p:nvSpPr>
        <p:spPr>
          <a:xfrm>
            <a:off x="457200" y="32048"/>
            <a:ext cx="7467600" cy="1143000"/>
          </a:xfrm>
        </p:spPr>
        <p:txBody>
          <a:bodyPr/>
          <a:lstStyle/>
          <a:p>
            <a:r>
              <a:rPr lang="zh-TW" altLang="en-US" sz="4000" b="1" dirty="0">
                <a:solidFill>
                  <a:srgbClr val="411401"/>
                </a:solidFill>
                <a:latin typeface="微軟正黑體" pitchFamily="34" charset="-120"/>
                <a:ea typeface="微軟正黑體" pitchFamily="34" charset="-120"/>
              </a:rPr>
              <a:t>忘記密碼</a:t>
            </a:r>
          </a:p>
        </p:txBody>
      </p:sp>
      <p:sp>
        <p:nvSpPr>
          <p:cNvPr id="3" name="內容版面配置區 2">
            <a:extLst>
              <a:ext uri="{FF2B5EF4-FFF2-40B4-BE49-F238E27FC236}">
                <a16:creationId xmlns:a16="http://schemas.microsoft.com/office/drawing/2014/main" id="{E51B1E2F-BF73-91CE-4B57-7AF1C57B343C}"/>
              </a:ext>
            </a:extLst>
          </p:cNvPr>
          <p:cNvSpPr>
            <a:spLocks noGrp="1"/>
          </p:cNvSpPr>
          <p:nvPr>
            <p:ph sz="quarter" idx="1"/>
          </p:nvPr>
        </p:nvSpPr>
        <p:spPr>
          <a:xfrm>
            <a:off x="457200" y="1185428"/>
            <a:ext cx="7467600" cy="4873752"/>
          </a:xfrm>
        </p:spPr>
        <p:txBody>
          <a:bodyPr/>
          <a:lstStyle/>
          <a:p>
            <a:pPr marL="356870" marR="5715" lvl="0" indent="-344805" algn="l" defTabSz="914400" rtl="0" eaLnBrk="1" fontAlgn="auto" latinLnBrk="0" hangingPunct="1">
              <a:lnSpc>
                <a:spcPts val="2590"/>
              </a:lnSpc>
              <a:spcBef>
                <a:spcPts val="425"/>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申報人使用忘記密碼時，輸</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入</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帳號、出生年月日、驗證碼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後</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點選送出。</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356870" marR="5080" lvl="0" indent="-344805" algn="l" defTabSz="914400" rtl="0" eaLnBrk="1" fontAlgn="auto" latinLnBrk="0" hangingPunct="1">
              <a:lnSpc>
                <a:spcPts val="2590"/>
              </a:lnSpc>
              <a:spcBef>
                <a:spcPts val="200"/>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確認電子郵件信</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箱</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無誤後，即可勾選申</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報</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人服務機關及其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使用信箱，點選送出後，可至信箱收取</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新</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密碼</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endParaRPr lang="zh-TW" altLang="en-US" dirty="0"/>
          </a:p>
        </p:txBody>
      </p:sp>
      <p:grpSp>
        <p:nvGrpSpPr>
          <p:cNvPr id="4" name="object 2">
            <a:extLst>
              <a:ext uri="{FF2B5EF4-FFF2-40B4-BE49-F238E27FC236}">
                <a16:creationId xmlns:a16="http://schemas.microsoft.com/office/drawing/2014/main" id="{574489AA-A55A-9145-5153-D31CAD3EEB6B}"/>
              </a:ext>
            </a:extLst>
          </p:cNvPr>
          <p:cNvGrpSpPr/>
          <p:nvPr/>
        </p:nvGrpSpPr>
        <p:grpSpPr>
          <a:xfrm>
            <a:off x="1589405" y="5255490"/>
            <a:ext cx="5965190" cy="1628139"/>
            <a:chOff x="1395983" y="5230367"/>
            <a:chExt cx="5965190" cy="1628139"/>
          </a:xfrm>
        </p:grpSpPr>
        <p:pic>
          <p:nvPicPr>
            <p:cNvPr id="5" name="object 3">
              <a:extLst>
                <a:ext uri="{FF2B5EF4-FFF2-40B4-BE49-F238E27FC236}">
                  <a16:creationId xmlns:a16="http://schemas.microsoft.com/office/drawing/2014/main" id="{F1D12D02-9161-1CD6-690B-FEB51303F33D}"/>
                </a:ext>
              </a:extLst>
            </p:cNvPr>
            <p:cNvPicPr/>
            <p:nvPr/>
          </p:nvPicPr>
          <p:blipFill>
            <a:blip r:embed="rId2" cstate="print"/>
            <a:stretch>
              <a:fillRect/>
            </a:stretch>
          </p:blipFill>
          <p:spPr>
            <a:xfrm>
              <a:off x="1395983" y="5230367"/>
              <a:ext cx="5964936" cy="1432560"/>
            </a:xfrm>
            <a:prstGeom prst="rect">
              <a:avLst/>
            </a:prstGeom>
          </p:spPr>
        </p:pic>
        <p:pic>
          <p:nvPicPr>
            <p:cNvPr id="6" name="object 4">
              <a:extLst>
                <a:ext uri="{FF2B5EF4-FFF2-40B4-BE49-F238E27FC236}">
                  <a16:creationId xmlns:a16="http://schemas.microsoft.com/office/drawing/2014/main" id="{A49F0E30-591B-1E50-081E-8C93511D3D10}"/>
                </a:ext>
              </a:extLst>
            </p:cNvPr>
            <p:cNvPicPr/>
            <p:nvPr/>
          </p:nvPicPr>
          <p:blipFill>
            <a:blip r:embed="rId3" cstate="print"/>
            <a:stretch>
              <a:fillRect/>
            </a:stretch>
          </p:blipFill>
          <p:spPr>
            <a:xfrm>
              <a:off x="3133344" y="6284975"/>
              <a:ext cx="573023" cy="573022"/>
            </a:xfrm>
            <a:prstGeom prst="rect">
              <a:avLst/>
            </a:prstGeom>
          </p:spPr>
        </p:pic>
      </p:grpSp>
      <p:grpSp>
        <p:nvGrpSpPr>
          <p:cNvPr id="7" name="object 7">
            <a:extLst>
              <a:ext uri="{FF2B5EF4-FFF2-40B4-BE49-F238E27FC236}">
                <a16:creationId xmlns:a16="http://schemas.microsoft.com/office/drawing/2014/main" id="{FABF4790-6CC2-E6D7-9665-30BB8E7B44A4}"/>
              </a:ext>
            </a:extLst>
          </p:cNvPr>
          <p:cNvGrpSpPr/>
          <p:nvPr/>
        </p:nvGrpSpPr>
        <p:grpSpPr>
          <a:xfrm>
            <a:off x="1446149" y="2710410"/>
            <a:ext cx="6245860" cy="2435860"/>
            <a:chOff x="1252727" y="2685288"/>
            <a:chExt cx="6245860" cy="2435860"/>
          </a:xfrm>
        </p:grpSpPr>
        <p:pic>
          <p:nvPicPr>
            <p:cNvPr id="8" name="object 8">
              <a:extLst>
                <a:ext uri="{FF2B5EF4-FFF2-40B4-BE49-F238E27FC236}">
                  <a16:creationId xmlns:a16="http://schemas.microsoft.com/office/drawing/2014/main" id="{B66AA20E-ED58-CD01-8784-AAB6C57C8AA0}"/>
                </a:ext>
              </a:extLst>
            </p:cNvPr>
            <p:cNvPicPr/>
            <p:nvPr/>
          </p:nvPicPr>
          <p:blipFill>
            <a:blip r:embed="rId4" cstate="print"/>
            <a:stretch>
              <a:fillRect/>
            </a:stretch>
          </p:blipFill>
          <p:spPr>
            <a:xfrm>
              <a:off x="1258823" y="2685288"/>
              <a:ext cx="6239256" cy="2435352"/>
            </a:xfrm>
            <a:prstGeom prst="rect">
              <a:avLst/>
            </a:prstGeom>
          </p:spPr>
        </p:pic>
        <p:sp>
          <p:nvSpPr>
            <p:cNvPr id="9" name="object 9">
              <a:extLst>
                <a:ext uri="{FF2B5EF4-FFF2-40B4-BE49-F238E27FC236}">
                  <a16:creationId xmlns:a16="http://schemas.microsoft.com/office/drawing/2014/main" id="{748EEFBA-1FDC-6F43-A120-C4B2EB0AD2F8}"/>
                </a:ext>
              </a:extLst>
            </p:cNvPr>
            <p:cNvSpPr/>
            <p:nvPr/>
          </p:nvSpPr>
          <p:spPr>
            <a:xfrm>
              <a:off x="1548384" y="4687823"/>
              <a:ext cx="1871980" cy="363220"/>
            </a:xfrm>
            <a:custGeom>
              <a:avLst/>
              <a:gdLst/>
              <a:ahLst/>
              <a:cxnLst/>
              <a:rect l="l" t="t" r="r" b="b"/>
              <a:pathLst>
                <a:path w="1871979" h="363220">
                  <a:moveTo>
                    <a:pt x="0" y="362712"/>
                  </a:moveTo>
                  <a:lnTo>
                    <a:pt x="1871472" y="362712"/>
                  </a:lnTo>
                  <a:lnTo>
                    <a:pt x="1871472" y="0"/>
                  </a:lnTo>
                  <a:lnTo>
                    <a:pt x="0" y="0"/>
                  </a:lnTo>
                  <a:lnTo>
                    <a:pt x="0" y="362712"/>
                  </a:lnTo>
                  <a:close/>
                </a:path>
              </a:pathLst>
            </a:custGeom>
            <a:ln w="24383">
              <a:solidFill>
                <a:srgbClr val="FF0000"/>
              </a:solidFill>
            </a:ln>
          </p:spPr>
          <p:txBody>
            <a:bodyPr wrap="square" lIns="0" tIns="0" rIns="0" bIns="0" rtlCol="0"/>
            <a:lstStyle/>
            <a:p>
              <a:endParaRPr/>
            </a:p>
          </p:txBody>
        </p:sp>
        <p:pic>
          <p:nvPicPr>
            <p:cNvPr id="10" name="object 10">
              <a:extLst>
                <a:ext uri="{FF2B5EF4-FFF2-40B4-BE49-F238E27FC236}">
                  <a16:creationId xmlns:a16="http://schemas.microsoft.com/office/drawing/2014/main" id="{29B189C2-E1C7-3924-9C8C-9754C8A7BE26}"/>
                </a:ext>
              </a:extLst>
            </p:cNvPr>
            <p:cNvPicPr/>
            <p:nvPr/>
          </p:nvPicPr>
          <p:blipFill>
            <a:blip r:embed="rId5" cstate="print"/>
            <a:stretch>
              <a:fillRect/>
            </a:stretch>
          </p:blipFill>
          <p:spPr>
            <a:xfrm>
              <a:off x="1252727" y="4096512"/>
              <a:ext cx="573023" cy="573024"/>
            </a:xfrm>
            <a:prstGeom prst="rect">
              <a:avLst/>
            </a:prstGeom>
          </p:spPr>
        </p:pic>
      </p:grpSp>
    </p:spTree>
    <p:extLst>
      <p:ext uri="{BB962C8B-B14F-4D97-AF65-F5344CB8AC3E}">
        <p14:creationId xmlns:p14="http://schemas.microsoft.com/office/powerpoint/2010/main" val="37361296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F2CD30-A143-2638-82C3-69D0F3B14AB5}"/>
              </a:ext>
            </a:extLst>
          </p:cNvPr>
          <p:cNvSpPr>
            <a:spLocks noGrp="1"/>
          </p:cNvSpPr>
          <p:nvPr>
            <p:ph type="title"/>
          </p:nvPr>
        </p:nvSpPr>
        <p:spPr/>
        <p:txBody>
          <a:bodyPr/>
          <a:lstStyle/>
          <a:p>
            <a:pPr>
              <a:defRPr/>
            </a:pPr>
            <a:endParaRPr lang="zh-TW" altLang="en-US"/>
          </a:p>
        </p:txBody>
      </p:sp>
      <p:sp>
        <p:nvSpPr>
          <p:cNvPr id="75779" name="內容版面配置區 2">
            <a:extLst>
              <a:ext uri="{FF2B5EF4-FFF2-40B4-BE49-F238E27FC236}">
                <a16:creationId xmlns:a16="http://schemas.microsoft.com/office/drawing/2014/main" id="{CDC3D03E-EE7E-5E3E-0880-76B7516A7678}"/>
              </a:ext>
            </a:extLst>
          </p:cNvPr>
          <p:cNvSpPr>
            <a:spLocks noGrp="1"/>
          </p:cNvSpPr>
          <p:nvPr>
            <p:ph sz="quarter" idx="1"/>
          </p:nvPr>
        </p:nvSpPr>
        <p:spPr>
          <a:xfrm>
            <a:off x="457200" y="1600200"/>
            <a:ext cx="7467600" cy="4873625"/>
          </a:xfrm>
        </p:spPr>
        <p:txBody>
          <a:bodyPr/>
          <a:lstStyle/>
          <a:p>
            <a:endParaRPr lang="zh-TW" altLang="en-US"/>
          </a:p>
        </p:txBody>
      </p:sp>
      <p:pic>
        <p:nvPicPr>
          <p:cNvPr id="75780" name="圖片 4">
            <a:extLst>
              <a:ext uri="{FF2B5EF4-FFF2-40B4-BE49-F238E27FC236}">
                <a16:creationId xmlns:a16="http://schemas.microsoft.com/office/drawing/2014/main" id="{7CFAD82B-9D84-0111-048B-87B51B0D4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738"/>
            <a:ext cx="91440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DBD3F7-F3B4-E6D6-8EF6-A754F4E38741}"/>
              </a:ext>
            </a:extLst>
          </p:cNvPr>
          <p:cNvSpPr>
            <a:spLocks noGrp="1"/>
          </p:cNvSpPr>
          <p:nvPr>
            <p:ph type="title"/>
          </p:nvPr>
        </p:nvSpPr>
        <p:spPr/>
        <p:txBody>
          <a:bodyPr/>
          <a:lstStyle/>
          <a:p>
            <a:pPr>
              <a:defRPr/>
            </a:pPr>
            <a:endParaRPr lang="zh-TW" altLang="en-US"/>
          </a:p>
        </p:txBody>
      </p:sp>
      <p:sp>
        <p:nvSpPr>
          <p:cNvPr id="76803" name="內容版面配置區 2">
            <a:extLst>
              <a:ext uri="{FF2B5EF4-FFF2-40B4-BE49-F238E27FC236}">
                <a16:creationId xmlns:a16="http://schemas.microsoft.com/office/drawing/2014/main" id="{06F8C506-3276-AE6A-D8E3-BB400D15E1E3}"/>
              </a:ext>
            </a:extLst>
          </p:cNvPr>
          <p:cNvSpPr>
            <a:spLocks noGrp="1"/>
          </p:cNvSpPr>
          <p:nvPr>
            <p:ph sz="quarter" idx="1"/>
          </p:nvPr>
        </p:nvSpPr>
        <p:spPr>
          <a:xfrm>
            <a:off x="457200" y="1600200"/>
            <a:ext cx="7467600" cy="4873625"/>
          </a:xfrm>
        </p:spPr>
        <p:txBody>
          <a:bodyPr/>
          <a:lstStyle/>
          <a:p>
            <a:endParaRPr lang="zh-TW" altLang="en-US"/>
          </a:p>
        </p:txBody>
      </p:sp>
      <p:pic>
        <p:nvPicPr>
          <p:cNvPr id="76804" name="圖片 4">
            <a:extLst>
              <a:ext uri="{FF2B5EF4-FFF2-40B4-BE49-F238E27FC236}">
                <a16:creationId xmlns:a16="http://schemas.microsoft.com/office/drawing/2014/main" id="{56A2BFB8-4DF3-4BE4-6C2A-82B3946C3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C5EDBB-26F3-AE01-4224-A399F6CE1432}"/>
              </a:ext>
            </a:extLst>
          </p:cNvPr>
          <p:cNvSpPr>
            <a:spLocks noGrp="1"/>
          </p:cNvSpPr>
          <p:nvPr>
            <p:ph type="title"/>
          </p:nvPr>
        </p:nvSpPr>
        <p:spPr>
          <a:xfrm>
            <a:off x="457200" y="18601"/>
            <a:ext cx="7467600" cy="1143000"/>
          </a:xfrm>
        </p:spPr>
        <p:txBody>
          <a:bodyPr/>
          <a:lstStyle/>
          <a:p>
            <a:r>
              <a:rPr lang="zh-TW" altLang="en-US" sz="4000" b="1" dirty="0">
                <a:solidFill>
                  <a:srgbClr val="411401"/>
                </a:solidFill>
                <a:latin typeface="微軟正黑體" pitchFamily="34" charset="-120"/>
                <a:ea typeface="微軟正黑體" pitchFamily="34" charset="-120"/>
              </a:rPr>
              <a:t>請選擇應填寫的申報表</a:t>
            </a:r>
          </a:p>
        </p:txBody>
      </p:sp>
      <p:sp>
        <p:nvSpPr>
          <p:cNvPr id="3" name="內容版面配置區 2">
            <a:extLst>
              <a:ext uri="{FF2B5EF4-FFF2-40B4-BE49-F238E27FC236}">
                <a16:creationId xmlns:a16="http://schemas.microsoft.com/office/drawing/2014/main" id="{AF0EBDFE-CFE3-CC9E-108C-703FEFF91516}"/>
              </a:ext>
            </a:extLst>
          </p:cNvPr>
          <p:cNvSpPr>
            <a:spLocks noGrp="1"/>
          </p:cNvSpPr>
          <p:nvPr>
            <p:ph sz="quarter" idx="1"/>
          </p:nvPr>
        </p:nvSpPr>
        <p:spPr>
          <a:xfrm>
            <a:off x="457200" y="1176754"/>
            <a:ext cx="7467600" cy="4873752"/>
          </a:xfrm>
        </p:spPr>
        <p:txBody>
          <a:bodyPr/>
          <a:lstStyle/>
          <a:p>
            <a:pPr marL="356870" marR="5080" lvl="0" indent="-344805" algn="l" defTabSz="914400" rtl="0" eaLnBrk="1" fontAlgn="auto" latinLnBrk="0" hangingPunct="1">
              <a:lnSpc>
                <a:spcPct val="100000"/>
              </a:lnSpc>
              <a:spcBef>
                <a:spcPts val="100"/>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申報人登入後即可進入此畫面，由申報人選</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擇</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公職人員財 產申報表</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或</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更正申報</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表</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進行申報作業。</a:t>
            </a:r>
          </a:p>
          <a:p>
            <a:pPr marL="356870" marR="0" lvl="0" indent="-344805" algn="l" defTabSz="914400" rtl="0" eaLnBrk="1" fontAlgn="auto" latinLnBrk="0" hangingPunct="1">
              <a:lnSpc>
                <a:spcPct val="100000"/>
              </a:lnSpc>
              <a:spcBef>
                <a:spcPts val="0"/>
              </a:spcBef>
              <a:spcAft>
                <a:spcPts val="0"/>
              </a:spcAft>
              <a:buClrTx/>
              <a:buSzTx/>
              <a:buFont typeface="Wingdings"/>
              <a:buChar char=""/>
              <a:tabLst>
                <a:tab pos="35750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在授權期間可</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選</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財產申報授權查</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調</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進行授權作業。</a:t>
            </a:r>
          </a:p>
          <a:p>
            <a:endParaRPr lang="zh-TW" altLang="en-US" dirty="0"/>
          </a:p>
        </p:txBody>
      </p:sp>
      <p:pic>
        <p:nvPicPr>
          <p:cNvPr id="4" name="object 4">
            <a:extLst>
              <a:ext uri="{FF2B5EF4-FFF2-40B4-BE49-F238E27FC236}">
                <a16:creationId xmlns:a16="http://schemas.microsoft.com/office/drawing/2014/main" id="{6831EC87-9B84-67AF-0AD6-CA47C1DED161}"/>
              </a:ext>
            </a:extLst>
          </p:cNvPr>
          <p:cNvPicPr/>
          <p:nvPr/>
        </p:nvPicPr>
        <p:blipFill>
          <a:blip r:embed="rId2" cstate="print"/>
          <a:stretch>
            <a:fillRect/>
          </a:stretch>
        </p:blipFill>
        <p:spPr>
          <a:xfrm>
            <a:off x="445949" y="3212976"/>
            <a:ext cx="7991856" cy="3240024"/>
          </a:xfrm>
          <a:prstGeom prst="rect">
            <a:avLst/>
          </a:prstGeom>
        </p:spPr>
      </p:pic>
    </p:spTree>
    <p:extLst>
      <p:ext uri="{BB962C8B-B14F-4D97-AF65-F5344CB8AC3E}">
        <p14:creationId xmlns:p14="http://schemas.microsoft.com/office/powerpoint/2010/main" val="7014079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741FBA-3DCB-9CB6-3C46-51468B19FA04}"/>
              </a:ext>
            </a:extLst>
          </p:cNvPr>
          <p:cNvSpPr>
            <a:spLocks noGrp="1"/>
          </p:cNvSpPr>
          <p:nvPr>
            <p:ph type="title"/>
          </p:nvPr>
        </p:nvSpPr>
        <p:spPr>
          <a:xfrm>
            <a:off x="457999" y="-301752"/>
            <a:ext cx="7467600" cy="1143000"/>
          </a:xfrm>
        </p:spPr>
        <p:txBody>
          <a:bodyPr>
            <a:normAutofit fontScale="90000"/>
          </a:bodyPr>
          <a:lstStyle/>
          <a:p>
            <a:r>
              <a:rPr lang="zh-TW" altLang="en-US" sz="4000" b="1" dirty="0">
                <a:solidFill>
                  <a:srgbClr val="411401"/>
                </a:solidFill>
                <a:latin typeface="微軟正黑體" pitchFamily="34" charset="-120"/>
                <a:ea typeface="微軟正黑體" pitchFamily="34" charset="-120"/>
              </a:rPr>
              <a:t>讀檔</a:t>
            </a:r>
            <a:r>
              <a:rPr lang="en-US" altLang="zh-TW" sz="4000" b="1" dirty="0">
                <a:solidFill>
                  <a:srgbClr val="411401"/>
                </a:solidFill>
                <a:latin typeface="微軟正黑體" pitchFamily="34" charset="-120"/>
                <a:ea typeface="微軟正黑體" pitchFamily="34" charset="-120"/>
              </a:rPr>
              <a:t>-</a:t>
            </a:r>
            <a:r>
              <a:rPr lang="zh-TW" altLang="en-US" sz="4000" b="1" dirty="0">
                <a:solidFill>
                  <a:srgbClr val="411401"/>
                </a:solidFill>
                <a:latin typeface="微軟正黑體" pitchFamily="34" charset="-120"/>
                <a:ea typeface="微軟正黑體" pitchFamily="34" charset="-120"/>
              </a:rPr>
              <a:t>引用財政部財政資訊中心建物</a:t>
            </a:r>
          </a:p>
        </p:txBody>
      </p:sp>
      <p:sp>
        <p:nvSpPr>
          <p:cNvPr id="3" name="內容版面配置區 2">
            <a:extLst>
              <a:ext uri="{FF2B5EF4-FFF2-40B4-BE49-F238E27FC236}">
                <a16:creationId xmlns:a16="http://schemas.microsoft.com/office/drawing/2014/main" id="{B4B45C9B-81CC-802B-8EE0-F9D0BFC5BAD9}"/>
              </a:ext>
            </a:extLst>
          </p:cNvPr>
          <p:cNvSpPr>
            <a:spLocks noGrp="1"/>
          </p:cNvSpPr>
          <p:nvPr>
            <p:ph sz="quarter" idx="1"/>
          </p:nvPr>
        </p:nvSpPr>
        <p:spPr>
          <a:xfrm>
            <a:off x="454479" y="841248"/>
            <a:ext cx="7467600" cy="4873752"/>
          </a:xfrm>
        </p:spPr>
        <p:txBody>
          <a:bodyPr/>
          <a:lstStyle/>
          <a:p>
            <a:pPr marL="356870" marR="5080" lvl="0" indent="-344805" algn="just" defTabSz="914400" rtl="0" eaLnBrk="1" fontAlgn="auto" latinLnBrk="0" hangingPunct="1">
              <a:lnSpc>
                <a:spcPct val="90100"/>
              </a:lnSpc>
              <a:spcBef>
                <a:spcPts val="385"/>
              </a:spcBef>
              <a:spcAft>
                <a:spcPts val="0"/>
              </a:spcAft>
              <a:buClrTx/>
              <a:buSzTx/>
              <a:buFont typeface="Wingdings"/>
              <a:buChar char=""/>
              <a:tabLst>
                <a:tab pos="357505"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如</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需</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引用財政部財政資訊中心建物，點</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選</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引用</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，勾選 </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欲引用之資料點</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選</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引用選取，點選</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下載</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，完成下</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載</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授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權查調資料</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後</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勾</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選之財政資料即會自動帶入建物頁籤。</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grpSp>
        <p:nvGrpSpPr>
          <p:cNvPr id="16" name="object 2">
            <a:extLst>
              <a:ext uri="{FF2B5EF4-FFF2-40B4-BE49-F238E27FC236}">
                <a16:creationId xmlns:a16="http://schemas.microsoft.com/office/drawing/2014/main" id="{6171D74B-8F7A-F686-CB33-AEC582DBA34F}"/>
              </a:ext>
            </a:extLst>
          </p:cNvPr>
          <p:cNvGrpSpPr/>
          <p:nvPr/>
        </p:nvGrpSpPr>
        <p:grpSpPr>
          <a:xfrm>
            <a:off x="378018" y="2145792"/>
            <a:ext cx="8586470" cy="4678680"/>
            <a:chOff x="0" y="2145792"/>
            <a:chExt cx="8586470" cy="4678680"/>
          </a:xfrm>
        </p:grpSpPr>
        <p:pic>
          <p:nvPicPr>
            <p:cNvPr id="17" name="object 3">
              <a:extLst>
                <a:ext uri="{FF2B5EF4-FFF2-40B4-BE49-F238E27FC236}">
                  <a16:creationId xmlns:a16="http://schemas.microsoft.com/office/drawing/2014/main" id="{C25B062A-42E3-299E-2C82-97084527329A}"/>
                </a:ext>
              </a:extLst>
            </p:cNvPr>
            <p:cNvPicPr/>
            <p:nvPr/>
          </p:nvPicPr>
          <p:blipFill>
            <a:blip r:embed="rId3" cstate="print"/>
            <a:stretch>
              <a:fillRect/>
            </a:stretch>
          </p:blipFill>
          <p:spPr>
            <a:xfrm>
              <a:off x="362712" y="2484120"/>
              <a:ext cx="7799832" cy="1825752"/>
            </a:xfrm>
            <a:prstGeom prst="rect">
              <a:avLst/>
            </a:prstGeom>
          </p:spPr>
        </p:pic>
        <p:pic>
          <p:nvPicPr>
            <p:cNvPr id="18" name="object 4">
              <a:extLst>
                <a:ext uri="{FF2B5EF4-FFF2-40B4-BE49-F238E27FC236}">
                  <a16:creationId xmlns:a16="http://schemas.microsoft.com/office/drawing/2014/main" id="{7E6A625A-023F-74A8-B50E-8ADE407270DA}"/>
                </a:ext>
              </a:extLst>
            </p:cNvPr>
            <p:cNvPicPr/>
            <p:nvPr/>
          </p:nvPicPr>
          <p:blipFill>
            <a:blip r:embed="rId4" cstate="print"/>
            <a:stretch>
              <a:fillRect/>
            </a:stretch>
          </p:blipFill>
          <p:spPr>
            <a:xfrm>
              <a:off x="2651759" y="3919726"/>
              <a:ext cx="5934455" cy="2904742"/>
            </a:xfrm>
            <a:prstGeom prst="rect">
              <a:avLst/>
            </a:prstGeom>
          </p:spPr>
        </p:pic>
        <p:sp>
          <p:nvSpPr>
            <p:cNvPr id="19" name="object 5">
              <a:extLst>
                <a:ext uri="{FF2B5EF4-FFF2-40B4-BE49-F238E27FC236}">
                  <a16:creationId xmlns:a16="http://schemas.microsoft.com/office/drawing/2014/main" id="{5B35F720-15C8-A33D-D3C1-47590D407A5E}"/>
                </a:ext>
              </a:extLst>
            </p:cNvPr>
            <p:cNvSpPr/>
            <p:nvPr/>
          </p:nvSpPr>
          <p:spPr>
            <a:xfrm>
              <a:off x="469391" y="3697224"/>
              <a:ext cx="506095" cy="524510"/>
            </a:xfrm>
            <a:custGeom>
              <a:avLst/>
              <a:gdLst/>
              <a:ahLst/>
              <a:cxnLst/>
              <a:rect l="l" t="t" r="r" b="b"/>
              <a:pathLst>
                <a:path w="506094" h="524510">
                  <a:moveTo>
                    <a:pt x="0" y="243839"/>
                  </a:moveTo>
                  <a:lnTo>
                    <a:pt x="505968" y="243839"/>
                  </a:lnTo>
                  <a:lnTo>
                    <a:pt x="505968" y="0"/>
                  </a:lnTo>
                  <a:lnTo>
                    <a:pt x="0" y="0"/>
                  </a:lnTo>
                  <a:lnTo>
                    <a:pt x="0" y="243839"/>
                  </a:lnTo>
                  <a:close/>
                </a:path>
                <a:path w="506094" h="524510">
                  <a:moveTo>
                    <a:pt x="0" y="524256"/>
                  </a:moveTo>
                  <a:lnTo>
                    <a:pt x="505968" y="524256"/>
                  </a:lnTo>
                  <a:lnTo>
                    <a:pt x="505968" y="283463"/>
                  </a:lnTo>
                  <a:lnTo>
                    <a:pt x="0" y="283463"/>
                  </a:lnTo>
                  <a:lnTo>
                    <a:pt x="0" y="524256"/>
                  </a:lnTo>
                  <a:close/>
                </a:path>
              </a:pathLst>
            </a:custGeom>
            <a:ln w="24384">
              <a:solidFill>
                <a:srgbClr val="FF0000"/>
              </a:solidFill>
            </a:ln>
          </p:spPr>
          <p:txBody>
            <a:bodyPr wrap="square" lIns="0" tIns="0" rIns="0" bIns="0" rtlCol="0"/>
            <a:lstStyle/>
            <a:p>
              <a:endParaRPr/>
            </a:p>
          </p:txBody>
        </p:sp>
        <p:pic>
          <p:nvPicPr>
            <p:cNvPr id="20" name="object 6">
              <a:extLst>
                <a:ext uri="{FF2B5EF4-FFF2-40B4-BE49-F238E27FC236}">
                  <a16:creationId xmlns:a16="http://schemas.microsoft.com/office/drawing/2014/main" id="{9F8BD380-259B-F941-983C-C27A1D4AE45D}"/>
                </a:ext>
              </a:extLst>
            </p:cNvPr>
            <p:cNvPicPr/>
            <p:nvPr/>
          </p:nvPicPr>
          <p:blipFill>
            <a:blip r:embed="rId5" cstate="print"/>
            <a:stretch>
              <a:fillRect/>
            </a:stretch>
          </p:blipFill>
          <p:spPr>
            <a:xfrm>
              <a:off x="0" y="2145792"/>
              <a:ext cx="542543" cy="573024"/>
            </a:xfrm>
            <a:prstGeom prst="rect">
              <a:avLst/>
            </a:prstGeom>
          </p:spPr>
        </p:pic>
        <p:pic>
          <p:nvPicPr>
            <p:cNvPr id="21" name="object 7">
              <a:extLst>
                <a:ext uri="{FF2B5EF4-FFF2-40B4-BE49-F238E27FC236}">
                  <a16:creationId xmlns:a16="http://schemas.microsoft.com/office/drawing/2014/main" id="{5A55D73B-4CF0-82A0-39CD-10283CC0D85F}"/>
                </a:ext>
              </a:extLst>
            </p:cNvPr>
            <p:cNvPicPr/>
            <p:nvPr/>
          </p:nvPicPr>
          <p:blipFill>
            <a:blip r:embed="rId6" cstate="print"/>
            <a:stretch>
              <a:fillRect/>
            </a:stretch>
          </p:blipFill>
          <p:spPr>
            <a:xfrm>
              <a:off x="4968239" y="5839968"/>
              <a:ext cx="576072" cy="573024"/>
            </a:xfrm>
            <a:prstGeom prst="rect">
              <a:avLst/>
            </a:prstGeom>
          </p:spPr>
        </p:pic>
      </p:grpSp>
      <p:pic>
        <p:nvPicPr>
          <p:cNvPr id="22" name="object 8">
            <a:extLst>
              <a:ext uri="{FF2B5EF4-FFF2-40B4-BE49-F238E27FC236}">
                <a16:creationId xmlns:a16="http://schemas.microsoft.com/office/drawing/2014/main" id="{B7E99919-4E97-A370-AE7D-A8BFEEAC81B4}"/>
              </a:ext>
            </a:extLst>
          </p:cNvPr>
          <p:cNvPicPr/>
          <p:nvPr/>
        </p:nvPicPr>
        <p:blipFill>
          <a:blip r:embed="rId7" cstate="print"/>
          <a:stretch>
            <a:fillRect/>
          </a:stretch>
        </p:blipFill>
        <p:spPr>
          <a:xfrm>
            <a:off x="378019" y="3246121"/>
            <a:ext cx="542543" cy="573023"/>
          </a:xfrm>
          <a:prstGeom prst="rect">
            <a:avLst/>
          </a:prstGeom>
        </p:spPr>
      </p:pic>
      <p:pic>
        <p:nvPicPr>
          <p:cNvPr id="23" name="object 9">
            <a:extLst>
              <a:ext uri="{FF2B5EF4-FFF2-40B4-BE49-F238E27FC236}">
                <a16:creationId xmlns:a16="http://schemas.microsoft.com/office/drawing/2014/main" id="{45339436-A68C-5F9E-E983-86B86C63BED1}"/>
              </a:ext>
            </a:extLst>
          </p:cNvPr>
          <p:cNvPicPr/>
          <p:nvPr/>
        </p:nvPicPr>
        <p:blipFill>
          <a:blip r:embed="rId8" cstate="print"/>
          <a:stretch>
            <a:fillRect/>
          </a:stretch>
        </p:blipFill>
        <p:spPr>
          <a:xfrm>
            <a:off x="2627441" y="4221479"/>
            <a:ext cx="573024" cy="576072"/>
          </a:xfrm>
          <a:prstGeom prst="rect">
            <a:avLst/>
          </a:prstGeom>
        </p:spPr>
      </p:pic>
      <p:sp>
        <p:nvSpPr>
          <p:cNvPr id="24" name="object 12">
            <a:extLst>
              <a:ext uri="{FF2B5EF4-FFF2-40B4-BE49-F238E27FC236}">
                <a16:creationId xmlns:a16="http://schemas.microsoft.com/office/drawing/2014/main" id="{07290B47-E4DD-7177-D128-B00D85314C77}"/>
              </a:ext>
            </a:extLst>
          </p:cNvPr>
          <p:cNvSpPr/>
          <p:nvPr/>
        </p:nvSpPr>
        <p:spPr>
          <a:xfrm>
            <a:off x="759018" y="2709673"/>
            <a:ext cx="1188720" cy="216535"/>
          </a:xfrm>
          <a:custGeom>
            <a:avLst/>
            <a:gdLst/>
            <a:ahLst/>
            <a:cxnLst/>
            <a:rect l="l" t="t" r="r" b="b"/>
            <a:pathLst>
              <a:path w="1188720" h="216535">
                <a:moveTo>
                  <a:pt x="0" y="216408"/>
                </a:moveTo>
                <a:lnTo>
                  <a:pt x="1188720" y="216408"/>
                </a:lnTo>
                <a:lnTo>
                  <a:pt x="1188720" y="0"/>
                </a:lnTo>
                <a:lnTo>
                  <a:pt x="0" y="0"/>
                </a:lnTo>
                <a:lnTo>
                  <a:pt x="0" y="216408"/>
                </a:lnTo>
                <a:close/>
              </a:path>
            </a:pathLst>
          </a:custGeom>
          <a:ln w="24384">
            <a:solidFill>
              <a:srgbClr val="FF0000"/>
            </a:solidFill>
          </a:ln>
        </p:spPr>
        <p:txBody>
          <a:bodyPr wrap="square" lIns="0" tIns="0" rIns="0" bIns="0" rtlCol="0"/>
          <a:lstStyle/>
          <a:p>
            <a:endParaRPr/>
          </a:p>
        </p:txBody>
      </p:sp>
      <p:pic>
        <p:nvPicPr>
          <p:cNvPr id="25" name="object 13">
            <a:extLst>
              <a:ext uri="{FF2B5EF4-FFF2-40B4-BE49-F238E27FC236}">
                <a16:creationId xmlns:a16="http://schemas.microsoft.com/office/drawing/2014/main" id="{FEA41BF7-2137-C04F-2AE4-53E9A894EAF5}"/>
              </a:ext>
            </a:extLst>
          </p:cNvPr>
          <p:cNvPicPr/>
          <p:nvPr/>
        </p:nvPicPr>
        <p:blipFill>
          <a:blip r:embed="rId9" cstate="print"/>
          <a:stretch>
            <a:fillRect/>
          </a:stretch>
        </p:blipFill>
        <p:spPr>
          <a:xfrm>
            <a:off x="405450" y="4133089"/>
            <a:ext cx="670560" cy="673607"/>
          </a:xfrm>
          <a:prstGeom prst="rect">
            <a:avLst/>
          </a:prstGeom>
        </p:spPr>
      </p:pic>
    </p:spTree>
    <p:extLst>
      <p:ext uri="{BB962C8B-B14F-4D97-AF65-F5344CB8AC3E}">
        <p14:creationId xmlns:p14="http://schemas.microsoft.com/office/powerpoint/2010/main" val="3181662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6C1746-BECA-8966-DB14-683AE9C905AF}"/>
              </a:ext>
            </a:extLst>
          </p:cNvPr>
          <p:cNvSpPr>
            <a:spLocks noGrp="1"/>
          </p:cNvSpPr>
          <p:nvPr>
            <p:ph type="title"/>
          </p:nvPr>
        </p:nvSpPr>
        <p:spPr>
          <a:xfrm>
            <a:off x="611560" y="0"/>
            <a:ext cx="7467600" cy="1143000"/>
          </a:xfrm>
        </p:spPr>
        <p:txBody>
          <a:bodyPr/>
          <a:lstStyle/>
          <a:p>
            <a:r>
              <a:rPr lang="zh-TW" altLang="en-US" sz="3600" b="1" dirty="0">
                <a:solidFill>
                  <a:srgbClr val="411401"/>
                </a:solidFill>
                <a:latin typeface="微軟正黑體" pitchFamily="34" charset="-120"/>
                <a:ea typeface="微軟正黑體" pitchFamily="34" charset="-120"/>
              </a:rPr>
              <a:t>讀檔</a:t>
            </a:r>
            <a:r>
              <a:rPr lang="en-US" altLang="zh-TW" sz="3600" b="1" dirty="0">
                <a:solidFill>
                  <a:srgbClr val="411401"/>
                </a:solidFill>
                <a:latin typeface="微軟正黑體" pitchFamily="34" charset="-120"/>
                <a:ea typeface="微軟正黑體" pitchFamily="34" charset="-120"/>
              </a:rPr>
              <a:t>-</a:t>
            </a:r>
            <a:r>
              <a:rPr lang="zh-TW" altLang="en-US" sz="3600" b="1" dirty="0">
                <a:solidFill>
                  <a:srgbClr val="411401"/>
                </a:solidFill>
                <a:latin typeface="微軟正黑體" pitchFamily="34" charset="-120"/>
                <a:ea typeface="微軟正黑體" pitchFamily="34" charset="-120"/>
              </a:rPr>
              <a:t>下載近三年度申報資料</a:t>
            </a:r>
          </a:p>
        </p:txBody>
      </p:sp>
      <p:sp>
        <p:nvSpPr>
          <p:cNvPr id="3" name="內容版面配置區 2">
            <a:extLst>
              <a:ext uri="{FF2B5EF4-FFF2-40B4-BE49-F238E27FC236}">
                <a16:creationId xmlns:a16="http://schemas.microsoft.com/office/drawing/2014/main" id="{3BE8057C-578A-9CE3-7775-BD8B84FBDDBB}"/>
              </a:ext>
            </a:extLst>
          </p:cNvPr>
          <p:cNvSpPr>
            <a:spLocks noGrp="1"/>
          </p:cNvSpPr>
          <p:nvPr>
            <p:ph sz="quarter" idx="1"/>
          </p:nvPr>
        </p:nvSpPr>
        <p:spPr>
          <a:xfrm>
            <a:off x="467544" y="1143000"/>
            <a:ext cx="7467600" cy="4873752"/>
          </a:xfrm>
        </p:spPr>
        <p:txBody>
          <a:bodyPr/>
          <a:lstStyle/>
          <a:p>
            <a:pPr marL="356870" marR="5080" lvl="0" indent="-344805" algn="just" defTabSz="914400" rtl="0" eaLnBrk="1" fontAlgn="auto" latinLnBrk="0" hangingPunct="1">
              <a:lnSpc>
                <a:spcPts val="2380"/>
              </a:lnSpc>
              <a:spcBef>
                <a:spcPts val="400"/>
              </a:spcBef>
              <a:spcAft>
                <a:spcPts val="0"/>
              </a:spcAft>
              <a:buClrTx/>
              <a:buSzTx/>
              <a:buFont typeface="Wingdings"/>
              <a:buChar char=""/>
              <a:tabLst>
                <a:tab pos="357505" algn="l"/>
              </a:tabLst>
              <a:defRPr/>
            </a:pP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進入後可選擇</a:t>
            </a:r>
            <a:r>
              <a:rPr kumimoji="0" lang="en-US" altLang="zh-TW" sz="22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下載授</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權</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查調</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財</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產資</a:t>
            </a:r>
            <a:r>
              <a:rPr kumimoji="0" lang="zh-TW" altLang="en-US" sz="2200" b="0" i="0" u="none" strike="noStrike" kern="1200" cap="none" spc="-15" normalizeH="0" baseline="0" noProof="0" dirty="0">
                <a:ln>
                  <a:noFill/>
                </a:ln>
                <a:solidFill>
                  <a:prstClr val="black"/>
                </a:solidFill>
                <a:effectLst/>
                <a:uLnTx/>
                <a:uFillTx/>
                <a:latin typeface="Microsoft JhengHei"/>
                <a:ea typeface="+mn-ea"/>
                <a:cs typeface="Microsoft JhengHei"/>
              </a:rPr>
              <a:t>料</a:t>
            </a:r>
            <a:r>
              <a:rPr kumimoji="0" lang="en-US" altLang="zh-TW" sz="22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10" normalizeH="0" baseline="0" noProof="0" dirty="0">
                <a:ln>
                  <a:noFill/>
                </a:ln>
                <a:solidFill>
                  <a:prstClr val="black"/>
                </a:solidFill>
                <a:effectLst/>
                <a:uLnTx/>
                <a:uFillTx/>
                <a:latin typeface="Microsoft JhengHei"/>
                <a:ea typeface="+mn-ea"/>
                <a:cs typeface="Microsoft JhengHei"/>
              </a:rPr>
              <a:t> </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45" normalizeH="0" baseline="0" noProof="0" dirty="0">
                <a:ln>
                  <a:noFill/>
                </a:ln>
                <a:solidFill>
                  <a:prstClr val="black"/>
                </a:solidFill>
                <a:effectLst/>
                <a:uLnTx/>
                <a:uFillTx/>
                <a:latin typeface="Microsoft JhengHei"/>
                <a:ea typeface="+mn-ea"/>
                <a:cs typeface="Microsoft JhengHei"/>
              </a:rPr>
              <a:t> </a:t>
            </a:r>
            <a:r>
              <a:rPr kumimoji="0" lang="en-US" altLang="zh-TW" sz="22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下載近三年度申 報資料</a:t>
            </a:r>
            <a:r>
              <a:rPr kumimoji="0" lang="en-US" altLang="zh-TW" sz="22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15" normalizeH="0" baseline="0" noProof="0" dirty="0">
                <a:ln>
                  <a:noFill/>
                </a:ln>
                <a:solidFill>
                  <a:prstClr val="black"/>
                </a:solidFill>
                <a:effectLst/>
                <a:uLnTx/>
                <a:uFillTx/>
                <a:latin typeface="Microsoft JhengHei"/>
                <a:ea typeface="+mn-ea"/>
                <a:cs typeface="Microsoft JhengHei"/>
              </a:rPr>
              <a:t> </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45" normalizeH="0" baseline="0" noProof="0" dirty="0">
                <a:ln>
                  <a:noFill/>
                </a:ln>
                <a:solidFill>
                  <a:prstClr val="black"/>
                </a:solidFill>
                <a:effectLst/>
                <a:uLnTx/>
                <a:uFillTx/>
                <a:latin typeface="Microsoft JhengHei"/>
                <a:ea typeface="+mn-ea"/>
                <a:cs typeface="Microsoft JhengHei"/>
              </a:rPr>
              <a:t> </a:t>
            </a:r>
            <a:r>
              <a:rPr kumimoji="0" lang="en-US" altLang="zh-TW" sz="22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匯入上次暫存資</a:t>
            </a:r>
            <a:r>
              <a:rPr kumimoji="0" lang="zh-TW" altLang="en-US" sz="2200" b="0" i="0" u="none" strike="noStrike" kern="1200" cap="none" spc="10" normalizeH="0" baseline="0" noProof="0" dirty="0">
                <a:ln>
                  <a:noFill/>
                </a:ln>
                <a:solidFill>
                  <a:prstClr val="black"/>
                </a:solidFill>
                <a:effectLst/>
                <a:uLnTx/>
                <a:uFillTx/>
                <a:latin typeface="Microsoft JhengHei"/>
                <a:ea typeface="+mn-ea"/>
                <a:cs typeface="Microsoft JhengHei"/>
              </a:rPr>
              <a:t>料</a:t>
            </a:r>
            <a:r>
              <a:rPr kumimoji="0" lang="en-US" altLang="zh-TW" sz="22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 </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，或是選擇</a:t>
            </a:r>
            <a:r>
              <a:rPr kumimoji="0" lang="en-US" altLang="zh-TW" sz="22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自行登</a:t>
            </a:r>
            <a:r>
              <a:rPr kumimoji="0" lang="zh-TW" altLang="en-US" sz="2200" b="0" i="0" u="none" strike="noStrike" kern="1200" cap="none" spc="-25" normalizeH="0" baseline="0" noProof="0" dirty="0">
                <a:ln>
                  <a:noFill/>
                </a:ln>
                <a:solidFill>
                  <a:prstClr val="black"/>
                </a:solidFill>
                <a:effectLst/>
                <a:uLnTx/>
                <a:uFillTx/>
                <a:latin typeface="Microsoft JhengHei"/>
                <a:ea typeface="+mn-ea"/>
                <a:cs typeface="Microsoft JhengHei"/>
              </a:rPr>
              <a:t>打</a:t>
            </a:r>
            <a:r>
              <a:rPr kumimoji="0" lang="en-US" altLang="zh-TW" sz="22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自 行登打財產資</a:t>
            </a:r>
            <a:r>
              <a:rPr kumimoji="0" lang="zh-TW" altLang="en-US" sz="2200" b="0" i="0" u="none" strike="noStrike" kern="1200" cap="none" spc="10" normalizeH="0" baseline="0" noProof="0" dirty="0">
                <a:ln>
                  <a:noFill/>
                </a:ln>
                <a:solidFill>
                  <a:prstClr val="black"/>
                </a:solidFill>
                <a:effectLst/>
                <a:uLnTx/>
                <a:uFillTx/>
                <a:latin typeface="Microsoft JhengHei"/>
                <a:ea typeface="+mn-ea"/>
                <a:cs typeface="Microsoft JhengHei"/>
              </a:rPr>
              <a:t>料。</a:t>
            </a:r>
            <a:endParaRPr kumimoji="0" lang="zh-TW" altLang="en-US" sz="22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356870" marR="0" lvl="0" indent="-344805" algn="just" defTabSz="914400" rtl="0" eaLnBrk="1" fontAlgn="auto" latinLnBrk="0" hangingPunct="1">
              <a:lnSpc>
                <a:spcPts val="2525"/>
              </a:lnSpc>
              <a:spcBef>
                <a:spcPts val="0"/>
              </a:spcBef>
              <a:spcAft>
                <a:spcPts val="0"/>
              </a:spcAft>
              <a:buClrTx/>
              <a:buSzTx/>
              <a:buFont typeface="Wingdings"/>
              <a:buChar char=""/>
              <a:tabLst>
                <a:tab pos="357505" algn="l"/>
              </a:tabLst>
              <a:defRPr/>
            </a:pP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系統將自動帶出申報人</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近</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三年</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度</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之歷</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次</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申報</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資</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料供</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下</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載使</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用</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a:t>
            </a:r>
            <a:endParaRPr kumimoji="0" lang="zh-TW" altLang="en-US" sz="22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grpSp>
        <p:nvGrpSpPr>
          <p:cNvPr id="4" name="object 2">
            <a:extLst>
              <a:ext uri="{FF2B5EF4-FFF2-40B4-BE49-F238E27FC236}">
                <a16:creationId xmlns:a16="http://schemas.microsoft.com/office/drawing/2014/main" id="{77C5664F-AA79-9A70-5FCD-F9654073FB0F}"/>
              </a:ext>
            </a:extLst>
          </p:cNvPr>
          <p:cNvGrpSpPr/>
          <p:nvPr/>
        </p:nvGrpSpPr>
        <p:grpSpPr>
          <a:xfrm>
            <a:off x="13447" y="2788920"/>
            <a:ext cx="9144000" cy="2926080"/>
            <a:chOff x="0" y="2880360"/>
            <a:chExt cx="9144000" cy="2926080"/>
          </a:xfrm>
        </p:grpSpPr>
        <p:pic>
          <p:nvPicPr>
            <p:cNvPr id="5" name="object 3">
              <a:extLst>
                <a:ext uri="{FF2B5EF4-FFF2-40B4-BE49-F238E27FC236}">
                  <a16:creationId xmlns:a16="http://schemas.microsoft.com/office/drawing/2014/main" id="{517BF75D-006D-82D7-E3BE-C6CF70A76AB1}"/>
                </a:ext>
              </a:extLst>
            </p:cNvPr>
            <p:cNvPicPr/>
            <p:nvPr/>
          </p:nvPicPr>
          <p:blipFill>
            <a:blip r:embed="rId2" cstate="print"/>
            <a:stretch>
              <a:fillRect/>
            </a:stretch>
          </p:blipFill>
          <p:spPr>
            <a:xfrm>
              <a:off x="0" y="2880360"/>
              <a:ext cx="9143999" cy="2926079"/>
            </a:xfrm>
            <a:prstGeom prst="rect">
              <a:avLst/>
            </a:prstGeom>
          </p:spPr>
        </p:pic>
        <p:pic>
          <p:nvPicPr>
            <p:cNvPr id="6" name="object 4">
              <a:extLst>
                <a:ext uri="{FF2B5EF4-FFF2-40B4-BE49-F238E27FC236}">
                  <a16:creationId xmlns:a16="http://schemas.microsoft.com/office/drawing/2014/main" id="{29714F8E-056D-31C8-767D-37EE305C34F0}"/>
                </a:ext>
              </a:extLst>
            </p:cNvPr>
            <p:cNvPicPr/>
            <p:nvPr/>
          </p:nvPicPr>
          <p:blipFill>
            <a:blip r:embed="rId3" cstate="print"/>
            <a:stretch>
              <a:fillRect/>
            </a:stretch>
          </p:blipFill>
          <p:spPr>
            <a:xfrm>
              <a:off x="1188720" y="3316224"/>
              <a:ext cx="573024" cy="573024"/>
            </a:xfrm>
            <a:prstGeom prst="rect">
              <a:avLst/>
            </a:prstGeom>
          </p:spPr>
        </p:pic>
        <p:pic>
          <p:nvPicPr>
            <p:cNvPr id="7" name="object 5">
              <a:extLst>
                <a:ext uri="{FF2B5EF4-FFF2-40B4-BE49-F238E27FC236}">
                  <a16:creationId xmlns:a16="http://schemas.microsoft.com/office/drawing/2014/main" id="{A4F0DD68-2CBF-CF3A-5494-59B9CBF59865}"/>
                </a:ext>
              </a:extLst>
            </p:cNvPr>
            <p:cNvPicPr/>
            <p:nvPr/>
          </p:nvPicPr>
          <p:blipFill>
            <a:blip r:embed="rId4" cstate="print"/>
            <a:stretch>
              <a:fillRect/>
            </a:stretch>
          </p:blipFill>
          <p:spPr>
            <a:xfrm>
              <a:off x="2014727" y="3316224"/>
              <a:ext cx="573024" cy="573024"/>
            </a:xfrm>
            <a:prstGeom prst="rect">
              <a:avLst/>
            </a:prstGeom>
          </p:spPr>
        </p:pic>
        <p:pic>
          <p:nvPicPr>
            <p:cNvPr id="8" name="object 6">
              <a:extLst>
                <a:ext uri="{FF2B5EF4-FFF2-40B4-BE49-F238E27FC236}">
                  <a16:creationId xmlns:a16="http://schemas.microsoft.com/office/drawing/2014/main" id="{B65C2E98-9812-61EA-BCD2-665885E75703}"/>
                </a:ext>
              </a:extLst>
            </p:cNvPr>
            <p:cNvPicPr/>
            <p:nvPr/>
          </p:nvPicPr>
          <p:blipFill>
            <a:blip r:embed="rId5" cstate="print"/>
            <a:stretch>
              <a:fillRect/>
            </a:stretch>
          </p:blipFill>
          <p:spPr>
            <a:xfrm>
              <a:off x="3051048" y="3291840"/>
              <a:ext cx="573024" cy="573024"/>
            </a:xfrm>
            <a:prstGeom prst="rect">
              <a:avLst/>
            </a:prstGeom>
          </p:spPr>
        </p:pic>
        <p:pic>
          <p:nvPicPr>
            <p:cNvPr id="9" name="object 7">
              <a:extLst>
                <a:ext uri="{FF2B5EF4-FFF2-40B4-BE49-F238E27FC236}">
                  <a16:creationId xmlns:a16="http://schemas.microsoft.com/office/drawing/2014/main" id="{F83E3111-F2EA-A141-131C-7955AF7C28C9}"/>
                </a:ext>
              </a:extLst>
            </p:cNvPr>
            <p:cNvPicPr/>
            <p:nvPr/>
          </p:nvPicPr>
          <p:blipFill>
            <a:blip r:embed="rId6" cstate="print"/>
            <a:stretch>
              <a:fillRect/>
            </a:stretch>
          </p:blipFill>
          <p:spPr>
            <a:xfrm>
              <a:off x="3895344" y="3285744"/>
              <a:ext cx="573024" cy="573023"/>
            </a:xfrm>
            <a:prstGeom prst="rect">
              <a:avLst/>
            </a:prstGeom>
          </p:spPr>
        </p:pic>
      </p:grpSp>
    </p:spTree>
    <p:extLst>
      <p:ext uri="{BB962C8B-B14F-4D97-AF65-F5344CB8AC3E}">
        <p14:creationId xmlns:p14="http://schemas.microsoft.com/office/powerpoint/2010/main" val="8772014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3E0E80-DB0F-B70E-236E-A34D9F10CAD8}"/>
              </a:ext>
            </a:extLst>
          </p:cNvPr>
          <p:cNvSpPr>
            <a:spLocks noGrp="1"/>
          </p:cNvSpPr>
          <p:nvPr>
            <p:ph type="title"/>
          </p:nvPr>
        </p:nvSpPr>
        <p:spPr>
          <a:xfrm>
            <a:off x="457200" y="-20862"/>
            <a:ext cx="7467600" cy="1143000"/>
          </a:xfrm>
        </p:spPr>
        <p:txBody>
          <a:bodyPr/>
          <a:lstStyle/>
          <a:p>
            <a:r>
              <a:rPr lang="zh-TW" altLang="en-US" sz="3600" b="1" dirty="0">
                <a:solidFill>
                  <a:srgbClr val="411401"/>
                </a:solidFill>
                <a:latin typeface="微軟正黑體" pitchFamily="34" charset="-120"/>
                <a:ea typeface="微軟正黑體" pitchFamily="34" charset="-120"/>
              </a:rPr>
              <a:t>申報表</a:t>
            </a:r>
            <a:r>
              <a:rPr lang="en-US" altLang="zh-TW" sz="3600" b="1" dirty="0">
                <a:solidFill>
                  <a:srgbClr val="411401"/>
                </a:solidFill>
                <a:latin typeface="微軟正黑體" pitchFamily="34" charset="-120"/>
                <a:ea typeface="微軟正黑體" pitchFamily="34" charset="-120"/>
              </a:rPr>
              <a:t>-</a:t>
            </a:r>
            <a:r>
              <a:rPr lang="zh-TW" altLang="en-US" sz="3600" b="1" dirty="0">
                <a:solidFill>
                  <a:srgbClr val="411401"/>
                </a:solidFill>
                <a:latin typeface="微軟正黑體" pitchFamily="34" charset="-120"/>
                <a:ea typeface="微軟正黑體" pitchFamily="34" charset="-120"/>
              </a:rPr>
              <a:t>基本資料</a:t>
            </a:r>
          </a:p>
        </p:txBody>
      </p:sp>
      <p:sp>
        <p:nvSpPr>
          <p:cNvPr id="3" name="內容版面配置區 2">
            <a:extLst>
              <a:ext uri="{FF2B5EF4-FFF2-40B4-BE49-F238E27FC236}">
                <a16:creationId xmlns:a16="http://schemas.microsoft.com/office/drawing/2014/main" id="{9ECBE733-8B01-18DF-A1C7-B204F4F1B7C6}"/>
              </a:ext>
            </a:extLst>
          </p:cNvPr>
          <p:cNvSpPr>
            <a:spLocks noGrp="1"/>
          </p:cNvSpPr>
          <p:nvPr>
            <p:ph sz="quarter" idx="1"/>
          </p:nvPr>
        </p:nvSpPr>
        <p:spPr>
          <a:xfrm>
            <a:off x="401007" y="1123844"/>
            <a:ext cx="7467600" cy="4873752"/>
          </a:xfrm>
        </p:spPr>
        <p:txBody>
          <a:bodyPr/>
          <a:lstStyle/>
          <a:p>
            <a:pPr marL="356870" marR="0" lvl="0" indent="-344805" algn="l" defTabSz="914400" rtl="0" eaLnBrk="1" fontAlgn="auto" latinLnBrk="0" hangingPunct="1">
              <a:lnSpc>
                <a:spcPts val="2735"/>
              </a:lnSpc>
              <a:spcBef>
                <a:spcPts val="100"/>
              </a:spcBef>
              <a:spcAft>
                <a:spcPts val="0"/>
              </a:spcAft>
              <a:buClrTx/>
              <a:buSzTx/>
              <a:buFont typeface="Wingdings"/>
              <a:buChar char=""/>
              <a:tabLst>
                <a:tab pos="357505"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部分基本資料由系統自動帶</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入</a:t>
            </a:r>
            <a:r>
              <a:rPr kumimoji="0" lang="en-US" altLang="zh-TW" sz="2400" b="0" i="0" u="none" strike="noStrike" kern="1200" cap="none" spc="-10" normalizeH="0" baseline="0" noProof="0" dirty="0">
                <a:ln>
                  <a:noFill/>
                </a:ln>
                <a:solidFill>
                  <a:prstClr val="black"/>
                </a:solidFill>
                <a:effectLst/>
                <a:uLnTx/>
                <a:uFillTx/>
                <a:latin typeface="Arial MT"/>
                <a:ea typeface="+mn-ea"/>
                <a:cs typeface="Arial MT"/>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反灰部</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分</a:t>
            </a:r>
            <a:r>
              <a:rPr kumimoji="0" lang="en-US" altLang="zh-TW" sz="2400" b="0" i="0" u="none" strike="noStrike" kern="1200" cap="none" spc="-10" normalizeH="0" baseline="0" noProof="0" dirty="0">
                <a:ln>
                  <a:noFill/>
                </a:ln>
                <a:solidFill>
                  <a:prstClr val="black"/>
                </a:solidFill>
                <a:effectLst/>
                <a:uLnTx/>
                <a:uFillTx/>
                <a:latin typeface="Arial MT"/>
                <a:ea typeface="+mn-ea"/>
                <a:cs typeface="Arial MT"/>
              </a:rPr>
              <a:t>)</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，無法自行修改，</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若有誤須洽</a:t>
            </a:r>
            <a:r>
              <a:rPr kumimoji="0" lang="zh-TW" altLang="en-US" sz="2400" b="0" i="0" u="heavy" strike="noStrike" kern="1200" cap="none" spc="0" normalizeH="0" baseline="0" noProof="0" dirty="0">
                <a:ln>
                  <a:noFill/>
                </a:ln>
                <a:solidFill>
                  <a:prstClr val="black"/>
                </a:solidFill>
                <a:effectLst/>
                <a:uLnTx/>
                <a:uFill>
                  <a:solidFill>
                    <a:srgbClr val="000000"/>
                  </a:solidFill>
                </a:uFill>
                <a:latin typeface="Microsoft JhengHei"/>
                <a:ea typeface="+mn-ea"/>
                <a:cs typeface="Microsoft JhengHei"/>
              </a:rPr>
              <a:t>受理申報單位</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pPr marL="356870" marR="0" lvl="0" indent="-344805" algn="l" defTabSz="914400" rtl="0" eaLnBrk="1" fontAlgn="auto" latinLnBrk="0" hangingPunct="1">
              <a:lnSpc>
                <a:spcPts val="2830"/>
              </a:lnSpc>
              <a:spcBef>
                <a:spcPts val="0"/>
              </a:spcBef>
              <a:spcAft>
                <a:spcPts val="0"/>
              </a:spcAft>
              <a:buClrTx/>
              <a:buSzTx/>
              <a:buFont typeface="Wingdings"/>
              <a:buChar char=""/>
              <a:tabLst>
                <a:tab pos="357505"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基本資料填寫完後</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按</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存檔</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endParaRPr lang="zh-TW" altLang="en-US" dirty="0"/>
          </a:p>
        </p:txBody>
      </p:sp>
      <p:grpSp>
        <p:nvGrpSpPr>
          <p:cNvPr id="4" name="object 4">
            <a:extLst>
              <a:ext uri="{FF2B5EF4-FFF2-40B4-BE49-F238E27FC236}">
                <a16:creationId xmlns:a16="http://schemas.microsoft.com/office/drawing/2014/main" id="{9EA92D4C-6F0B-66B5-52F0-35C525254267}"/>
              </a:ext>
            </a:extLst>
          </p:cNvPr>
          <p:cNvGrpSpPr/>
          <p:nvPr/>
        </p:nvGrpSpPr>
        <p:grpSpPr>
          <a:xfrm>
            <a:off x="368469" y="2492896"/>
            <a:ext cx="8244840" cy="3886200"/>
            <a:chOff x="362711" y="2398776"/>
            <a:chExt cx="8244840" cy="3886200"/>
          </a:xfrm>
        </p:grpSpPr>
        <p:pic>
          <p:nvPicPr>
            <p:cNvPr id="5" name="object 5">
              <a:extLst>
                <a:ext uri="{FF2B5EF4-FFF2-40B4-BE49-F238E27FC236}">
                  <a16:creationId xmlns:a16="http://schemas.microsoft.com/office/drawing/2014/main" id="{10888718-5326-765A-D91B-4C1922952ADD}"/>
                </a:ext>
              </a:extLst>
            </p:cNvPr>
            <p:cNvPicPr/>
            <p:nvPr/>
          </p:nvPicPr>
          <p:blipFill>
            <a:blip r:embed="rId2" cstate="print"/>
            <a:stretch>
              <a:fillRect/>
            </a:stretch>
          </p:blipFill>
          <p:spPr>
            <a:xfrm>
              <a:off x="362711" y="2398776"/>
              <a:ext cx="8244840" cy="3886200"/>
            </a:xfrm>
            <a:prstGeom prst="rect">
              <a:avLst/>
            </a:prstGeom>
          </p:spPr>
        </p:pic>
        <p:sp>
          <p:nvSpPr>
            <p:cNvPr id="6" name="object 6">
              <a:extLst>
                <a:ext uri="{FF2B5EF4-FFF2-40B4-BE49-F238E27FC236}">
                  <a16:creationId xmlns:a16="http://schemas.microsoft.com/office/drawing/2014/main" id="{35292FD0-DC67-AC36-DF40-310354ED1D76}"/>
                </a:ext>
              </a:extLst>
            </p:cNvPr>
            <p:cNvSpPr/>
            <p:nvPr/>
          </p:nvSpPr>
          <p:spPr>
            <a:xfrm>
              <a:off x="1042415" y="3861816"/>
              <a:ext cx="7129780" cy="646430"/>
            </a:xfrm>
            <a:custGeom>
              <a:avLst/>
              <a:gdLst/>
              <a:ahLst/>
              <a:cxnLst/>
              <a:rect l="l" t="t" r="r" b="b"/>
              <a:pathLst>
                <a:path w="7129780" h="646429">
                  <a:moveTo>
                    <a:pt x="7129272" y="0"/>
                  </a:moveTo>
                  <a:lnTo>
                    <a:pt x="0" y="0"/>
                  </a:lnTo>
                  <a:lnTo>
                    <a:pt x="0" y="646175"/>
                  </a:lnTo>
                  <a:lnTo>
                    <a:pt x="7129272" y="646175"/>
                  </a:lnTo>
                  <a:lnTo>
                    <a:pt x="7129272" y="0"/>
                  </a:lnTo>
                  <a:close/>
                </a:path>
              </a:pathLst>
            </a:custGeom>
            <a:solidFill>
              <a:srgbClr val="F1F1F1"/>
            </a:solidFill>
          </p:spPr>
          <p:txBody>
            <a:bodyPr wrap="square" lIns="0" tIns="0" rIns="0" bIns="0" rtlCol="0"/>
            <a:lstStyle/>
            <a:p>
              <a:endParaRPr/>
            </a:p>
          </p:txBody>
        </p:sp>
        <p:pic>
          <p:nvPicPr>
            <p:cNvPr id="7" name="object 7">
              <a:extLst>
                <a:ext uri="{FF2B5EF4-FFF2-40B4-BE49-F238E27FC236}">
                  <a16:creationId xmlns:a16="http://schemas.microsoft.com/office/drawing/2014/main" id="{702D54BF-B6C4-BE15-59E1-90080EEC1F4F}"/>
                </a:ext>
              </a:extLst>
            </p:cNvPr>
            <p:cNvPicPr/>
            <p:nvPr/>
          </p:nvPicPr>
          <p:blipFill>
            <a:blip r:embed="rId3" cstate="print"/>
            <a:stretch>
              <a:fillRect/>
            </a:stretch>
          </p:blipFill>
          <p:spPr>
            <a:xfrm>
              <a:off x="725423" y="3931920"/>
              <a:ext cx="7446264" cy="408431"/>
            </a:xfrm>
            <a:prstGeom prst="rect">
              <a:avLst/>
            </a:prstGeom>
          </p:spPr>
        </p:pic>
        <p:sp>
          <p:nvSpPr>
            <p:cNvPr id="8" name="object 8">
              <a:extLst>
                <a:ext uri="{FF2B5EF4-FFF2-40B4-BE49-F238E27FC236}">
                  <a16:creationId xmlns:a16="http://schemas.microsoft.com/office/drawing/2014/main" id="{BE5A033C-1DAC-9B31-DEC0-99C8C96301B2}"/>
                </a:ext>
              </a:extLst>
            </p:cNvPr>
            <p:cNvSpPr/>
            <p:nvPr/>
          </p:nvSpPr>
          <p:spPr>
            <a:xfrm>
              <a:off x="1725168" y="3934967"/>
              <a:ext cx="6087110" cy="384175"/>
            </a:xfrm>
            <a:custGeom>
              <a:avLst/>
              <a:gdLst/>
              <a:ahLst/>
              <a:cxnLst/>
              <a:rect l="l" t="t" r="r" b="b"/>
              <a:pathLst>
                <a:path w="6087109" h="384175">
                  <a:moveTo>
                    <a:pt x="2755392" y="0"/>
                  </a:moveTo>
                  <a:lnTo>
                    <a:pt x="0" y="0"/>
                  </a:lnTo>
                  <a:lnTo>
                    <a:pt x="0" y="362712"/>
                  </a:lnTo>
                  <a:lnTo>
                    <a:pt x="2755392" y="362712"/>
                  </a:lnTo>
                  <a:lnTo>
                    <a:pt x="2755392" y="0"/>
                  </a:lnTo>
                  <a:close/>
                </a:path>
                <a:path w="6087109" h="384175">
                  <a:moveTo>
                    <a:pt x="6086856" y="21336"/>
                  </a:moveTo>
                  <a:lnTo>
                    <a:pt x="3782568" y="21336"/>
                  </a:lnTo>
                  <a:lnTo>
                    <a:pt x="3782568" y="384048"/>
                  </a:lnTo>
                  <a:lnTo>
                    <a:pt x="6086856" y="384048"/>
                  </a:lnTo>
                  <a:lnTo>
                    <a:pt x="6086856" y="21336"/>
                  </a:lnTo>
                  <a:close/>
                </a:path>
              </a:pathLst>
            </a:custGeom>
            <a:solidFill>
              <a:srgbClr val="D9D9D9"/>
            </a:solidFill>
          </p:spPr>
          <p:txBody>
            <a:bodyPr wrap="square" lIns="0" tIns="0" rIns="0" bIns="0" rtlCol="0"/>
            <a:lstStyle/>
            <a:p>
              <a:endParaRPr/>
            </a:p>
          </p:txBody>
        </p:sp>
      </p:grpSp>
    </p:spTree>
    <p:extLst>
      <p:ext uri="{BB962C8B-B14F-4D97-AF65-F5344CB8AC3E}">
        <p14:creationId xmlns:p14="http://schemas.microsoft.com/office/powerpoint/2010/main" val="962889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a:extLst>
              <a:ext uri="{FF2B5EF4-FFF2-40B4-BE49-F238E27FC236}">
                <a16:creationId xmlns:a16="http://schemas.microsoft.com/office/drawing/2014/main" id="{26EA1097-F14B-B938-70BC-C89642910272}"/>
              </a:ext>
            </a:extLst>
          </p:cNvPr>
          <p:cNvSpPr>
            <a:spLocks noGrp="1"/>
          </p:cNvSpPr>
          <p:nvPr>
            <p:ph type="title"/>
          </p:nvPr>
        </p:nvSpPr>
        <p:spPr>
          <a:xfrm>
            <a:off x="1064840" y="188640"/>
            <a:ext cx="7035552" cy="854968"/>
          </a:xfrm>
          <a:effectLst>
            <a:softEdge rad="63500"/>
          </a:effectLst>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申報種類、期間、申報日</a:t>
            </a:r>
          </a:p>
        </p:txBody>
      </p:sp>
      <p:sp>
        <p:nvSpPr>
          <p:cNvPr id="19461" name="內容版面配置區 47">
            <a:extLst>
              <a:ext uri="{FF2B5EF4-FFF2-40B4-BE49-F238E27FC236}">
                <a16:creationId xmlns:a16="http://schemas.microsoft.com/office/drawing/2014/main" id="{62B32741-2F39-30BE-F115-F8624832ABD9}"/>
              </a:ext>
            </a:extLst>
          </p:cNvPr>
          <p:cNvSpPr>
            <a:spLocks noGrp="1"/>
          </p:cNvSpPr>
          <p:nvPr>
            <p:ph sz="quarter" idx="1"/>
          </p:nvPr>
        </p:nvSpPr>
        <p:spPr>
          <a:xfrm>
            <a:off x="323850" y="989013"/>
            <a:ext cx="9217025" cy="1296987"/>
          </a:xfrm>
        </p:spPr>
        <p:txBody>
          <a:bodyPr/>
          <a:lstStyle/>
          <a:p>
            <a:pPr eaLnBrk="1" hangingPunct="1"/>
            <a:r>
              <a:rPr lang="zh-TW" altLang="en-US" sz="3200" b="1">
                <a:latin typeface="微軟正黑體" panose="020B0604030504040204" pitchFamily="34" charset="-120"/>
                <a:ea typeface="微軟正黑體" panose="020B0604030504040204" pitchFamily="34" charset="-120"/>
              </a:rPr>
              <a:t>申報</a:t>
            </a:r>
            <a:r>
              <a:rPr lang="en-US" altLang="zh-TW" sz="3200" b="1">
                <a:latin typeface="微軟正黑體" panose="020B0604030504040204" pitchFamily="34" charset="-120"/>
                <a:ea typeface="微軟正黑體" panose="020B0604030504040204" pitchFamily="34" charset="-120"/>
              </a:rPr>
              <a:t>(</a:t>
            </a:r>
            <a:r>
              <a:rPr lang="zh-TW" altLang="en-US" sz="3200" b="1">
                <a:latin typeface="微軟正黑體" panose="020B0604030504040204" pitchFamily="34" charset="-120"/>
                <a:ea typeface="微軟正黑體" panose="020B0604030504040204" pitchFamily="34" charset="-120"/>
              </a:rPr>
              <a:t>基準</a:t>
            </a:r>
            <a:r>
              <a:rPr lang="en-US" altLang="zh-TW" sz="3200" b="1">
                <a:latin typeface="微軟正黑體" panose="020B0604030504040204" pitchFamily="34" charset="-120"/>
                <a:ea typeface="微軟正黑體" panose="020B0604030504040204" pitchFamily="34" charset="-120"/>
              </a:rPr>
              <a:t>)</a:t>
            </a:r>
            <a:r>
              <a:rPr lang="zh-TW" altLang="en-US" sz="3200" b="1">
                <a:latin typeface="微軟正黑體" panose="020B0604030504040204" pitchFamily="34" charset="-120"/>
                <a:ea typeface="微軟正黑體" panose="020B0604030504040204" pitchFamily="34" charset="-120"/>
              </a:rPr>
              <a:t>日</a:t>
            </a:r>
            <a:r>
              <a:rPr lang="zh-TW" altLang="en-US" sz="3200">
                <a:latin typeface="微軟正黑體" panose="020B0604030504040204" pitchFamily="34" charset="-120"/>
                <a:ea typeface="微軟正黑體" panose="020B0604030504040204" pitchFamily="34" charset="-120"/>
              </a:rPr>
              <a:t>：查詢財產之基準日，就是以某天的財產狀況來申報</a:t>
            </a:r>
            <a:r>
              <a:rPr lang="zh-TW" altLang="en-US" sz="3200" b="1">
                <a:latin typeface="微軟正黑體" panose="020B0604030504040204" pitchFamily="34" charset="-120"/>
                <a:ea typeface="微軟正黑體" panose="020B0604030504040204" pitchFamily="34" charset="-120"/>
              </a:rPr>
              <a:t>　</a:t>
            </a:r>
            <a:r>
              <a:rPr lang="zh-TW" altLang="en-US" sz="2800" b="1">
                <a:latin typeface="微軟正黑體" panose="020B0604030504040204" pitchFamily="34" charset="-120"/>
                <a:ea typeface="微軟正黑體" panose="020B0604030504040204" pitchFamily="34" charset="-120"/>
              </a:rPr>
              <a:t>≠交件日</a:t>
            </a:r>
            <a:endParaRPr lang="zh-TW" altLang="en-US" sz="2800"/>
          </a:p>
          <a:p>
            <a:pPr eaLnBrk="1" hangingPunct="1"/>
            <a:endParaRPr lang="en-US" altLang="zh-TW" sz="2800">
              <a:latin typeface="微軟正黑體" panose="020B0604030504040204" pitchFamily="34" charset="-120"/>
              <a:ea typeface="微軟正黑體" panose="020B0604030504040204" pitchFamily="34" charset="-120"/>
            </a:endParaRPr>
          </a:p>
        </p:txBody>
      </p:sp>
      <p:pic>
        <p:nvPicPr>
          <p:cNvPr id="19462" name="圖片 1">
            <a:extLst>
              <a:ext uri="{FF2B5EF4-FFF2-40B4-BE49-F238E27FC236}">
                <a16:creationId xmlns:a16="http://schemas.microsoft.com/office/drawing/2014/main" id="{B5C7ECA8-8DB3-D6AD-BFF8-2EDB74FA9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022475"/>
            <a:ext cx="7035800"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圓角 2">
            <a:extLst>
              <a:ext uri="{FF2B5EF4-FFF2-40B4-BE49-F238E27FC236}">
                <a16:creationId xmlns:a16="http://schemas.microsoft.com/office/drawing/2014/main" id="{00665D39-DB38-ADE7-7A4F-9E2A90FAAB10}"/>
              </a:ext>
            </a:extLst>
          </p:cNvPr>
          <p:cNvSpPr/>
          <p:nvPr/>
        </p:nvSpPr>
        <p:spPr>
          <a:xfrm>
            <a:off x="900113" y="3789363"/>
            <a:ext cx="935037" cy="2825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FFC4B4-44F2-5B04-5546-FD13542517C6}"/>
              </a:ext>
            </a:extLst>
          </p:cNvPr>
          <p:cNvSpPr>
            <a:spLocks noGrp="1"/>
          </p:cNvSpPr>
          <p:nvPr>
            <p:ph type="title"/>
          </p:nvPr>
        </p:nvSpPr>
        <p:spPr>
          <a:xfrm>
            <a:off x="462354" y="-21740"/>
            <a:ext cx="7467600" cy="1143000"/>
          </a:xfrm>
        </p:spPr>
        <p:txBody>
          <a:bodyPr/>
          <a:lstStyle/>
          <a:p>
            <a:r>
              <a:rPr lang="zh-TW" altLang="en-US" sz="3600" b="1" dirty="0">
                <a:solidFill>
                  <a:srgbClr val="411401"/>
                </a:solidFill>
                <a:latin typeface="微軟正黑體" pitchFamily="34" charset="-120"/>
                <a:ea typeface="微軟正黑體" pitchFamily="34" charset="-120"/>
              </a:rPr>
              <a:t>申報表</a:t>
            </a:r>
            <a:r>
              <a:rPr lang="en-US" altLang="zh-TW" sz="3600" b="1" dirty="0">
                <a:solidFill>
                  <a:srgbClr val="411401"/>
                </a:solidFill>
                <a:latin typeface="微軟正黑體" pitchFamily="34" charset="-120"/>
                <a:ea typeface="微軟正黑體" pitchFamily="34" charset="-120"/>
              </a:rPr>
              <a:t>-</a:t>
            </a:r>
            <a:r>
              <a:rPr lang="zh-TW" altLang="en-US" sz="3600" b="1" dirty="0">
                <a:solidFill>
                  <a:srgbClr val="411401"/>
                </a:solidFill>
                <a:latin typeface="微軟正黑體" pitchFamily="34" charset="-120"/>
                <a:ea typeface="微軟正黑體" pitchFamily="34" charset="-120"/>
              </a:rPr>
              <a:t>基本資料</a:t>
            </a:r>
          </a:p>
        </p:txBody>
      </p:sp>
      <p:sp>
        <p:nvSpPr>
          <p:cNvPr id="3" name="內容版面配置區 2">
            <a:extLst>
              <a:ext uri="{FF2B5EF4-FFF2-40B4-BE49-F238E27FC236}">
                <a16:creationId xmlns:a16="http://schemas.microsoft.com/office/drawing/2014/main" id="{91684F96-6134-606C-B62D-1C9E1C8B178B}"/>
              </a:ext>
            </a:extLst>
          </p:cNvPr>
          <p:cNvSpPr>
            <a:spLocks noGrp="1"/>
          </p:cNvSpPr>
          <p:nvPr>
            <p:ph sz="quarter" idx="1"/>
          </p:nvPr>
        </p:nvSpPr>
        <p:spPr>
          <a:xfrm>
            <a:off x="395536" y="1122966"/>
            <a:ext cx="7467600" cy="4873752"/>
          </a:xfrm>
        </p:spPr>
        <p:txBody>
          <a:bodyPr/>
          <a:lstStyle/>
          <a:p>
            <a:pPr marL="356870" marR="5080" lvl="0" indent="-344805" algn="just" defTabSz="914400" rtl="0" eaLnBrk="1" fontAlgn="auto" latinLnBrk="0" hangingPunct="1">
              <a:lnSpc>
                <a:spcPts val="2590"/>
              </a:lnSpc>
              <a:spcBef>
                <a:spcPts val="430"/>
              </a:spcBef>
              <a:spcAft>
                <a:spcPts val="0"/>
              </a:spcAft>
              <a:buClrTx/>
              <a:buSzTx/>
              <a:buFont typeface="Wingdings"/>
              <a:buChar char=""/>
              <a:tabLst>
                <a:tab pos="357505"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首次</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於</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新</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系統申報，基本資料頁的戶籍地址、通訊地址前 方的行政區下拉式選單預設為空白，需自行點選，上傳過</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一次申報表，之後系統即會自行帶入。</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grpSp>
        <p:nvGrpSpPr>
          <p:cNvPr id="4" name="object 4">
            <a:extLst>
              <a:ext uri="{FF2B5EF4-FFF2-40B4-BE49-F238E27FC236}">
                <a16:creationId xmlns:a16="http://schemas.microsoft.com/office/drawing/2014/main" id="{D301304C-E69E-5819-7855-39C56EE10423}"/>
              </a:ext>
            </a:extLst>
          </p:cNvPr>
          <p:cNvGrpSpPr/>
          <p:nvPr/>
        </p:nvGrpSpPr>
        <p:grpSpPr>
          <a:xfrm>
            <a:off x="600392" y="2420888"/>
            <a:ext cx="7943215" cy="4044950"/>
            <a:chOff x="597408" y="2493264"/>
            <a:chExt cx="7943215" cy="4044950"/>
          </a:xfrm>
        </p:grpSpPr>
        <p:pic>
          <p:nvPicPr>
            <p:cNvPr id="5" name="object 5">
              <a:extLst>
                <a:ext uri="{FF2B5EF4-FFF2-40B4-BE49-F238E27FC236}">
                  <a16:creationId xmlns:a16="http://schemas.microsoft.com/office/drawing/2014/main" id="{1D81C5F7-A592-7425-D08E-84DA15EDF927}"/>
                </a:ext>
              </a:extLst>
            </p:cNvPr>
            <p:cNvPicPr/>
            <p:nvPr/>
          </p:nvPicPr>
          <p:blipFill>
            <a:blip r:embed="rId2" cstate="print"/>
            <a:stretch>
              <a:fillRect/>
            </a:stretch>
          </p:blipFill>
          <p:spPr>
            <a:xfrm>
              <a:off x="597408" y="2493264"/>
              <a:ext cx="7943088" cy="4032504"/>
            </a:xfrm>
            <a:prstGeom prst="rect">
              <a:avLst/>
            </a:prstGeom>
          </p:spPr>
        </p:pic>
        <p:sp>
          <p:nvSpPr>
            <p:cNvPr id="6" name="object 6">
              <a:extLst>
                <a:ext uri="{FF2B5EF4-FFF2-40B4-BE49-F238E27FC236}">
                  <a16:creationId xmlns:a16="http://schemas.microsoft.com/office/drawing/2014/main" id="{F6591CB8-12EB-B6D9-EE36-3BB672F75A89}"/>
                </a:ext>
              </a:extLst>
            </p:cNvPr>
            <p:cNvSpPr/>
            <p:nvPr/>
          </p:nvSpPr>
          <p:spPr>
            <a:xfrm>
              <a:off x="1691640" y="5733288"/>
              <a:ext cx="1228725" cy="792480"/>
            </a:xfrm>
            <a:custGeom>
              <a:avLst/>
              <a:gdLst/>
              <a:ahLst/>
              <a:cxnLst/>
              <a:rect l="l" t="t" r="r" b="b"/>
              <a:pathLst>
                <a:path w="1228725" h="792479">
                  <a:moveTo>
                    <a:pt x="0" y="286512"/>
                  </a:moveTo>
                  <a:lnTo>
                    <a:pt x="1225296" y="286512"/>
                  </a:lnTo>
                  <a:lnTo>
                    <a:pt x="1225296" y="0"/>
                  </a:lnTo>
                  <a:lnTo>
                    <a:pt x="0" y="0"/>
                  </a:lnTo>
                  <a:lnTo>
                    <a:pt x="0" y="286512"/>
                  </a:lnTo>
                  <a:close/>
                </a:path>
                <a:path w="1228725" h="792479">
                  <a:moveTo>
                    <a:pt x="6096" y="792480"/>
                  </a:moveTo>
                  <a:lnTo>
                    <a:pt x="1228344" y="792480"/>
                  </a:lnTo>
                  <a:lnTo>
                    <a:pt x="1228344" y="502920"/>
                  </a:lnTo>
                  <a:lnTo>
                    <a:pt x="6096" y="502920"/>
                  </a:lnTo>
                  <a:lnTo>
                    <a:pt x="6096" y="792480"/>
                  </a:lnTo>
                  <a:close/>
                </a:path>
              </a:pathLst>
            </a:custGeom>
            <a:ln w="24384">
              <a:solidFill>
                <a:srgbClr val="FF0000"/>
              </a:solidFill>
            </a:ln>
          </p:spPr>
          <p:txBody>
            <a:bodyPr wrap="square" lIns="0" tIns="0" rIns="0" bIns="0" rtlCol="0"/>
            <a:lstStyle/>
            <a:p>
              <a:endParaRPr/>
            </a:p>
          </p:txBody>
        </p:sp>
      </p:grpSp>
    </p:spTree>
    <p:extLst>
      <p:ext uri="{BB962C8B-B14F-4D97-AF65-F5344CB8AC3E}">
        <p14:creationId xmlns:p14="http://schemas.microsoft.com/office/powerpoint/2010/main" val="1406968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6FC226-6DA7-9A84-8ABB-8CBAC74FE83E}"/>
              </a:ext>
            </a:extLst>
          </p:cNvPr>
          <p:cNvSpPr>
            <a:spLocks noGrp="1"/>
          </p:cNvSpPr>
          <p:nvPr>
            <p:ph type="title"/>
          </p:nvPr>
        </p:nvSpPr>
        <p:spPr>
          <a:xfrm>
            <a:off x="457200" y="-79427"/>
            <a:ext cx="7467600" cy="1143000"/>
          </a:xfrm>
        </p:spPr>
        <p:txBody>
          <a:bodyPr/>
          <a:lstStyle/>
          <a:p>
            <a:r>
              <a:rPr lang="zh-TW" altLang="en-US" sz="3600" b="1" dirty="0">
                <a:solidFill>
                  <a:srgbClr val="411401"/>
                </a:solidFill>
                <a:latin typeface="微軟正黑體" pitchFamily="34" charset="-120"/>
                <a:ea typeface="微軟正黑體" pitchFamily="34" charset="-120"/>
              </a:rPr>
              <a:t>申報表</a:t>
            </a:r>
            <a:r>
              <a:rPr lang="en-US" altLang="zh-TW" sz="3600" b="1" dirty="0">
                <a:solidFill>
                  <a:srgbClr val="411401"/>
                </a:solidFill>
                <a:latin typeface="微軟正黑體" pitchFamily="34" charset="-120"/>
                <a:ea typeface="微軟正黑體" pitchFamily="34" charset="-120"/>
              </a:rPr>
              <a:t>-</a:t>
            </a:r>
            <a:r>
              <a:rPr lang="zh-TW" altLang="en-US" sz="3600" b="1" dirty="0">
                <a:solidFill>
                  <a:srgbClr val="411401"/>
                </a:solidFill>
                <a:latin typeface="微軟正黑體" pitchFamily="34" charset="-120"/>
                <a:ea typeface="微軟正黑體" pitchFamily="34" charset="-120"/>
              </a:rPr>
              <a:t>配偶及未成年子女</a:t>
            </a:r>
          </a:p>
        </p:txBody>
      </p:sp>
      <p:sp>
        <p:nvSpPr>
          <p:cNvPr id="3" name="內容版面配置區 2">
            <a:extLst>
              <a:ext uri="{FF2B5EF4-FFF2-40B4-BE49-F238E27FC236}">
                <a16:creationId xmlns:a16="http://schemas.microsoft.com/office/drawing/2014/main" id="{D4E48CD4-CBF5-9FE5-D1F8-B55939D04AAD}"/>
              </a:ext>
            </a:extLst>
          </p:cNvPr>
          <p:cNvSpPr>
            <a:spLocks noGrp="1"/>
          </p:cNvSpPr>
          <p:nvPr>
            <p:ph sz="quarter" idx="1"/>
          </p:nvPr>
        </p:nvSpPr>
        <p:spPr>
          <a:xfrm>
            <a:off x="426404" y="1063573"/>
            <a:ext cx="7467600" cy="4873752"/>
          </a:xfrm>
        </p:spPr>
        <p:txBody>
          <a:bodyPr/>
          <a:lstStyle/>
          <a:p>
            <a:pPr marL="469900" marR="0" lvl="0" indent="-457834" algn="l" defTabSz="914400" rtl="0" eaLnBrk="1" fontAlgn="auto" latinLnBrk="0" hangingPunct="1">
              <a:lnSpc>
                <a:spcPct val="100000"/>
              </a:lnSpc>
              <a:spcBef>
                <a:spcPts val="105"/>
              </a:spcBef>
              <a:spcAft>
                <a:spcPts val="0"/>
              </a:spcAft>
              <a:buClrTx/>
              <a:buSzTx/>
              <a:buFont typeface="Arial MT"/>
              <a:buAutoNum type="arabicPeriod"/>
              <a:tabLst>
                <a:tab pos="469900" algn="l"/>
                <a:tab pos="470534" algn="l"/>
              </a:tabLst>
              <a:defRPr/>
            </a:pP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若配偶或子女為外國人</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國民</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身</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分證</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統</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一編</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號</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與中</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華</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民國</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居</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留證號及國籍欄請擇一輸入。</a:t>
            </a:r>
            <a:endParaRPr kumimoji="0" lang="zh-TW" altLang="en-US" sz="22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469900" marR="0" lvl="0" indent="-457834" algn="l" defTabSz="914400" rtl="0" eaLnBrk="1" fontAlgn="auto" latinLnBrk="0" hangingPunct="1">
              <a:lnSpc>
                <a:spcPct val="100000"/>
              </a:lnSpc>
              <a:spcBef>
                <a:spcPts val="5"/>
              </a:spcBef>
              <a:spcAft>
                <a:spcPts val="0"/>
              </a:spcAft>
              <a:buClrTx/>
              <a:buSzTx/>
              <a:buFont typeface="Arial MT"/>
              <a:buAutoNum type="arabicPeriod" startAt="2"/>
              <a:tabLst>
                <a:tab pos="469900" algn="l"/>
                <a:tab pos="470534" algn="l"/>
              </a:tabLst>
              <a:defRPr/>
            </a:pP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申報人之配偶及未成年</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子</a:t>
            </a:r>
            <a:r>
              <a:rPr kumimoji="0" lang="zh-TW" altLang="en-US" sz="2200" b="0" i="0" u="none" strike="noStrike" kern="1200" cap="none" spc="10" normalizeH="0" baseline="0" noProof="0" dirty="0">
                <a:ln>
                  <a:noFill/>
                </a:ln>
                <a:solidFill>
                  <a:prstClr val="black"/>
                </a:solidFill>
                <a:effectLst/>
                <a:uLnTx/>
                <a:uFillTx/>
                <a:latin typeface="Microsoft JhengHei"/>
                <a:ea typeface="+mn-ea"/>
                <a:cs typeface="Microsoft JhengHei"/>
              </a:rPr>
              <a:t>女</a:t>
            </a:r>
            <a:r>
              <a:rPr kumimoji="0" lang="en-US" altLang="zh-TW" sz="2200" b="0" i="0" u="none" strike="noStrike" kern="1200" cap="none" spc="5" normalizeH="0" baseline="0" noProof="0" dirty="0">
                <a:ln>
                  <a:noFill/>
                </a:ln>
                <a:solidFill>
                  <a:prstClr val="black"/>
                </a:solidFill>
                <a:effectLst/>
                <a:uLnTx/>
                <a:uFillTx/>
                <a:latin typeface="Arial MT"/>
                <a:ea typeface="+mn-ea"/>
                <a:cs typeface="Arial MT"/>
              </a:rPr>
              <a:t>(</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未</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滿二</a:t>
            </a:r>
            <a:r>
              <a:rPr kumimoji="0" lang="zh-TW" altLang="en-US" sz="2200" b="0" i="0" u="none" strike="noStrike" kern="1200" cap="none" spc="-15" normalizeH="0" baseline="0" noProof="0" dirty="0">
                <a:ln>
                  <a:noFill/>
                </a:ln>
                <a:solidFill>
                  <a:prstClr val="black"/>
                </a:solidFill>
                <a:effectLst/>
                <a:uLnTx/>
                <a:uFillTx/>
                <a:latin typeface="Microsoft JhengHei"/>
                <a:ea typeface="+mn-ea"/>
                <a:cs typeface="Microsoft JhengHei"/>
              </a:rPr>
              <a:t>十</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歲</a:t>
            </a:r>
            <a:r>
              <a:rPr kumimoji="0" lang="zh-TW" altLang="en-US" sz="2200" b="0" i="0" u="none" strike="noStrike" kern="1200" cap="none" spc="0" normalizeH="0" baseline="0" noProof="0" dirty="0">
                <a:ln>
                  <a:noFill/>
                </a:ln>
                <a:solidFill>
                  <a:prstClr val="black"/>
                </a:solidFill>
                <a:effectLst/>
                <a:uLnTx/>
                <a:uFillTx/>
                <a:latin typeface="Microsoft JhengHei"/>
                <a:ea typeface="+mn-ea"/>
                <a:cs typeface="Microsoft JhengHei"/>
              </a:rPr>
              <a:t>者</a:t>
            </a:r>
            <a:r>
              <a:rPr kumimoji="0" lang="en-US" altLang="zh-TW" sz="2200" b="0" i="0" u="none" strike="noStrike" kern="1200" cap="none" spc="-20" normalizeH="0" baseline="0" noProof="0" dirty="0">
                <a:ln>
                  <a:noFill/>
                </a:ln>
                <a:solidFill>
                  <a:prstClr val="black"/>
                </a:solidFill>
                <a:effectLst/>
                <a:uLnTx/>
                <a:uFillTx/>
                <a:latin typeface="Arial MT"/>
                <a:ea typeface="+mn-ea"/>
                <a:cs typeface="Arial MT"/>
              </a:rPr>
              <a:t>)</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各別</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所</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有財</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產</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，符合公職人</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員</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財產</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申</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報法</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所定</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應申報</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之</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標準</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者</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，應</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由申</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報人一</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併</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申報。</a:t>
            </a:r>
            <a:endParaRPr kumimoji="0" lang="zh-TW" altLang="en-US" sz="22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grpSp>
        <p:nvGrpSpPr>
          <p:cNvPr id="4" name="object 3">
            <a:extLst>
              <a:ext uri="{FF2B5EF4-FFF2-40B4-BE49-F238E27FC236}">
                <a16:creationId xmlns:a16="http://schemas.microsoft.com/office/drawing/2014/main" id="{CFD4F14C-2178-50C3-BAF7-7677B6BAE6B9}"/>
              </a:ext>
            </a:extLst>
          </p:cNvPr>
          <p:cNvGrpSpPr/>
          <p:nvPr/>
        </p:nvGrpSpPr>
        <p:grpSpPr>
          <a:xfrm>
            <a:off x="219392" y="2924944"/>
            <a:ext cx="8705215" cy="3572510"/>
            <a:chOff x="219456" y="2852927"/>
            <a:chExt cx="8705215" cy="3572510"/>
          </a:xfrm>
        </p:grpSpPr>
        <p:sp>
          <p:nvSpPr>
            <p:cNvPr id="5" name="object 4">
              <a:extLst>
                <a:ext uri="{FF2B5EF4-FFF2-40B4-BE49-F238E27FC236}">
                  <a16:creationId xmlns:a16="http://schemas.microsoft.com/office/drawing/2014/main" id="{6F280246-A827-3AD4-00DA-BD92C9AD9CC3}"/>
                </a:ext>
              </a:extLst>
            </p:cNvPr>
            <p:cNvSpPr/>
            <p:nvPr/>
          </p:nvSpPr>
          <p:spPr>
            <a:xfrm>
              <a:off x="612647" y="2852927"/>
              <a:ext cx="70485" cy="143510"/>
            </a:xfrm>
            <a:custGeom>
              <a:avLst/>
              <a:gdLst/>
              <a:ahLst/>
              <a:cxnLst/>
              <a:rect l="l" t="t" r="r" b="b"/>
              <a:pathLst>
                <a:path w="70484" h="143510">
                  <a:moveTo>
                    <a:pt x="70104" y="0"/>
                  </a:moveTo>
                  <a:lnTo>
                    <a:pt x="0" y="0"/>
                  </a:lnTo>
                  <a:lnTo>
                    <a:pt x="0" y="143255"/>
                  </a:lnTo>
                  <a:lnTo>
                    <a:pt x="70104" y="143255"/>
                  </a:lnTo>
                  <a:lnTo>
                    <a:pt x="70104" y="0"/>
                  </a:lnTo>
                  <a:close/>
                </a:path>
              </a:pathLst>
            </a:custGeom>
            <a:solidFill>
              <a:srgbClr val="F0F0F0"/>
            </a:solidFill>
          </p:spPr>
          <p:txBody>
            <a:bodyPr wrap="square" lIns="0" tIns="0" rIns="0" bIns="0" rtlCol="0"/>
            <a:lstStyle/>
            <a:p>
              <a:endParaRPr/>
            </a:p>
          </p:txBody>
        </p:sp>
        <p:pic>
          <p:nvPicPr>
            <p:cNvPr id="6" name="object 5">
              <a:extLst>
                <a:ext uri="{FF2B5EF4-FFF2-40B4-BE49-F238E27FC236}">
                  <a16:creationId xmlns:a16="http://schemas.microsoft.com/office/drawing/2014/main" id="{942CD729-0B77-D6E2-46CD-D06CA6CE51F1}"/>
                </a:ext>
              </a:extLst>
            </p:cNvPr>
            <p:cNvPicPr/>
            <p:nvPr/>
          </p:nvPicPr>
          <p:blipFill>
            <a:blip r:embed="rId2" cstate="print"/>
            <a:stretch>
              <a:fillRect/>
            </a:stretch>
          </p:blipFill>
          <p:spPr>
            <a:xfrm>
              <a:off x="219456" y="2959607"/>
              <a:ext cx="8705088" cy="3465576"/>
            </a:xfrm>
            <a:prstGeom prst="rect">
              <a:avLst/>
            </a:prstGeom>
          </p:spPr>
        </p:pic>
      </p:grpSp>
    </p:spTree>
    <p:extLst>
      <p:ext uri="{BB962C8B-B14F-4D97-AF65-F5344CB8AC3E}">
        <p14:creationId xmlns:p14="http://schemas.microsoft.com/office/powerpoint/2010/main" val="3250143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43ECE5-E793-AE3B-5803-314C8D8C8B0E}"/>
              </a:ext>
            </a:extLst>
          </p:cNvPr>
          <p:cNvSpPr>
            <a:spLocks noGrp="1"/>
          </p:cNvSpPr>
          <p:nvPr>
            <p:ph type="title"/>
          </p:nvPr>
        </p:nvSpPr>
        <p:spPr>
          <a:xfrm>
            <a:off x="457200" y="-311485"/>
            <a:ext cx="7467600" cy="1143000"/>
          </a:xfrm>
        </p:spPr>
        <p:txBody>
          <a:bodyPr/>
          <a:lstStyle/>
          <a:p>
            <a:r>
              <a:rPr lang="zh-TW" altLang="en-US" sz="4800" spc="10" dirty="0"/>
              <a:t>申報</a:t>
            </a:r>
            <a:r>
              <a:rPr lang="zh-TW" altLang="en-US" sz="4800" spc="5" dirty="0"/>
              <a:t>表</a:t>
            </a:r>
            <a:r>
              <a:rPr lang="en-US" altLang="zh-TW" sz="4800" spc="5" dirty="0">
                <a:latin typeface="Arial"/>
                <a:cs typeface="Arial"/>
              </a:rPr>
              <a:t>-</a:t>
            </a:r>
            <a:r>
              <a:rPr lang="zh-TW" altLang="en-US" sz="4800" spc="5" dirty="0"/>
              <a:t>土地</a:t>
            </a:r>
            <a:endParaRPr lang="zh-TW" altLang="en-US" dirty="0"/>
          </a:p>
        </p:txBody>
      </p:sp>
      <p:sp>
        <p:nvSpPr>
          <p:cNvPr id="3" name="內容版面配置區 2">
            <a:extLst>
              <a:ext uri="{FF2B5EF4-FFF2-40B4-BE49-F238E27FC236}">
                <a16:creationId xmlns:a16="http://schemas.microsoft.com/office/drawing/2014/main" id="{51A9A74C-8FCE-5CE8-1373-54F78A2CF963}"/>
              </a:ext>
            </a:extLst>
          </p:cNvPr>
          <p:cNvSpPr>
            <a:spLocks noGrp="1"/>
          </p:cNvSpPr>
          <p:nvPr>
            <p:ph sz="quarter" idx="1"/>
          </p:nvPr>
        </p:nvSpPr>
        <p:spPr/>
        <p:txBody>
          <a:bodyPr/>
          <a:lstStyle/>
          <a:p>
            <a:endParaRPr lang="zh-TW" altLang="en-US"/>
          </a:p>
        </p:txBody>
      </p:sp>
      <p:pic>
        <p:nvPicPr>
          <p:cNvPr id="4" name="object 3">
            <a:extLst>
              <a:ext uri="{FF2B5EF4-FFF2-40B4-BE49-F238E27FC236}">
                <a16:creationId xmlns:a16="http://schemas.microsoft.com/office/drawing/2014/main" id="{1BFF3316-DFEE-5A08-0933-A05BA5DE12F5}"/>
              </a:ext>
            </a:extLst>
          </p:cNvPr>
          <p:cNvPicPr/>
          <p:nvPr/>
        </p:nvPicPr>
        <p:blipFill>
          <a:blip r:embed="rId2" cstate="print"/>
          <a:stretch>
            <a:fillRect/>
          </a:stretch>
        </p:blipFill>
        <p:spPr>
          <a:xfrm>
            <a:off x="0" y="901204"/>
            <a:ext cx="9144000" cy="5336108"/>
          </a:xfrm>
          <a:prstGeom prst="rect">
            <a:avLst/>
          </a:prstGeom>
        </p:spPr>
      </p:pic>
    </p:spTree>
    <p:extLst>
      <p:ext uri="{BB962C8B-B14F-4D97-AF65-F5344CB8AC3E}">
        <p14:creationId xmlns:p14="http://schemas.microsoft.com/office/powerpoint/2010/main" val="30996740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CD9275-9BED-28B4-48EF-682EF3DD635C}"/>
              </a:ext>
            </a:extLst>
          </p:cNvPr>
          <p:cNvSpPr>
            <a:spLocks noGrp="1"/>
          </p:cNvSpPr>
          <p:nvPr>
            <p:ph type="title"/>
          </p:nvPr>
        </p:nvSpPr>
        <p:spPr>
          <a:xfrm>
            <a:off x="457200" y="5154"/>
            <a:ext cx="7467600" cy="1143000"/>
          </a:xfrm>
        </p:spPr>
        <p:txBody>
          <a:bodyPr/>
          <a:lstStyle/>
          <a:p>
            <a:r>
              <a:rPr lang="zh-TW" altLang="en-US" sz="4800" spc="10" dirty="0"/>
              <a:t>土地</a:t>
            </a:r>
            <a:r>
              <a:rPr lang="en-US" altLang="zh-TW" sz="4800" spc="10" dirty="0"/>
              <a:t>-</a:t>
            </a:r>
            <a:r>
              <a:rPr lang="zh-TW" altLang="en-US" sz="4800" spc="10" dirty="0"/>
              <a:t>注意事項</a:t>
            </a:r>
          </a:p>
        </p:txBody>
      </p:sp>
      <p:sp>
        <p:nvSpPr>
          <p:cNvPr id="3" name="內容版面配置區 2">
            <a:extLst>
              <a:ext uri="{FF2B5EF4-FFF2-40B4-BE49-F238E27FC236}">
                <a16:creationId xmlns:a16="http://schemas.microsoft.com/office/drawing/2014/main" id="{3B6E37A5-B766-927C-CFBF-944AE5024E88}"/>
              </a:ext>
            </a:extLst>
          </p:cNvPr>
          <p:cNvSpPr>
            <a:spLocks noGrp="1"/>
          </p:cNvSpPr>
          <p:nvPr>
            <p:ph sz="quarter" idx="1"/>
          </p:nvPr>
        </p:nvSpPr>
        <p:spPr>
          <a:xfrm>
            <a:off x="318356" y="1412776"/>
            <a:ext cx="8507288" cy="4873752"/>
          </a:xfrm>
        </p:spPr>
        <p:txBody>
          <a:bodyPr/>
          <a:lstStyle/>
          <a:p>
            <a:pPr marL="469900" marR="0" lvl="0" indent="-457834" algn="l" defTabSz="914400" rtl="0" eaLnBrk="1" fontAlgn="auto" latinLnBrk="0" hangingPunct="1">
              <a:lnSpc>
                <a:spcPct val="100000"/>
              </a:lnSpc>
              <a:spcBef>
                <a:spcPts val="100"/>
              </a:spcBef>
              <a:spcAft>
                <a:spcPts val="0"/>
              </a:spcAft>
              <a:buClrTx/>
              <a:buSzTx/>
              <a:buFont typeface="Arial MT"/>
              <a:buAutoNum type="arabicPeriod"/>
              <a:tabLst>
                <a:tab pos="469900" algn="l"/>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建物（房屋）坐落之土地應填載於此。</a:t>
            </a:r>
          </a:p>
          <a:p>
            <a:pPr marL="469900" marR="0" lvl="0" indent="-457834" algn="l" defTabSz="914400" rtl="0" eaLnBrk="1" fontAlgn="auto" latinLnBrk="0" hangingPunct="1">
              <a:lnSpc>
                <a:spcPct val="100000"/>
              </a:lnSpc>
              <a:spcBef>
                <a:spcPts val="0"/>
              </a:spcBef>
              <a:spcAft>
                <a:spcPts val="0"/>
              </a:spcAft>
              <a:buClrTx/>
              <a:buSzTx/>
              <a:buFont typeface="Arial MT"/>
              <a:buAutoNum type="arabicPeriod"/>
              <a:tabLst>
                <a:tab pos="469900" algn="l"/>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土地不論地目為何，均應申報。</a:t>
            </a:r>
          </a:p>
          <a:p>
            <a:pPr marL="469900" marR="0" lvl="0" indent="-457834" algn="l" defTabSz="914400" rtl="0" eaLnBrk="1" fontAlgn="auto" latinLnBrk="0" hangingPunct="1">
              <a:lnSpc>
                <a:spcPct val="100000"/>
              </a:lnSpc>
              <a:spcBef>
                <a:spcPts val="0"/>
              </a:spcBef>
              <a:spcAft>
                <a:spcPts val="0"/>
              </a:spcAft>
              <a:buClrTx/>
              <a:buSzTx/>
              <a:buFont typeface="Arial MT"/>
              <a:buAutoNum type="arabicPeriod"/>
              <a:tabLst>
                <a:tab pos="469900" algn="l"/>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若一筆土地多個地</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號</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，則每筆地號均需輸入。</a:t>
            </a:r>
          </a:p>
          <a:p>
            <a:pPr marL="469900" marR="316230" lvl="0" indent="-457834" algn="just" defTabSz="914400" rtl="0" eaLnBrk="1" fontAlgn="auto" latinLnBrk="0" hangingPunct="1">
              <a:lnSpc>
                <a:spcPct val="100000"/>
              </a:lnSpc>
              <a:spcBef>
                <a:spcPts val="5"/>
              </a:spcBef>
              <a:spcAft>
                <a:spcPts val="0"/>
              </a:spcAft>
              <a:buClrTx/>
              <a:buSzTx/>
              <a:buFont typeface="Arial MT"/>
              <a:buAutoNum type="arabicPeriod"/>
              <a:tabLst>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土地地號、面積與持分應依權狀或登記謄本，以阿拉伯 數字逐筆填載，並註明登記或取得之時間及原因。</a:t>
            </a:r>
          </a:p>
          <a:p>
            <a:pPr marL="469900" marR="316230" lvl="0" indent="-457834" algn="just" defTabSz="914400" rtl="0" eaLnBrk="1" fontAlgn="auto" latinLnBrk="0" hangingPunct="1">
              <a:lnSpc>
                <a:spcPct val="100000"/>
              </a:lnSpc>
              <a:spcBef>
                <a:spcPts val="0"/>
              </a:spcBef>
              <a:spcAft>
                <a:spcPts val="0"/>
              </a:spcAft>
              <a:buClrTx/>
              <a:buSzTx/>
              <a:buFont typeface="Arial MT"/>
              <a:buAutoNum type="arabicPeriod"/>
              <a:tabLst>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土地如係申報日前五年內取得者，並應申報實際交易價</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額，無實際交易價額者，以取得年度之土地公告現值或</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市價申報。</a:t>
            </a:r>
          </a:p>
          <a:p>
            <a:pPr marL="469900" marR="0" lvl="0" indent="-457834" algn="just" defTabSz="914400" rtl="0" eaLnBrk="1" fontAlgn="auto" latinLnBrk="0" hangingPunct="1">
              <a:lnSpc>
                <a:spcPct val="100000"/>
              </a:lnSpc>
              <a:spcBef>
                <a:spcPts val="5"/>
              </a:spcBef>
              <a:spcAft>
                <a:spcPts val="0"/>
              </a:spcAft>
              <a:buClrTx/>
              <a:buSzTx/>
              <a:buFontTx/>
              <a:buAutoNum type="arabicPeriod"/>
              <a:tabLst>
                <a:tab pos="470534"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權利範圍：為全部者，輸</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入</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1/</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1</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；若同</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地</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號</a:t>
            </a:r>
            <a:r>
              <a:rPr kumimoji="0" lang="zh-TW" altLang="en-US" sz="2400" b="0" i="0" u="none" strike="noStrike" kern="1200" cap="none" spc="-30" normalizeH="0" baseline="0" noProof="0" dirty="0">
                <a:ln>
                  <a:noFill/>
                </a:ln>
                <a:solidFill>
                  <a:prstClr val="black"/>
                </a:solidFill>
                <a:effectLst/>
                <a:uLnTx/>
                <a:uFillTx/>
                <a:latin typeface="Microsoft JhengHei"/>
                <a:ea typeface="+mn-ea"/>
                <a:cs typeface="Microsoft JhengHei"/>
              </a:rPr>
              <a:t>由</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多人持</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有</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pPr marL="46990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加總權利範圍</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持分</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不得大</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於</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1</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1</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pPr marL="469900" marR="0" lvl="0" indent="-457834" algn="l" defTabSz="914400" rtl="0" eaLnBrk="1" fontAlgn="auto" latinLnBrk="0" hangingPunct="1">
              <a:lnSpc>
                <a:spcPct val="100000"/>
              </a:lnSpc>
              <a:spcBef>
                <a:spcPts val="0"/>
              </a:spcBef>
              <a:spcAft>
                <a:spcPts val="0"/>
              </a:spcAft>
              <a:buClrTx/>
              <a:buSzTx/>
              <a:buFontTx/>
              <a:buAutoNum type="arabicPeriod" startAt="7"/>
              <a:tabLst>
                <a:tab pos="469900" algn="l"/>
                <a:tab pos="470534" algn="l"/>
              </a:tabLst>
              <a:defRPr/>
            </a:pPr>
            <a:r>
              <a:rPr kumimoji="0" lang="zh-TW" altLang="en-US" sz="2400" b="0" i="0" u="none" strike="noStrike" kern="1200" cap="none" spc="-5" normalizeH="0" baseline="0" noProof="0" dirty="0">
                <a:ln>
                  <a:noFill/>
                </a:ln>
                <a:solidFill>
                  <a:srgbClr val="FF0000"/>
                </a:solidFill>
                <a:effectLst/>
                <a:uLnTx/>
                <a:uFillTx/>
                <a:latin typeface="Microsoft JhengHei"/>
                <a:ea typeface="+mn-ea"/>
                <a:cs typeface="Microsoft JhengHei"/>
              </a:rPr>
              <a:t>所有權</a:t>
            </a:r>
            <a:r>
              <a:rPr kumimoji="0" lang="zh-TW" altLang="en-US" sz="2400" b="0" i="0" u="none" strike="noStrike" kern="1200" cap="none" spc="0" normalizeH="0" baseline="0" noProof="0" dirty="0">
                <a:ln>
                  <a:noFill/>
                </a:ln>
                <a:solidFill>
                  <a:srgbClr val="FF0000"/>
                </a:solidFill>
                <a:effectLst/>
                <a:uLnTx/>
                <a:uFillTx/>
                <a:latin typeface="Microsoft JhengHei"/>
                <a:ea typeface="+mn-ea"/>
                <a:cs typeface="Microsoft JhengHei"/>
              </a:rPr>
              <a:t>人：勾選選項，勾選項目內若無配偶或子女姓名，</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469900" marR="0" lvl="0" indent="0" algn="l" defTabSz="914400" rtl="0" eaLnBrk="1" fontAlgn="auto" latinLnBrk="0" hangingPunct="1">
              <a:lnSpc>
                <a:spcPct val="100000"/>
              </a:lnSpc>
              <a:spcBef>
                <a:spcPts val="5"/>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Microsoft JhengHei"/>
                <a:ea typeface="+mn-ea"/>
                <a:cs typeface="Microsoft JhengHei"/>
              </a:rPr>
              <a:t>請先至配偶及未成年子女頁籤新增資</a:t>
            </a:r>
            <a:r>
              <a:rPr kumimoji="0" lang="zh-TW" altLang="en-US" sz="2400" b="0" i="0" u="none" strike="noStrike" kern="1200" cap="none" spc="10" normalizeH="0" baseline="0" noProof="0" dirty="0">
                <a:ln>
                  <a:noFill/>
                </a:ln>
                <a:solidFill>
                  <a:srgbClr val="FF0000"/>
                </a:solidFill>
                <a:effectLst/>
                <a:uLnTx/>
                <a:uFillTx/>
                <a:latin typeface="Microsoft JhengHei"/>
                <a:ea typeface="+mn-ea"/>
                <a:cs typeface="Microsoft JhengHei"/>
              </a:rPr>
              <a:t>料</a:t>
            </a:r>
            <a:r>
              <a:rPr kumimoji="0" lang="zh-TW" altLang="en-US" sz="2400" b="0" i="0" u="none" strike="noStrike" kern="1200" cap="none" spc="0" normalizeH="0" baseline="0" noProof="0" dirty="0">
                <a:ln>
                  <a:noFill/>
                </a:ln>
                <a:solidFill>
                  <a:srgbClr val="FF0000"/>
                </a:solidFill>
                <a:effectLst/>
                <a:uLnTx/>
                <a:uFillTx/>
                <a:latin typeface="Microsoft JhengHei"/>
                <a:ea typeface="+mn-ea"/>
                <a:cs typeface="Microsoft JhengHei"/>
              </a:rPr>
              <a:t>。</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469900" marR="0" lvl="0" indent="-457834" algn="l" defTabSz="914400" rtl="0" eaLnBrk="1" fontAlgn="auto" latinLnBrk="0" hangingPunct="1">
              <a:lnSpc>
                <a:spcPct val="100000"/>
              </a:lnSpc>
              <a:spcBef>
                <a:spcPts val="0"/>
              </a:spcBef>
              <a:spcAft>
                <a:spcPts val="0"/>
              </a:spcAft>
              <a:buClrTx/>
              <a:buSzTx/>
              <a:buFontTx/>
              <a:buAutoNum type="arabicPeriod" startAt="8"/>
              <a:tabLst>
                <a:tab pos="469900" algn="l"/>
                <a:tab pos="470534"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取得價額請輸入數字，勿輸入中文</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字</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endParaRPr lang="zh-TW" altLang="en-US" dirty="0"/>
          </a:p>
        </p:txBody>
      </p:sp>
    </p:spTree>
    <p:extLst>
      <p:ext uri="{BB962C8B-B14F-4D97-AF65-F5344CB8AC3E}">
        <p14:creationId xmlns:p14="http://schemas.microsoft.com/office/powerpoint/2010/main" val="42840707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FBDE60-9D0D-F34B-6BFF-B45E17BE92D8}"/>
              </a:ext>
            </a:extLst>
          </p:cNvPr>
          <p:cNvSpPr>
            <a:spLocks noGrp="1"/>
          </p:cNvSpPr>
          <p:nvPr>
            <p:ph type="title"/>
          </p:nvPr>
        </p:nvSpPr>
        <p:spPr>
          <a:xfrm>
            <a:off x="330914" y="18601"/>
            <a:ext cx="7467600" cy="1143000"/>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lang="zh-TW" altLang="en-US" sz="4800" spc="10" dirty="0"/>
              <a:t>常見申報錯誤態樣－土地 </a:t>
            </a:r>
            <a:br>
              <a:rPr kumimoji="0" lang="zh-TW" altLang="en-US" sz="32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br>
            <a:endParaRPr lang="zh-TW" altLang="en-US" dirty="0"/>
          </a:p>
        </p:txBody>
      </p:sp>
      <p:sp>
        <p:nvSpPr>
          <p:cNvPr id="3" name="內容版面配置區 2">
            <a:extLst>
              <a:ext uri="{FF2B5EF4-FFF2-40B4-BE49-F238E27FC236}">
                <a16:creationId xmlns:a16="http://schemas.microsoft.com/office/drawing/2014/main" id="{E9CBB2B4-5301-AE73-67AF-0BFEEC8496BA}"/>
              </a:ext>
            </a:extLst>
          </p:cNvPr>
          <p:cNvSpPr>
            <a:spLocks noGrp="1"/>
          </p:cNvSpPr>
          <p:nvPr>
            <p:ph sz="quarter" idx="1"/>
          </p:nvPr>
        </p:nvSpPr>
        <p:spPr>
          <a:xfrm>
            <a:off x="251520" y="764704"/>
            <a:ext cx="8640960" cy="4873752"/>
          </a:xfrm>
        </p:spPr>
        <p:txBody>
          <a:body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誤以為上面沒有建物才算土地，致僅申報房屋未申報土地（基地）， 其實房屋與基地均應申報，並分別填列於土地及房屋欄。 </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誤以為面積為實際持有面積，實應依所有權狀填寫總面積，而非申報 總面積乘以權利範圍之實際持分面積。 如權狀登載面積為</a:t>
            </a:r>
            <a:r>
              <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1,318.25</a:t>
            </a: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平方公尺，權利範圍</a:t>
            </a:r>
            <a:r>
              <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1/40</a:t>
            </a: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，則申報時面積誤填</a:t>
            </a:r>
            <a:r>
              <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32.96</a:t>
            </a: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平 方公尺，實應填寫</a:t>
            </a:r>
            <a:r>
              <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1,318.25</a:t>
            </a: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平方公尺。 </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誤認繼承不動產毋庸申報，實不動產在辦理繼承登記前，仍為全體繼承人 之「公同共有」，亦應申報，若已繼承取得之土地，而尚未辦理繼承登記 及分割登記，但有「分管」之事實，則應填寫於第</a:t>
            </a:r>
            <a:r>
              <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13</a:t>
            </a: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項「備註」欄內。 </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誤以為他人借用自己名義登記之不動產毋庸申報，實不動產採公示原則，登記於自己名義下之不動產亦應申報，其借用關係則另於第</a:t>
            </a:r>
            <a:r>
              <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13</a:t>
            </a: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項 「備註」欄內註明。</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 誤以為道路用地及道路邊之畸零地無須申報，實道路用地或道路邊畸 零地亦屬不動產，均應申報。</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 誤認靈骨塔坐落土地毋庸申報。 </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漏報配偶土地，申報前應向配偶分析申報之重要性，如仍不配合或有 所懷疑，請於第</a:t>
            </a:r>
            <a:r>
              <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13</a:t>
            </a: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項「備註」欄內註明。</a:t>
            </a:r>
          </a:p>
          <a:p>
            <a:endParaRPr lang="zh-TW" altLang="en-US" dirty="0"/>
          </a:p>
        </p:txBody>
      </p:sp>
    </p:spTree>
    <p:extLst>
      <p:ext uri="{BB962C8B-B14F-4D97-AF65-F5344CB8AC3E}">
        <p14:creationId xmlns:p14="http://schemas.microsoft.com/office/powerpoint/2010/main" val="9423189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981104-870F-BA70-316A-E8C383F574E7}"/>
              </a:ext>
            </a:extLst>
          </p:cNvPr>
          <p:cNvSpPr>
            <a:spLocks noGrp="1"/>
          </p:cNvSpPr>
          <p:nvPr>
            <p:ph type="title"/>
          </p:nvPr>
        </p:nvSpPr>
        <p:spPr>
          <a:xfrm>
            <a:off x="395536" y="2123"/>
            <a:ext cx="7467600" cy="796950"/>
          </a:xfrm>
        </p:spPr>
        <p:txBody>
          <a:bodyPr/>
          <a:lstStyle/>
          <a:p>
            <a:r>
              <a:rPr lang="zh-TW" altLang="en-US" sz="4300" spc="10" dirty="0"/>
              <a:t>申報表</a:t>
            </a:r>
            <a:r>
              <a:rPr lang="en-US" altLang="zh-TW" sz="4300" spc="10" dirty="0"/>
              <a:t>-</a:t>
            </a:r>
            <a:r>
              <a:rPr lang="zh-TW" altLang="en-US" sz="4300" spc="10" dirty="0"/>
              <a:t>建物</a:t>
            </a:r>
          </a:p>
        </p:txBody>
      </p:sp>
      <p:sp>
        <p:nvSpPr>
          <p:cNvPr id="3" name="內容版面配置區 2">
            <a:extLst>
              <a:ext uri="{FF2B5EF4-FFF2-40B4-BE49-F238E27FC236}">
                <a16:creationId xmlns:a16="http://schemas.microsoft.com/office/drawing/2014/main" id="{E24D8854-B4B4-BA69-BACF-C6C4198E48D2}"/>
              </a:ext>
            </a:extLst>
          </p:cNvPr>
          <p:cNvSpPr>
            <a:spLocks noGrp="1"/>
          </p:cNvSpPr>
          <p:nvPr>
            <p:ph sz="quarter" idx="1"/>
          </p:nvPr>
        </p:nvSpPr>
        <p:spPr/>
        <p:txBody>
          <a:bodyPr/>
          <a:lstStyle/>
          <a:p>
            <a:endParaRPr lang="zh-TW" altLang="en-US"/>
          </a:p>
        </p:txBody>
      </p:sp>
      <p:pic>
        <p:nvPicPr>
          <p:cNvPr id="4" name="object 3">
            <a:extLst>
              <a:ext uri="{FF2B5EF4-FFF2-40B4-BE49-F238E27FC236}">
                <a16:creationId xmlns:a16="http://schemas.microsoft.com/office/drawing/2014/main" id="{0D670C0A-A10F-FA30-C82B-601A70F68EEC}"/>
              </a:ext>
            </a:extLst>
          </p:cNvPr>
          <p:cNvPicPr/>
          <p:nvPr/>
        </p:nvPicPr>
        <p:blipFill>
          <a:blip r:embed="rId2" cstate="print"/>
          <a:stretch>
            <a:fillRect/>
          </a:stretch>
        </p:blipFill>
        <p:spPr>
          <a:xfrm>
            <a:off x="115455" y="819452"/>
            <a:ext cx="9028545" cy="5689599"/>
          </a:xfrm>
          <a:prstGeom prst="rect">
            <a:avLst/>
          </a:prstGeom>
        </p:spPr>
      </p:pic>
    </p:spTree>
    <p:extLst>
      <p:ext uri="{BB962C8B-B14F-4D97-AF65-F5344CB8AC3E}">
        <p14:creationId xmlns:p14="http://schemas.microsoft.com/office/powerpoint/2010/main" val="12984828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5E9FD7-89CF-7383-485D-50D37D62BABA}"/>
              </a:ext>
            </a:extLst>
          </p:cNvPr>
          <p:cNvSpPr>
            <a:spLocks noGrp="1"/>
          </p:cNvSpPr>
          <p:nvPr>
            <p:ph type="title"/>
          </p:nvPr>
        </p:nvSpPr>
        <p:spPr>
          <a:xfrm>
            <a:off x="395536" y="188640"/>
            <a:ext cx="7467600" cy="796950"/>
          </a:xfrm>
        </p:spPr>
        <p:txBody>
          <a:bodyPr/>
          <a:lstStyle/>
          <a:p>
            <a:r>
              <a:rPr lang="zh-TW" altLang="en-US" sz="4300" spc="10" dirty="0"/>
              <a:t>建物</a:t>
            </a:r>
            <a:r>
              <a:rPr lang="en-US" altLang="zh-TW" sz="4300" spc="10" dirty="0"/>
              <a:t>-</a:t>
            </a:r>
            <a:r>
              <a:rPr lang="zh-TW" altLang="en-US" sz="4300" spc="10" dirty="0"/>
              <a:t>注意事項</a:t>
            </a:r>
          </a:p>
        </p:txBody>
      </p:sp>
      <p:sp>
        <p:nvSpPr>
          <p:cNvPr id="3" name="內容版面配置區 2">
            <a:extLst>
              <a:ext uri="{FF2B5EF4-FFF2-40B4-BE49-F238E27FC236}">
                <a16:creationId xmlns:a16="http://schemas.microsoft.com/office/drawing/2014/main" id="{8B6CE121-170C-881C-6C0A-58687CB2AE00}"/>
              </a:ext>
            </a:extLst>
          </p:cNvPr>
          <p:cNvSpPr>
            <a:spLocks noGrp="1"/>
          </p:cNvSpPr>
          <p:nvPr>
            <p:ph sz="quarter" idx="1"/>
          </p:nvPr>
        </p:nvSpPr>
        <p:spPr>
          <a:xfrm>
            <a:off x="107504" y="1196752"/>
            <a:ext cx="8856984" cy="4873752"/>
          </a:xfrm>
        </p:spPr>
        <p:txBody>
          <a:bodyPr/>
          <a:lstStyle/>
          <a:p>
            <a:pPr marL="527685" marR="0" lvl="0" indent="-515620" defTabSz="914400" rtl="0" eaLnBrk="1" fontAlgn="auto" latinLnBrk="0" hangingPunct="1">
              <a:lnSpc>
                <a:spcPct val="100000"/>
              </a:lnSpc>
              <a:spcBef>
                <a:spcPts val="100"/>
              </a:spcBef>
              <a:spcAft>
                <a:spcPts val="0"/>
              </a:spcAft>
              <a:buClrTx/>
              <a:buSzTx/>
              <a:buFont typeface="Arial MT"/>
              <a:buAutoNum type="arabicPeriod"/>
              <a:tabLst>
                <a:tab pos="527685" algn="l"/>
                <a:tab pos="528320"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房屋已登記者，應依權狀或登記謄本確實填寫「建號」，如</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0" lvl="0" indent="0" defTabSz="914400" rtl="0" eaLnBrk="1" fontAlgn="auto" latinLnBrk="0" hangingPunct="1">
              <a:lnSpc>
                <a:spcPct val="100000"/>
              </a:lnSpc>
              <a:spcBef>
                <a:spcPts val="5"/>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en-US" altLang="zh-TW" sz="2400" b="0" i="0" u="none" strike="noStrike" kern="1200" cap="none" spc="0" normalizeH="0" baseline="0" noProof="0" dirty="0">
                <a:ln>
                  <a:noFill/>
                </a:ln>
                <a:solidFill>
                  <a:prstClr val="black"/>
                </a:solidFill>
                <a:effectLst/>
                <a:uLnTx/>
                <a:uFillTx/>
                <a:latin typeface="Arial MT"/>
                <a:ea typeface="+mn-ea"/>
                <a:cs typeface="Arial MT"/>
              </a:rPr>
              <a:t>O</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縣（市）</a:t>
            </a:r>
            <a:r>
              <a:rPr kumimoji="0" lang="en-US" altLang="zh-TW" sz="2400" b="0" i="0" u="none" strike="noStrike" kern="1200" cap="none" spc="0" normalizeH="0" baseline="0" noProof="0" dirty="0">
                <a:ln>
                  <a:noFill/>
                </a:ln>
                <a:solidFill>
                  <a:prstClr val="black"/>
                </a:solidFill>
                <a:effectLst/>
                <a:uLnTx/>
                <a:uFillTx/>
                <a:latin typeface="Arial MT"/>
                <a:ea typeface="+mn-ea"/>
                <a:cs typeface="Arial MT"/>
              </a:rPr>
              <a:t>O</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區（鄉、鎮、</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市</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en-US" altLang="zh-TW" sz="2400" b="0" i="0" u="none" strike="noStrike" kern="1200" cap="none" spc="0" normalizeH="0" baseline="0" noProof="0" dirty="0">
                <a:ln>
                  <a:noFill/>
                </a:ln>
                <a:solidFill>
                  <a:prstClr val="black"/>
                </a:solidFill>
                <a:effectLst/>
                <a:uLnTx/>
                <a:uFillTx/>
                <a:latin typeface="Arial MT"/>
                <a:ea typeface="+mn-ea"/>
                <a:cs typeface="Arial MT"/>
              </a:rPr>
              <a:t>O</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段</a:t>
            </a:r>
            <a:r>
              <a:rPr kumimoji="0" lang="en-US" altLang="zh-TW" sz="2400" b="0" i="0" u="none" strike="noStrike" kern="1200" cap="none" spc="0" normalizeH="0" baseline="0" noProof="0" dirty="0">
                <a:ln>
                  <a:noFill/>
                </a:ln>
                <a:solidFill>
                  <a:prstClr val="black"/>
                </a:solidFill>
                <a:effectLst/>
                <a:uLnTx/>
                <a:uFillTx/>
                <a:latin typeface="Arial MT"/>
                <a:ea typeface="+mn-ea"/>
                <a:cs typeface="Arial MT"/>
              </a:rPr>
              <a:t>O</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小段</a:t>
            </a:r>
            <a:r>
              <a:rPr kumimoji="0" lang="en-US" altLang="zh-TW" sz="2400" b="0" i="0" u="none" strike="noStrike" kern="1200" cap="none" spc="0" normalizeH="0" baseline="0" noProof="0" dirty="0">
                <a:ln>
                  <a:noFill/>
                </a:ln>
                <a:solidFill>
                  <a:prstClr val="black"/>
                </a:solidFill>
                <a:effectLst/>
                <a:uLnTx/>
                <a:uFillTx/>
                <a:latin typeface="Arial MT"/>
                <a:ea typeface="+mn-ea"/>
                <a:cs typeface="Arial MT"/>
              </a:rPr>
              <a:t>O</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建號」。</a:t>
            </a:r>
          </a:p>
          <a:p>
            <a:pPr marL="527685" marR="0" lvl="0" indent="-515620" defTabSz="914400" rtl="0" eaLnBrk="1" fontAlgn="auto" latinLnBrk="0" hangingPunct="1">
              <a:lnSpc>
                <a:spcPct val="100000"/>
              </a:lnSpc>
              <a:spcBef>
                <a:spcPts val="0"/>
              </a:spcBef>
              <a:spcAft>
                <a:spcPts val="0"/>
              </a:spcAft>
              <a:buClrTx/>
              <a:buSzTx/>
              <a:buFont typeface="Arial MT"/>
              <a:buAutoNum type="arabicPeriod" startAt="2"/>
              <a:tabLst>
                <a:tab pos="527685" algn="l"/>
                <a:tab pos="528320"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未登記者，應填寫門牌號碼並加註係未登記建物，如無門牌</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0" lvl="0" indent="0"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號碼，應填寫「稅籍號碼」。</a:t>
            </a:r>
          </a:p>
          <a:p>
            <a:pPr marL="527685" marR="0" lvl="0" indent="-515620" defTabSz="914400" rtl="0" eaLnBrk="1" fontAlgn="auto" latinLnBrk="0" hangingPunct="1">
              <a:lnSpc>
                <a:spcPct val="100000"/>
              </a:lnSpc>
              <a:spcBef>
                <a:spcPts val="0"/>
              </a:spcBef>
              <a:spcAft>
                <a:spcPts val="0"/>
              </a:spcAft>
              <a:buClrTx/>
              <a:buSzTx/>
              <a:buFont typeface="Arial MT"/>
              <a:buAutoNum type="arabicPeriod" startAt="3"/>
              <a:tabLst>
                <a:tab pos="527685" algn="l"/>
                <a:tab pos="528320"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「停車位」具獨立之所有權狀者，應依權狀或登記謄本確實</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0" lvl="0" indent="0" defTabSz="914400" rtl="0" eaLnBrk="1" fontAlgn="auto" latinLnBrk="0" hangingPunct="1">
              <a:lnSpc>
                <a:spcPct val="100000"/>
              </a:lnSpc>
              <a:spcBef>
                <a:spcPts val="5"/>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填寫「建號」、「面積」及「持分」。</a:t>
            </a:r>
          </a:p>
          <a:p>
            <a:pPr marL="527685" marR="0" lvl="0" indent="-515620" defTabSz="914400" rtl="0" eaLnBrk="1" fontAlgn="auto" latinLnBrk="0" hangingPunct="1">
              <a:lnSpc>
                <a:spcPct val="100000"/>
              </a:lnSpc>
              <a:spcBef>
                <a:spcPts val="0"/>
              </a:spcBef>
              <a:spcAft>
                <a:spcPts val="0"/>
              </a:spcAft>
              <a:buClrTx/>
              <a:buSzTx/>
              <a:buFont typeface="Arial MT"/>
              <a:buAutoNum type="arabicPeriod" startAt="4"/>
              <a:tabLst>
                <a:tab pos="528320"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建物及其座落之土地應分別填載於建物頁面及土地頁面。</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5080" lvl="0" indent="-515620" defTabSz="914400" rtl="0" eaLnBrk="1" fontAlgn="auto" latinLnBrk="0" hangingPunct="1">
              <a:lnSpc>
                <a:spcPct val="100000"/>
              </a:lnSpc>
              <a:spcBef>
                <a:spcPts val="0"/>
              </a:spcBef>
              <a:spcAft>
                <a:spcPts val="0"/>
              </a:spcAft>
              <a:buClrTx/>
              <a:buSzTx/>
              <a:buFont typeface="Arial MT"/>
              <a:buAutoNum type="arabicPeriod" startAt="4"/>
              <a:tabLst>
                <a:tab pos="528320"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應註明登記或取得之時間及原因，如係申報日前五年內取得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者，並應申報實際交易價額或原始製造價額，無實際交易價 </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額或原始製造價額者，以取得年度之房屋課稅現值或市價申 報。</a:t>
            </a:r>
          </a:p>
          <a:p>
            <a:pPr marL="527685" marR="0" lvl="0" indent="-515620" defTabSz="914400" rtl="0" eaLnBrk="1" fontAlgn="auto" latinLnBrk="0" hangingPunct="1">
              <a:lnSpc>
                <a:spcPct val="100000"/>
              </a:lnSpc>
              <a:spcBef>
                <a:spcPts val="5"/>
              </a:spcBef>
              <a:spcAft>
                <a:spcPts val="0"/>
              </a:spcAft>
              <a:buClrTx/>
              <a:buSzTx/>
              <a:buFontTx/>
              <a:buAutoNum type="arabicPeriod" startAt="4"/>
              <a:tabLst>
                <a:tab pos="528320"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共同使用部分</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如公設</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若有單獨建號者，請單獨新增一</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筆</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pPr marL="527685" marR="371475" lvl="0" indent="-515620" defTabSz="914400" rtl="0" eaLnBrk="1" fontAlgn="auto" latinLnBrk="0" hangingPunct="1">
              <a:lnSpc>
                <a:spcPct val="100000"/>
              </a:lnSpc>
              <a:spcBef>
                <a:spcPts val="5"/>
              </a:spcBef>
              <a:spcAft>
                <a:spcPts val="0"/>
              </a:spcAft>
              <a:buClrTx/>
              <a:buSzTx/>
              <a:buFontTx/>
              <a:buAutoNum type="arabicPeriod" startAt="4"/>
              <a:tabLst>
                <a:tab pos="528320"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多人持有同一房</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屋</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建物</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30" normalizeH="0" baseline="0" noProof="0" dirty="0">
                <a:ln>
                  <a:noFill/>
                </a:ln>
                <a:solidFill>
                  <a:prstClr val="black"/>
                </a:solidFill>
                <a:effectLst/>
                <a:uLnTx/>
                <a:uFillTx/>
                <a:latin typeface="Microsoft JhengHei"/>
                <a:ea typeface="+mn-ea"/>
                <a:cs typeface="Microsoft JhengHei"/>
              </a:rPr>
              <a:t> </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，加總權利範</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圍</a:t>
            </a:r>
            <a:r>
              <a:rPr kumimoji="0" lang="en-US" altLang="zh-TW"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持分</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50" normalizeH="0" baseline="0" noProof="0" dirty="0">
                <a:ln>
                  <a:noFill/>
                </a:ln>
                <a:solidFill>
                  <a:prstClr val="black"/>
                </a:solidFill>
                <a:effectLst/>
                <a:uLnTx/>
                <a:uFillTx/>
                <a:latin typeface="Microsoft JhengHei"/>
                <a:ea typeface="+mn-ea"/>
                <a:cs typeface="Microsoft JhengHei"/>
              </a:rPr>
              <a:t> </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不得大於 </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1/1</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endParaRPr lang="zh-TW" altLang="en-US" dirty="0"/>
          </a:p>
        </p:txBody>
      </p:sp>
    </p:spTree>
    <p:extLst>
      <p:ext uri="{BB962C8B-B14F-4D97-AF65-F5344CB8AC3E}">
        <p14:creationId xmlns:p14="http://schemas.microsoft.com/office/powerpoint/2010/main" val="7452794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CFDF8F-E9ED-CE89-1AF9-9D7A71789BC8}"/>
              </a:ext>
            </a:extLst>
          </p:cNvPr>
          <p:cNvSpPr>
            <a:spLocks noGrp="1"/>
          </p:cNvSpPr>
          <p:nvPr>
            <p:ph type="title"/>
          </p:nvPr>
        </p:nvSpPr>
        <p:spPr>
          <a:xfrm>
            <a:off x="323528" y="188640"/>
            <a:ext cx="7467600" cy="724942"/>
          </a:xfrm>
        </p:spPr>
        <p:txBody>
          <a:bodyPr>
            <a:normAutofit fontScale="90000"/>
          </a:bodyPr>
          <a:lstStyle/>
          <a:p>
            <a:r>
              <a:rPr lang="zh-TW" altLang="en-US" sz="4300" spc="10" dirty="0"/>
              <a:t>常見申報錯誤態樣－建物 </a:t>
            </a:r>
          </a:p>
        </p:txBody>
      </p:sp>
      <p:sp>
        <p:nvSpPr>
          <p:cNvPr id="3" name="內容版面配置區 2">
            <a:extLst>
              <a:ext uri="{FF2B5EF4-FFF2-40B4-BE49-F238E27FC236}">
                <a16:creationId xmlns:a16="http://schemas.microsoft.com/office/drawing/2014/main" id="{3F55355B-7604-9C43-AAEC-EB32AA7472A6}"/>
              </a:ext>
            </a:extLst>
          </p:cNvPr>
          <p:cNvSpPr>
            <a:spLocks noGrp="1"/>
          </p:cNvSpPr>
          <p:nvPr>
            <p:ph sz="quarter" idx="1"/>
          </p:nvPr>
        </p:nvSpPr>
        <p:spPr>
          <a:xfrm>
            <a:off x="467544" y="992124"/>
            <a:ext cx="7467600" cy="4873752"/>
          </a:xfrm>
        </p:spPr>
        <p:txBody>
          <a:body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申報人房屋面積計算方式係應以建築改良物所有權狀或建物登記謄本 內之建物總面積為準。 </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預售屋：已付款若干萬元者，因房屋尚未過戶，應填寫於備註欄中。</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建物已滅失但未辦理註銷登記：請申報時於備註欄說明並於事後說明 時提出滅失之證據（如照片或事後補辦註銷登記）。</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已登記之房屋及停車位，建物標示欄應依權狀或登記謄本填載建號； 未登記建物則應填具門牌號碼或填載稅籍號碼，並加註「未登記建物」。</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建物應填載登記或取得之時間或原因，如係申報日</a:t>
            </a:r>
            <a:r>
              <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5</a:t>
            </a: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年內取得，尚應申報 實際交易價額或原始製造價額，無實際交易價額或原始製造價額者，則 申報取得年度之房屋課稅現值或市價。</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僅申報土地，漏未填載其上之建物：建物及其坐落之土地，應分別填載 於「建物」及「土地」欄位。</a:t>
            </a:r>
            <a:endPar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靈骨塔如為地上權</a:t>
            </a:r>
            <a:r>
              <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a:t>
            </a:r>
            <a:r>
              <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申報於備註欄</a:t>
            </a:r>
            <a:r>
              <a:rPr kumimoji="0" lang="en-US" altLang="zh-TW"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rPr>
              <a:t>(103.7.14/10305023670) </a:t>
            </a:r>
            <a:endParaRPr kumimoji="0" lang="zh-TW" altLang="en-US" sz="2000" b="0" i="0" u="none" strike="noStrike" kern="1200" cap="none" spc="0" normalizeH="0" baseline="0" noProof="0" dirty="0">
              <a:ln>
                <a:noFill/>
              </a:ln>
              <a:solidFill>
                <a:srgbClr val="191B0E"/>
              </a:solidFill>
              <a:effectLst/>
              <a:uLnTx/>
              <a:uFillTx/>
              <a:latin typeface="Franklin Gothic Book" panose="020B0503020102020204"/>
              <a:ea typeface="微軟正黑體" panose="020B0604030504040204" pitchFamily="34" charset="-120"/>
              <a:cs typeface="+mn-cs"/>
            </a:endParaRPr>
          </a:p>
          <a:p>
            <a:endParaRPr lang="zh-TW" altLang="en-US" dirty="0"/>
          </a:p>
        </p:txBody>
      </p:sp>
    </p:spTree>
    <p:extLst>
      <p:ext uri="{BB962C8B-B14F-4D97-AF65-F5344CB8AC3E}">
        <p14:creationId xmlns:p14="http://schemas.microsoft.com/office/powerpoint/2010/main" val="34789880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71DBF8-CB1A-81AC-721E-41A342B4B056}"/>
              </a:ext>
            </a:extLst>
          </p:cNvPr>
          <p:cNvSpPr>
            <a:spLocks noGrp="1"/>
          </p:cNvSpPr>
          <p:nvPr>
            <p:ph type="title"/>
          </p:nvPr>
        </p:nvSpPr>
        <p:spPr>
          <a:xfrm>
            <a:off x="457200" y="57581"/>
            <a:ext cx="7467600" cy="652934"/>
          </a:xfrm>
        </p:spPr>
        <p:txBody>
          <a:bodyPr>
            <a:normAutofit fontScale="90000"/>
          </a:bodyPr>
          <a:lstStyle/>
          <a:p>
            <a:r>
              <a:rPr lang="zh-TW" altLang="en-US" sz="3900" spc="10" dirty="0"/>
              <a:t>申報表</a:t>
            </a:r>
            <a:r>
              <a:rPr lang="en-US" altLang="zh-TW" sz="3900" spc="10" dirty="0"/>
              <a:t>-</a:t>
            </a:r>
            <a:r>
              <a:rPr lang="zh-TW" altLang="en-US" sz="3900" spc="10" dirty="0"/>
              <a:t>船舶</a:t>
            </a:r>
          </a:p>
        </p:txBody>
      </p:sp>
      <p:sp>
        <p:nvSpPr>
          <p:cNvPr id="3" name="內容版面配置區 2">
            <a:extLst>
              <a:ext uri="{FF2B5EF4-FFF2-40B4-BE49-F238E27FC236}">
                <a16:creationId xmlns:a16="http://schemas.microsoft.com/office/drawing/2014/main" id="{467794F8-DC2D-3717-4E56-70A6594CEB2B}"/>
              </a:ext>
            </a:extLst>
          </p:cNvPr>
          <p:cNvSpPr>
            <a:spLocks noGrp="1"/>
          </p:cNvSpPr>
          <p:nvPr>
            <p:ph sz="quarter" idx="1"/>
          </p:nvPr>
        </p:nvSpPr>
        <p:spPr>
          <a:xfrm>
            <a:off x="477126" y="710515"/>
            <a:ext cx="7467600" cy="4873752"/>
          </a:xfrm>
        </p:spPr>
        <p:txBody>
          <a:bodyPr/>
          <a:lstStyle/>
          <a:p>
            <a:pPr marL="527685" marR="0" lvl="0" indent="-515620" algn="l" defTabSz="914400" rtl="0" eaLnBrk="1" fontAlgn="auto" latinLnBrk="0" hangingPunct="1">
              <a:lnSpc>
                <a:spcPct val="100000"/>
              </a:lnSpc>
              <a:spcBef>
                <a:spcPts val="110"/>
              </a:spcBef>
              <a:spcAft>
                <a:spcPts val="0"/>
              </a:spcAft>
              <a:buClrTx/>
              <a:buSzTx/>
              <a:buFont typeface="Arial MT"/>
              <a:buAutoNum type="arabicPeriod"/>
              <a:tabLst>
                <a:tab pos="527685" algn="l"/>
                <a:tab pos="528320" algn="l"/>
              </a:tabLst>
              <a:defRPr/>
            </a:pP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若船舶種類選為其他</a:t>
            </a:r>
            <a:r>
              <a:rPr kumimoji="0" lang="zh-TW" altLang="en-US" sz="2200" b="0" i="0" u="none" strike="noStrike" kern="1200" cap="none" spc="15"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可</a:t>
            </a:r>
            <a:r>
              <a:rPr kumimoji="0" lang="zh-TW" altLang="en-US" sz="2200" b="0" i="0" u="none" strike="noStrike" kern="1200" cap="none" spc="10" normalizeH="0" baseline="0" noProof="0" dirty="0">
                <a:ln>
                  <a:noFill/>
                </a:ln>
                <a:solidFill>
                  <a:prstClr val="black"/>
                </a:solidFill>
                <a:effectLst/>
                <a:uLnTx/>
                <a:uFillTx/>
                <a:latin typeface="Microsoft JhengHei"/>
                <a:ea typeface="+mn-ea"/>
                <a:cs typeface="Microsoft JhengHei"/>
              </a:rPr>
              <a:t>填寫</a:t>
            </a:r>
            <a:r>
              <a:rPr kumimoji="0" lang="zh-TW" altLang="en-US" sz="2200" b="0" i="0" u="none" strike="noStrike" kern="1200" cap="none" spc="-25" normalizeH="0" baseline="0" noProof="0" dirty="0">
                <a:ln>
                  <a:noFill/>
                </a:ln>
                <a:solidFill>
                  <a:prstClr val="black"/>
                </a:solidFill>
                <a:effectLst/>
                <a:uLnTx/>
                <a:uFillTx/>
                <a:latin typeface="Microsoft JhengHei"/>
                <a:ea typeface="+mn-ea"/>
                <a:cs typeface="Microsoft JhengHei"/>
              </a:rPr>
              <a:t>於</a:t>
            </a:r>
            <a:r>
              <a:rPr kumimoji="0" lang="zh-TW" altLang="en-US" sz="2200" b="0" i="0" u="none" strike="noStrike" kern="1200" cap="none" spc="10" normalizeH="0" baseline="0" noProof="0" dirty="0">
                <a:ln>
                  <a:noFill/>
                </a:ln>
                <a:solidFill>
                  <a:prstClr val="black"/>
                </a:solidFill>
                <a:effectLst/>
                <a:uLnTx/>
                <a:uFillTx/>
                <a:latin typeface="Microsoft JhengHei"/>
                <a:ea typeface="+mn-ea"/>
                <a:cs typeface="Microsoft JhengHei"/>
              </a:rPr>
              <a:t>後方</a:t>
            </a:r>
            <a:r>
              <a:rPr kumimoji="0" lang="zh-TW" altLang="en-US" sz="2200" b="0" i="0" u="none" strike="noStrike" kern="1200" cap="none" spc="-25" normalizeH="0" baseline="0" noProof="0" dirty="0">
                <a:ln>
                  <a:noFill/>
                </a:ln>
                <a:solidFill>
                  <a:prstClr val="black"/>
                </a:solidFill>
                <a:effectLst/>
                <a:uLnTx/>
                <a:uFillTx/>
                <a:latin typeface="Microsoft JhengHei"/>
                <a:ea typeface="+mn-ea"/>
                <a:cs typeface="Microsoft JhengHei"/>
              </a:rPr>
              <a:t>欄</a:t>
            </a:r>
            <a:r>
              <a:rPr kumimoji="0" lang="zh-TW" altLang="en-US" sz="2200" b="0" i="0" u="none" strike="noStrike" kern="1200" cap="none" spc="10" normalizeH="0" baseline="0" noProof="0" dirty="0">
                <a:ln>
                  <a:noFill/>
                </a:ln>
                <a:solidFill>
                  <a:prstClr val="black"/>
                </a:solidFill>
                <a:effectLst/>
                <a:uLnTx/>
                <a:uFillTx/>
                <a:latin typeface="Microsoft JhengHei"/>
                <a:ea typeface="+mn-ea"/>
                <a:cs typeface="Microsoft JhengHei"/>
              </a:rPr>
              <a:t>位。</a:t>
            </a:r>
            <a:endParaRPr kumimoji="0" lang="zh-TW" altLang="en-US" sz="22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0" lvl="0" indent="-515620" algn="l" defTabSz="914400" rtl="0" eaLnBrk="1" fontAlgn="auto" latinLnBrk="0" hangingPunct="1">
              <a:lnSpc>
                <a:spcPct val="100000"/>
              </a:lnSpc>
              <a:spcBef>
                <a:spcPts val="0"/>
              </a:spcBef>
              <a:spcAft>
                <a:spcPts val="0"/>
              </a:spcAft>
              <a:buClrTx/>
              <a:buSzTx/>
              <a:buFont typeface="Arial MT"/>
              <a:buAutoNum type="arabicPeriod"/>
              <a:tabLst>
                <a:tab pos="527685" algn="l"/>
                <a:tab pos="528320" algn="l"/>
              </a:tabLst>
              <a:defRPr/>
            </a:pP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若相同之船舶兩艘以上</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請在</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備</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註欄</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說</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明。</a:t>
            </a:r>
            <a:endParaRPr kumimoji="0" lang="zh-TW" altLang="en-US" sz="22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0" lvl="0" indent="-515620" algn="l" defTabSz="914400" rtl="0" eaLnBrk="1" fontAlgn="auto" latinLnBrk="0" hangingPunct="1">
              <a:lnSpc>
                <a:spcPct val="100000"/>
              </a:lnSpc>
              <a:spcBef>
                <a:spcPts val="0"/>
              </a:spcBef>
              <a:spcAft>
                <a:spcPts val="0"/>
              </a:spcAft>
              <a:buClrTx/>
              <a:buSzTx/>
              <a:buFont typeface="Arial MT"/>
              <a:buAutoNum type="arabicPeriod"/>
              <a:tabLst>
                <a:tab pos="527685" algn="l"/>
                <a:tab pos="528320" algn="l"/>
              </a:tabLst>
              <a:defRPr/>
            </a:pP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動力船舶及非動力船舶</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皆</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包含</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在</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內。</a:t>
            </a:r>
            <a:endParaRPr kumimoji="0" lang="zh-TW" altLang="en-US" sz="22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5080" lvl="0" indent="-515620" algn="just" defTabSz="914400" rtl="0" eaLnBrk="1" fontAlgn="auto" latinLnBrk="0" hangingPunct="1">
              <a:lnSpc>
                <a:spcPct val="100000"/>
              </a:lnSpc>
              <a:spcBef>
                <a:spcPts val="5"/>
              </a:spcBef>
              <a:spcAft>
                <a:spcPts val="0"/>
              </a:spcAft>
              <a:buClrTx/>
              <a:buSzTx/>
              <a:buFont typeface="Arial MT"/>
              <a:buAutoNum type="arabicPeriod"/>
              <a:tabLst>
                <a:tab pos="528320" algn="l"/>
              </a:tabLst>
              <a:defRPr/>
            </a:pP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應註明登記或取得之時</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間</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及原</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因</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，如</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係</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申報</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日</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前五</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年</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內取</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得</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者，並應申報實際交易價額</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或</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原始</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製</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造價</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額</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，無</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實</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際交</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易</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價額</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或</a:t>
            </a:r>
            <a:r>
              <a:rPr kumimoji="0" lang="zh-TW" altLang="en-US" sz="2200" b="0" i="0" u="none" strike="noStrike" kern="1200" cap="none" spc="0" normalizeH="0" baseline="0" noProof="0" dirty="0">
                <a:ln>
                  <a:noFill/>
                </a:ln>
                <a:solidFill>
                  <a:prstClr val="black"/>
                </a:solidFill>
                <a:effectLst/>
                <a:uLnTx/>
                <a:uFillTx/>
                <a:latin typeface="Microsoft JhengHei"/>
                <a:ea typeface="+mn-ea"/>
                <a:cs typeface="Microsoft JhengHei"/>
              </a:rPr>
              <a:t>原始 </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製造價額者，以市價申</a:t>
            </a:r>
            <a:r>
              <a:rPr kumimoji="0" lang="zh-TW" altLang="en-US" sz="2200" b="0" i="0" u="none" strike="noStrike" kern="1200" cap="none" spc="-20" normalizeH="0" baseline="0" noProof="0" dirty="0">
                <a:ln>
                  <a:noFill/>
                </a:ln>
                <a:solidFill>
                  <a:prstClr val="black"/>
                </a:solidFill>
                <a:effectLst/>
                <a:uLnTx/>
                <a:uFillTx/>
                <a:latin typeface="Microsoft JhengHei"/>
                <a:ea typeface="+mn-ea"/>
                <a:cs typeface="Microsoft JhengHei"/>
              </a:rPr>
              <a:t>報</a:t>
            </a:r>
            <a:r>
              <a:rPr kumimoji="0" lang="zh-TW" altLang="en-US" sz="2200" b="0" i="0" u="none" strike="noStrike" kern="1200" cap="none" spc="5" normalizeH="0" baseline="0" noProof="0" dirty="0">
                <a:ln>
                  <a:noFill/>
                </a:ln>
                <a:solidFill>
                  <a:prstClr val="black"/>
                </a:solidFill>
                <a:effectLst/>
                <a:uLnTx/>
                <a:uFillTx/>
                <a:latin typeface="Microsoft JhengHei"/>
                <a:ea typeface="+mn-ea"/>
                <a:cs typeface="Microsoft JhengHei"/>
              </a:rPr>
              <a:t>。</a:t>
            </a:r>
            <a:endParaRPr kumimoji="0" lang="zh-TW" altLang="en-US" sz="22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pic>
        <p:nvPicPr>
          <p:cNvPr id="4" name="object 8">
            <a:extLst>
              <a:ext uri="{FF2B5EF4-FFF2-40B4-BE49-F238E27FC236}">
                <a16:creationId xmlns:a16="http://schemas.microsoft.com/office/drawing/2014/main" id="{14A9D7F0-FE22-743D-5ADF-FF7763090B7A}"/>
              </a:ext>
            </a:extLst>
          </p:cNvPr>
          <p:cNvPicPr/>
          <p:nvPr/>
        </p:nvPicPr>
        <p:blipFill>
          <a:blip r:embed="rId2" cstate="print"/>
          <a:stretch>
            <a:fillRect/>
          </a:stretch>
        </p:blipFill>
        <p:spPr>
          <a:xfrm>
            <a:off x="196596" y="2996952"/>
            <a:ext cx="8750808" cy="3383279"/>
          </a:xfrm>
          <a:prstGeom prst="rect">
            <a:avLst/>
          </a:prstGeom>
        </p:spPr>
      </p:pic>
    </p:spTree>
    <p:extLst>
      <p:ext uri="{BB962C8B-B14F-4D97-AF65-F5344CB8AC3E}">
        <p14:creationId xmlns:p14="http://schemas.microsoft.com/office/powerpoint/2010/main" val="41798842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CFC0BA-FC63-7669-7467-89DF391B39E2}"/>
              </a:ext>
            </a:extLst>
          </p:cNvPr>
          <p:cNvSpPr>
            <a:spLocks noGrp="1"/>
          </p:cNvSpPr>
          <p:nvPr>
            <p:ph type="title"/>
          </p:nvPr>
        </p:nvSpPr>
        <p:spPr>
          <a:xfrm>
            <a:off x="457200" y="188640"/>
            <a:ext cx="7467600" cy="796950"/>
          </a:xfrm>
        </p:spPr>
        <p:txBody>
          <a:bodyPr/>
          <a:lstStyle/>
          <a:p>
            <a:r>
              <a:rPr lang="zh-TW" altLang="en-US" sz="3500" spc="10" dirty="0"/>
              <a:t>申報表</a:t>
            </a:r>
            <a:r>
              <a:rPr lang="en-US" altLang="zh-TW" sz="3500" spc="10" dirty="0"/>
              <a:t>-</a:t>
            </a:r>
            <a:r>
              <a:rPr lang="zh-TW" altLang="en-US" sz="3500" spc="10" dirty="0"/>
              <a:t>汽車</a:t>
            </a:r>
          </a:p>
        </p:txBody>
      </p:sp>
      <p:sp>
        <p:nvSpPr>
          <p:cNvPr id="3" name="內容版面配置區 2">
            <a:extLst>
              <a:ext uri="{FF2B5EF4-FFF2-40B4-BE49-F238E27FC236}">
                <a16:creationId xmlns:a16="http://schemas.microsoft.com/office/drawing/2014/main" id="{42237D4C-FC9A-370D-5C0F-C5F3BD1A6EF1}"/>
              </a:ext>
            </a:extLst>
          </p:cNvPr>
          <p:cNvSpPr>
            <a:spLocks noGrp="1"/>
          </p:cNvSpPr>
          <p:nvPr>
            <p:ph sz="quarter" idx="1"/>
          </p:nvPr>
        </p:nvSpPr>
        <p:spPr/>
        <p:txBody>
          <a:bodyPr/>
          <a:lstStyle/>
          <a:p>
            <a:endParaRPr lang="zh-TW" altLang="en-US"/>
          </a:p>
        </p:txBody>
      </p:sp>
      <p:pic>
        <p:nvPicPr>
          <p:cNvPr id="4" name="object 3">
            <a:extLst>
              <a:ext uri="{FF2B5EF4-FFF2-40B4-BE49-F238E27FC236}">
                <a16:creationId xmlns:a16="http://schemas.microsoft.com/office/drawing/2014/main" id="{1EB7B945-F87C-9639-EC23-65AA210BBFA7}"/>
              </a:ext>
            </a:extLst>
          </p:cNvPr>
          <p:cNvPicPr/>
          <p:nvPr/>
        </p:nvPicPr>
        <p:blipFill>
          <a:blip r:embed="rId2" cstate="print"/>
          <a:stretch>
            <a:fillRect/>
          </a:stretch>
        </p:blipFill>
        <p:spPr>
          <a:xfrm>
            <a:off x="373380" y="1415796"/>
            <a:ext cx="8397240" cy="4026408"/>
          </a:xfrm>
          <a:prstGeom prst="rect">
            <a:avLst/>
          </a:prstGeom>
        </p:spPr>
      </p:pic>
    </p:spTree>
    <p:extLst>
      <p:ext uri="{BB962C8B-B14F-4D97-AF65-F5344CB8AC3E}">
        <p14:creationId xmlns:p14="http://schemas.microsoft.com/office/powerpoint/2010/main" val="316921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a:extLst>
              <a:ext uri="{FF2B5EF4-FFF2-40B4-BE49-F238E27FC236}">
                <a16:creationId xmlns:a16="http://schemas.microsoft.com/office/drawing/2014/main" id="{AB69A7C2-CDEA-AF97-EE32-73C2D3AEC36E}"/>
              </a:ext>
            </a:extLst>
          </p:cNvPr>
          <p:cNvSpPr>
            <a:spLocks noGrp="1"/>
          </p:cNvSpPr>
          <p:nvPr>
            <p:ph type="title"/>
          </p:nvPr>
        </p:nvSpPr>
        <p:spPr>
          <a:xfrm>
            <a:off x="1064840" y="188640"/>
            <a:ext cx="7035552" cy="854968"/>
          </a:xfrm>
          <a:effectLst>
            <a:softEdge rad="63500"/>
          </a:effectLst>
        </p:spPr>
        <p:txBody>
          <a:bodyPr/>
          <a:lstStyle/>
          <a:p>
            <a:pPr algn="ctr" eaLnBrk="1" fontAlgn="auto" hangingPunct="1">
              <a:spcAft>
                <a:spcPts val="0"/>
              </a:spcAft>
              <a:defRPr/>
            </a:pPr>
            <a:r>
              <a:rPr lang="zh-TW" altLang="en-US" sz="4400" b="1" dirty="0">
                <a:latin typeface="微軟正黑體" pitchFamily="34" charset="-120"/>
                <a:ea typeface="微軟正黑體" pitchFamily="34" charset="-120"/>
              </a:rPr>
              <a:t>申報種類、期間、申報日</a:t>
            </a:r>
          </a:p>
        </p:txBody>
      </p:sp>
      <p:sp>
        <p:nvSpPr>
          <p:cNvPr id="20485" name="內容版面配置區 47">
            <a:extLst>
              <a:ext uri="{FF2B5EF4-FFF2-40B4-BE49-F238E27FC236}">
                <a16:creationId xmlns:a16="http://schemas.microsoft.com/office/drawing/2014/main" id="{E18103E7-CEC2-0B63-61EB-682EDE3ED5AA}"/>
              </a:ext>
            </a:extLst>
          </p:cNvPr>
          <p:cNvSpPr>
            <a:spLocks noGrp="1"/>
          </p:cNvSpPr>
          <p:nvPr>
            <p:ph sz="quarter" idx="1"/>
          </p:nvPr>
        </p:nvSpPr>
        <p:spPr>
          <a:xfrm>
            <a:off x="323850" y="1489075"/>
            <a:ext cx="9217025" cy="1296988"/>
          </a:xfrm>
        </p:spPr>
        <p:txBody>
          <a:bodyPr/>
          <a:lstStyle/>
          <a:p>
            <a:pPr eaLnBrk="1" hangingPunct="1"/>
            <a:r>
              <a:rPr lang="zh-TW" altLang="en-US" sz="3200" b="1">
                <a:latin typeface="微軟正黑體" panose="020B0604030504040204" pitchFamily="34" charset="-120"/>
                <a:ea typeface="微軟正黑體" panose="020B0604030504040204" pitchFamily="34" charset="-120"/>
              </a:rPr>
              <a:t>申報</a:t>
            </a:r>
            <a:r>
              <a:rPr lang="en-US" altLang="zh-TW" sz="3200" b="1">
                <a:latin typeface="微軟正黑體" panose="020B0604030504040204" pitchFamily="34" charset="-120"/>
                <a:ea typeface="微軟正黑體" panose="020B0604030504040204" pitchFamily="34" charset="-120"/>
              </a:rPr>
              <a:t>(</a:t>
            </a:r>
            <a:r>
              <a:rPr lang="zh-TW" altLang="en-US" sz="3200" b="1">
                <a:latin typeface="微軟正黑體" panose="020B0604030504040204" pitchFamily="34" charset="-120"/>
                <a:ea typeface="微軟正黑體" panose="020B0604030504040204" pitchFamily="34" charset="-120"/>
              </a:rPr>
              <a:t>基準</a:t>
            </a:r>
            <a:r>
              <a:rPr lang="en-US" altLang="zh-TW" sz="3200" b="1">
                <a:latin typeface="微軟正黑體" panose="020B0604030504040204" pitchFamily="34" charset="-120"/>
                <a:ea typeface="微軟正黑體" panose="020B0604030504040204" pitchFamily="34" charset="-120"/>
              </a:rPr>
              <a:t>)</a:t>
            </a:r>
            <a:r>
              <a:rPr lang="zh-TW" altLang="en-US" sz="3200" b="1">
                <a:latin typeface="微軟正黑體" panose="020B0604030504040204" pitchFamily="34" charset="-120"/>
                <a:ea typeface="微軟正黑體" panose="020B0604030504040204" pitchFamily="34" charset="-120"/>
              </a:rPr>
              <a:t>日</a:t>
            </a:r>
            <a:r>
              <a:rPr lang="zh-TW" altLang="en-US" sz="3200">
                <a:latin typeface="微軟正黑體" panose="020B0604030504040204" pitchFamily="34" charset="-120"/>
                <a:ea typeface="微軟正黑體" panose="020B0604030504040204" pitchFamily="34" charset="-120"/>
              </a:rPr>
              <a:t>：查詢財產之基準日</a:t>
            </a:r>
            <a:r>
              <a:rPr lang="zh-TW" altLang="en-US" sz="3200" b="1">
                <a:latin typeface="微軟正黑體" panose="020B0604030504040204" pitchFamily="34" charset="-120"/>
                <a:ea typeface="微軟正黑體" panose="020B0604030504040204" pitchFamily="34" charset="-120"/>
              </a:rPr>
              <a:t>　</a:t>
            </a:r>
            <a:r>
              <a:rPr lang="zh-TW" altLang="en-US" sz="2800" b="1">
                <a:latin typeface="微軟正黑體" panose="020B0604030504040204" pitchFamily="34" charset="-120"/>
                <a:ea typeface="微軟正黑體" panose="020B0604030504040204" pitchFamily="34" charset="-120"/>
              </a:rPr>
              <a:t>≠交件日</a:t>
            </a:r>
            <a:endParaRPr lang="zh-TW" altLang="en-US" sz="2800"/>
          </a:p>
          <a:p>
            <a:pPr eaLnBrk="1" hangingPunct="1"/>
            <a:endParaRPr lang="en-US" altLang="zh-TW" sz="2800">
              <a:latin typeface="微軟正黑體" panose="020B0604030504040204" pitchFamily="34" charset="-120"/>
              <a:ea typeface="微軟正黑體" panose="020B0604030504040204" pitchFamily="34" charset="-120"/>
            </a:endParaRPr>
          </a:p>
        </p:txBody>
      </p:sp>
      <p:pic>
        <p:nvPicPr>
          <p:cNvPr id="20486" name="圖片 3">
            <a:extLst>
              <a:ext uri="{FF2B5EF4-FFF2-40B4-BE49-F238E27FC236}">
                <a16:creationId xmlns:a16="http://schemas.microsoft.com/office/drawing/2014/main" id="{07BD21F2-30B0-6B7C-919D-DD515B56A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168525"/>
            <a:ext cx="7812087"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圓角 2">
            <a:extLst>
              <a:ext uri="{FF2B5EF4-FFF2-40B4-BE49-F238E27FC236}">
                <a16:creationId xmlns:a16="http://schemas.microsoft.com/office/drawing/2014/main" id="{6B2A223D-F68C-4F94-FFEB-2E822A53F89A}"/>
              </a:ext>
            </a:extLst>
          </p:cNvPr>
          <p:cNvSpPr/>
          <p:nvPr/>
        </p:nvSpPr>
        <p:spPr>
          <a:xfrm>
            <a:off x="5795963" y="3141663"/>
            <a:ext cx="1871662" cy="2635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B8F652-4CFE-6864-F295-4C7362A341CD}"/>
              </a:ext>
            </a:extLst>
          </p:cNvPr>
          <p:cNvSpPr>
            <a:spLocks noGrp="1"/>
          </p:cNvSpPr>
          <p:nvPr>
            <p:ph type="title"/>
          </p:nvPr>
        </p:nvSpPr>
        <p:spPr>
          <a:xfrm>
            <a:off x="457200" y="274638"/>
            <a:ext cx="7467600" cy="706090"/>
          </a:xfrm>
        </p:spPr>
        <p:txBody>
          <a:bodyPr/>
          <a:lstStyle/>
          <a:p>
            <a:r>
              <a:rPr lang="zh-TW" altLang="en-US" sz="3500" spc="10" dirty="0"/>
              <a:t>汽車</a:t>
            </a:r>
            <a:r>
              <a:rPr lang="en-US" altLang="zh-TW" sz="3500" spc="10" dirty="0"/>
              <a:t>-</a:t>
            </a:r>
            <a:r>
              <a:rPr lang="zh-TW" altLang="en-US" sz="3500" spc="10" dirty="0"/>
              <a:t>注意事項</a:t>
            </a:r>
          </a:p>
        </p:txBody>
      </p:sp>
      <p:sp>
        <p:nvSpPr>
          <p:cNvPr id="3" name="內容版面配置區 2">
            <a:extLst>
              <a:ext uri="{FF2B5EF4-FFF2-40B4-BE49-F238E27FC236}">
                <a16:creationId xmlns:a16="http://schemas.microsoft.com/office/drawing/2014/main" id="{C14256BC-F734-D405-F597-4E7EE58A7238}"/>
              </a:ext>
            </a:extLst>
          </p:cNvPr>
          <p:cNvSpPr>
            <a:spLocks noGrp="1"/>
          </p:cNvSpPr>
          <p:nvPr>
            <p:ph sz="quarter" idx="1"/>
          </p:nvPr>
        </p:nvSpPr>
        <p:spPr>
          <a:xfrm>
            <a:off x="323528" y="964214"/>
            <a:ext cx="8820472" cy="4873752"/>
          </a:xfrm>
        </p:spPr>
        <p:txBody>
          <a:bodyPr/>
          <a:lstStyle/>
          <a:p>
            <a:pPr marL="527685" marR="0" lvl="0" indent="-515620" algn="l" defTabSz="914400" rtl="0" eaLnBrk="1" fontAlgn="auto" latinLnBrk="0" hangingPunct="1">
              <a:lnSpc>
                <a:spcPct val="100000"/>
              </a:lnSpc>
              <a:spcBef>
                <a:spcPts val="100"/>
              </a:spcBef>
              <a:spcAft>
                <a:spcPts val="0"/>
              </a:spcAft>
              <a:buClrTx/>
              <a:buSzTx/>
              <a:buFont typeface="Arial MT"/>
              <a:buAutoNum type="arabicPeriod"/>
              <a:tabLst>
                <a:tab pos="527685" algn="l"/>
                <a:tab pos="528320" algn="l"/>
              </a:tabLst>
              <a:defRPr/>
            </a:pPr>
            <a:r>
              <a:rPr kumimoji="0" lang="zh-TW" altLang="en-US" sz="2000" b="0" i="0" u="none" strike="noStrike" kern="1200" cap="none" spc="-5" normalizeH="0" baseline="0" noProof="0" dirty="0">
                <a:ln>
                  <a:noFill/>
                </a:ln>
                <a:solidFill>
                  <a:prstClr val="black"/>
                </a:solidFill>
                <a:effectLst/>
                <a:uLnTx/>
                <a:uFillTx/>
                <a:latin typeface="Microsoft JhengHei"/>
                <a:ea typeface="+mn-ea"/>
                <a:cs typeface="Microsoft JhengHei"/>
              </a:rPr>
              <a:t>含大型重型機車（汽缸總排氣</a:t>
            </a:r>
            <a:r>
              <a:rPr kumimoji="0" lang="zh-TW" altLang="en-US" sz="2000" b="0" i="0" u="none" strike="noStrike" kern="1200" cap="none" spc="5" normalizeH="0" baseline="0" noProof="0" dirty="0">
                <a:ln>
                  <a:noFill/>
                </a:ln>
                <a:solidFill>
                  <a:prstClr val="black"/>
                </a:solidFill>
                <a:effectLst/>
                <a:uLnTx/>
                <a:uFillTx/>
                <a:latin typeface="Microsoft JhengHei"/>
                <a:ea typeface="+mn-ea"/>
                <a:cs typeface="Microsoft JhengHei"/>
              </a:rPr>
              <a:t>量</a:t>
            </a:r>
            <a:r>
              <a:rPr kumimoji="0" lang="en-US" altLang="zh-TW" sz="2000" b="0" i="0" u="none" strike="noStrike" kern="1200" cap="none" spc="5" normalizeH="0" baseline="0" noProof="0" dirty="0">
                <a:ln>
                  <a:noFill/>
                </a:ln>
                <a:solidFill>
                  <a:prstClr val="black"/>
                </a:solidFill>
                <a:effectLst/>
                <a:uLnTx/>
                <a:uFillTx/>
                <a:latin typeface="Arial MT"/>
                <a:ea typeface="+mn-ea"/>
                <a:cs typeface="Arial MT"/>
              </a:rPr>
              <a:t>250</a:t>
            </a:r>
            <a:r>
              <a:rPr kumimoji="0" lang="en-US" altLang="zh-TW" sz="2000" b="0" i="0" u="none" strike="noStrike" kern="1200" cap="none" spc="0" normalizeH="0" baseline="0" noProof="0" dirty="0">
                <a:ln>
                  <a:noFill/>
                </a:ln>
                <a:solidFill>
                  <a:prstClr val="black"/>
                </a:solidFill>
                <a:effectLst/>
                <a:uLnTx/>
                <a:uFillTx/>
                <a:latin typeface="Arial MT"/>
                <a:ea typeface="+mn-ea"/>
                <a:cs typeface="Arial MT"/>
              </a:rPr>
              <a:t>c.c</a:t>
            </a:r>
            <a:r>
              <a:rPr kumimoji="0" lang="en-US" altLang="zh-TW" sz="2000" b="0" i="0" u="none" strike="noStrike" kern="1200" cap="none" spc="5" normalizeH="0" baseline="0" noProof="0" dirty="0">
                <a:ln>
                  <a:noFill/>
                </a:ln>
                <a:solidFill>
                  <a:prstClr val="black"/>
                </a:solidFill>
                <a:effectLst/>
                <a:uLnTx/>
                <a:uFillTx/>
                <a:latin typeface="Arial MT"/>
                <a:ea typeface="+mn-ea"/>
                <a:cs typeface="Arial MT"/>
              </a:rPr>
              <a:t>.</a:t>
            </a:r>
            <a:r>
              <a:rPr kumimoji="0" lang="zh-TW" altLang="en-US" sz="2000" b="0" i="0" u="none" strike="noStrike" kern="1200" cap="none" spc="-5" normalizeH="0" baseline="0" noProof="0" dirty="0">
                <a:ln>
                  <a:noFill/>
                </a:ln>
                <a:solidFill>
                  <a:prstClr val="black"/>
                </a:solidFill>
                <a:effectLst/>
                <a:uLnTx/>
                <a:uFillTx/>
                <a:latin typeface="Microsoft JhengHei"/>
                <a:ea typeface="+mn-ea"/>
                <a:cs typeface="Microsoft JhengHei"/>
              </a:rPr>
              <a:t>以上與最大輸出</a:t>
            </a:r>
            <a:endParaRPr kumimoji="0" lang="zh-TW" altLang="en-US" sz="20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0" lvl="0" indent="0" algn="l" defTabSz="914400" rtl="0" eaLnBrk="1" fontAlgn="auto" latinLnBrk="0" hangingPunct="1">
              <a:lnSpc>
                <a:spcPct val="100000"/>
              </a:lnSpc>
              <a:spcBef>
                <a:spcPts val="5"/>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Microsoft JhengHei"/>
                <a:ea typeface="+mn-ea"/>
                <a:cs typeface="Microsoft JhengHei"/>
              </a:rPr>
              <a:t>馬力逾</a:t>
            </a:r>
            <a:r>
              <a:rPr kumimoji="0" lang="en-US" altLang="zh-TW" sz="2000" b="0" i="0" u="none" strike="noStrike" kern="1200" cap="none" spc="0" normalizeH="0" baseline="0" noProof="0" dirty="0">
                <a:ln>
                  <a:noFill/>
                </a:ln>
                <a:solidFill>
                  <a:prstClr val="black"/>
                </a:solidFill>
                <a:effectLst/>
                <a:uLnTx/>
                <a:uFillTx/>
                <a:latin typeface="Arial MT"/>
                <a:ea typeface="+mn-ea"/>
                <a:cs typeface="Arial MT"/>
              </a:rPr>
              <a:t>40</a:t>
            </a:r>
            <a:r>
              <a:rPr kumimoji="0" lang="zh-TW" altLang="en-US" sz="2000" b="0" i="0" u="none" strike="noStrike" kern="1200" cap="none" spc="0" normalizeH="0" baseline="0" noProof="0" dirty="0">
                <a:ln>
                  <a:noFill/>
                </a:ln>
                <a:solidFill>
                  <a:prstClr val="black"/>
                </a:solidFill>
                <a:effectLst/>
                <a:uLnTx/>
                <a:uFillTx/>
                <a:latin typeface="Microsoft JhengHei"/>
                <a:ea typeface="+mn-ea"/>
                <a:cs typeface="Microsoft JhengHei"/>
              </a:rPr>
              <a:t>馬力之二輪機器腳踏車）。</a:t>
            </a:r>
          </a:p>
          <a:p>
            <a:pPr marL="527685" marR="0" lvl="0" indent="-515620" algn="l" defTabSz="914400" rtl="0" eaLnBrk="1" fontAlgn="auto" latinLnBrk="0" hangingPunct="1">
              <a:lnSpc>
                <a:spcPct val="100000"/>
              </a:lnSpc>
              <a:spcBef>
                <a:spcPts val="0"/>
              </a:spcBef>
              <a:spcAft>
                <a:spcPts val="0"/>
              </a:spcAft>
              <a:buClrTx/>
              <a:buSzTx/>
              <a:buFont typeface="Arial MT"/>
              <a:buAutoNum type="arabicPeriod" startAt="2"/>
              <a:tabLst>
                <a:tab pos="527685" algn="l"/>
                <a:tab pos="528320" algn="l"/>
              </a:tabLst>
              <a:defRPr/>
            </a:pPr>
            <a:r>
              <a:rPr kumimoji="0" lang="zh-TW" altLang="en-US" sz="2000" b="0" i="0" u="none" strike="noStrike" kern="1200" cap="none" spc="-5" normalizeH="0" baseline="0" noProof="0" dirty="0">
                <a:ln>
                  <a:noFill/>
                </a:ln>
                <a:solidFill>
                  <a:prstClr val="black"/>
                </a:solidFill>
                <a:effectLst/>
                <a:uLnTx/>
                <a:uFillTx/>
                <a:latin typeface="Microsoft JhengHei"/>
                <a:ea typeface="+mn-ea"/>
                <a:cs typeface="Microsoft JhengHei"/>
              </a:rPr>
              <a:t>汽缸容量請參閱行車執照，牌照號碼得以引擎號碼或車</a:t>
            </a:r>
            <a:endParaRPr kumimoji="0" lang="zh-TW" altLang="en-US" sz="20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Microsoft JhengHei"/>
                <a:ea typeface="+mn-ea"/>
                <a:cs typeface="Microsoft JhengHei"/>
              </a:rPr>
              <a:t>身號碼代替，汽車無論價值多少，均應申報。</a:t>
            </a:r>
          </a:p>
          <a:p>
            <a:pPr marL="527685" marR="0" lvl="0" indent="-515620" algn="just" defTabSz="914400" rtl="0" eaLnBrk="1" fontAlgn="auto" latinLnBrk="0" hangingPunct="1">
              <a:lnSpc>
                <a:spcPct val="100000"/>
              </a:lnSpc>
              <a:spcBef>
                <a:spcPts val="0"/>
              </a:spcBef>
              <a:spcAft>
                <a:spcPts val="0"/>
              </a:spcAft>
              <a:buClrTx/>
              <a:buSzTx/>
              <a:buFont typeface="Arial MT"/>
              <a:buAutoNum type="arabicPeriod" startAt="3"/>
              <a:tabLst>
                <a:tab pos="528320" algn="l"/>
              </a:tabLst>
              <a:defRPr/>
            </a:pPr>
            <a:r>
              <a:rPr kumimoji="0" lang="zh-TW" altLang="en-US" sz="2000" b="0" i="0" u="none" strike="noStrike" kern="1200" cap="none" spc="-5" normalizeH="0" baseline="0" noProof="0" dirty="0">
                <a:ln>
                  <a:noFill/>
                </a:ln>
                <a:solidFill>
                  <a:prstClr val="black"/>
                </a:solidFill>
                <a:effectLst/>
                <a:uLnTx/>
                <a:uFillTx/>
                <a:latin typeface="Microsoft JhengHei"/>
                <a:ea typeface="+mn-ea"/>
                <a:cs typeface="Microsoft JhengHei"/>
              </a:rPr>
              <a:t>所有人以監理機關登記資料為準。</a:t>
            </a:r>
            <a:endParaRPr kumimoji="0" lang="zh-TW" altLang="en-US" sz="20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80010" lvl="0" indent="-515620" algn="just" defTabSz="914400" rtl="0" eaLnBrk="1" fontAlgn="auto" latinLnBrk="0" hangingPunct="1">
              <a:lnSpc>
                <a:spcPct val="100000"/>
              </a:lnSpc>
              <a:spcBef>
                <a:spcPts val="5"/>
              </a:spcBef>
              <a:spcAft>
                <a:spcPts val="0"/>
              </a:spcAft>
              <a:buClrTx/>
              <a:buSzTx/>
              <a:buFont typeface="Arial MT"/>
              <a:buAutoNum type="arabicPeriod" startAt="3"/>
              <a:tabLst>
                <a:tab pos="528320" algn="l"/>
              </a:tabLst>
              <a:defRPr/>
            </a:pPr>
            <a:r>
              <a:rPr kumimoji="0" lang="zh-TW" altLang="en-US" sz="2000" b="0" i="0" u="none" strike="noStrike" kern="1200" cap="none" spc="0" normalizeH="0" baseline="0" noProof="0" dirty="0">
                <a:ln>
                  <a:noFill/>
                </a:ln>
                <a:solidFill>
                  <a:prstClr val="black"/>
                </a:solidFill>
                <a:effectLst/>
                <a:uLnTx/>
                <a:uFillTx/>
                <a:latin typeface="Microsoft JhengHei"/>
                <a:ea typeface="+mn-ea"/>
                <a:cs typeface="Microsoft JhengHei"/>
              </a:rPr>
              <a:t>應註明登記或取得之時間及原因，如係申報日前五年內</a:t>
            </a:r>
            <a:r>
              <a:rPr kumimoji="0" lang="zh-TW" altLang="en-US" sz="2000" b="0" i="0" u="none" strike="noStrike" kern="1200" cap="none" spc="-5" normalizeH="0" baseline="0" noProof="0" dirty="0">
                <a:ln>
                  <a:noFill/>
                </a:ln>
                <a:solidFill>
                  <a:prstClr val="black"/>
                </a:solidFill>
                <a:effectLst/>
                <a:uLnTx/>
                <a:uFillTx/>
                <a:latin typeface="Microsoft JhengHei"/>
                <a:ea typeface="+mn-ea"/>
                <a:cs typeface="Microsoft JhengHei"/>
              </a:rPr>
              <a:t>取得者，並應申報實際交易價額或原始製造價額，無實</a:t>
            </a:r>
            <a:r>
              <a:rPr kumimoji="0" lang="zh-TW" altLang="en-US" sz="2000" b="0" i="0" u="none" strike="noStrike" kern="1200" cap="none" spc="0" normalizeH="0" baseline="0" noProof="0" dirty="0">
                <a:ln>
                  <a:noFill/>
                </a:ln>
                <a:solidFill>
                  <a:prstClr val="black"/>
                </a:solidFill>
                <a:effectLst/>
                <a:uLnTx/>
                <a:uFillTx/>
                <a:latin typeface="Microsoft JhengHei"/>
                <a:ea typeface="+mn-ea"/>
                <a:cs typeface="Microsoft JhengHei"/>
              </a:rPr>
              <a:t>際交易價額或原始製造價額者，以市價申報。</a:t>
            </a:r>
          </a:p>
          <a:p>
            <a:pPr marL="12065" marR="80010" lvl="0" indent="0" algn="just" defTabSz="914400" rtl="0" eaLnBrk="1" fontAlgn="auto" latinLnBrk="0" hangingPunct="1">
              <a:lnSpc>
                <a:spcPct val="100000"/>
              </a:lnSpc>
              <a:spcBef>
                <a:spcPts val="5"/>
              </a:spcBef>
              <a:spcAft>
                <a:spcPts val="0"/>
              </a:spcAft>
              <a:buClrTx/>
              <a:buSzTx/>
              <a:buFontTx/>
              <a:buNone/>
              <a:tabLst>
                <a:tab pos="528320" algn="l"/>
              </a:tabLst>
              <a:defRPr/>
            </a:pPr>
            <a:r>
              <a:rPr kumimoji="0" lang="en-US" altLang="zh-TW" sz="2000" b="0" i="0" u="none" strike="noStrike" kern="1200" cap="none" spc="0" normalizeH="0" baseline="0" noProof="0" dirty="0">
                <a:ln>
                  <a:noFill/>
                </a:ln>
                <a:solidFill>
                  <a:prstClr val="black"/>
                </a:solidFill>
                <a:effectLst/>
                <a:uLnTx/>
                <a:uFillTx/>
                <a:latin typeface="Microsoft JhengHei"/>
                <a:ea typeface="微軟正黑體" panose="020B0604030504040204" pitchFamily="34" charset="-120"/>
                <a:cs typeface="Microsoft JhengHei"/>
              </a:rPr>
              <a:t>》》</a:t>
            </a:r>
            <a:r>
              <a:rPr kumimoji="0" lang="zh-TW" altLang="en-US" sz="2000" b="0" i="0" u="none" strike="noStrike" kern="1200" cap="none" spc="0" normalizeH="0" baseline="0" noProof="0" dirty="0">
                <a:ln>
                  <a:noFill/>
                </a:ln>
                <a:solidFill>
                  <a:prstClr val="black"/>
                </a:solidFill>
                <a:effectLst/>
                <a:uLnTx/>
                <a:uFillTx/>
                <a:latin typeface="Microsoft JhengHei"/>
                <a:ea typeface="微軟正黑體" panose="020B0604030504040204" pitchFamily="34" charset="-120"/>
                <a:cs typeface="Microsoft JhengHei"/>
              </a:rPr>
              <a:t>常見錯誤態樣</a:t>
            </a:r>
          </a:p>
          <a:p>
            <a:pPr marL="12065" marR="80010" lvl="0" indent="0" algn="just" defTabSz="914400" rtl="0" eaLnBrk="1" fontAlgn="auto" latinLnBrk="0" hangingPunct="1">
              <a:lnSpc>
                <a:spcPct val="100000"/>
              </a:lnSpc>
              <a:spcBef>
                <a:spcPts val="5"/>
              </a:spcBef>
              <a:spcAft>
                <a:spcPts val="0"/>
              </a:spcAft>
              <a:buClrTx/>
              <a:buSzTx/>
              <a:buFontTx/>
              <a:buNone/>
              <a:tabLst>
                <a:tab pos="528320" algn="l"/>
              </a:tabLst>
              <a:defRPr/>
            </a:pPr>
            <a:r>
              <a:rPr kumimoji="0" lang="en-US" altLang="zh-TW" sz="2000" b="0" i="0" u="none" strike="noStrike" kern="1200" cap="none" spc="0" normalizeH="0" baseline="0" noProof="0" dirty="0">
                <a:ln>
                  <a:noFill/>
                </a:ln>
                <a:solidFill>
                  <a:prstClr val="black"/>
                </a:solidFill>
                <a:effectLst/>
                <a:uLnTx/>
                <a:uFillTx/>
                <a:latin typeface="Microsoft JhengHei"/>
                <a:ea typeface="微軟正黑體" panose="020B0604030504040204" pitchFamily="34" charset="-120"/>
                <a:cs typeface="+mn-cs"/>
              </a:rPr>
              <a:t>1.</a:t>
            </a:r>
            <a:r>
              <a:rPr kumimoji="0" lang="zh-TW" altLang="en-US" sz="20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誤以為他人借用自己名義登記之汽車毋庸申報，凡登記於自己名義下之汽車均應申報，其借用關係則另於第</a:t>
            </a:r>
            <a:r>
              <a:rPr kumimoji="0" lang="en-US" altLang="zh-TW" sz="20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13</a:t>
            </a:r>
            <a:r>
              <a:rPr kumimoji="0" lang="zh-TW" altLang="en-US" sz="20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項「備註」欄內註明。 </a:t>
            </a:r>
          </a:p>
          <a:p>
            <a:pPr marL="12065" marR="80010" lvl="0" indent="0" algn="just" defTabSz="914400" rtl="0" eaLnBrk="1" fontAlgn="auto" latinLnBrk="0" hangingPunct="1">
              <a:lnSpc>
                <a:spcPct val="100000"/>
              </a:lnSpc>
              <a:spcBef>
                <a:spcPts val="5"/>
              </a:spcBef>
              <a:spcAft>
                <a:spcPts val="0"/>
              </a:spcAft>
              <a:buClrTx/>
              <a:buSzTx/>
              <a:buFontTx/>
              <a:buNone/>
              <a:tabLst>
                <a:tab pos="528320" algn="l"/>
              </a:tabLst>
              <a:defRPr/>
            </a:pPr>
            <a:r>
              <a:rPr kumimoji="0" lang="en-US" altLang="zh-TW" sz="20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2.</a:t>
            </a:r>
            <a:r>
              <a:rPr kumimoji="0" lang="zh-TW" altLang="en-US" sz="20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重領之汽車牌照，誤填舊牌照號碼，實應填寫新牌 照號碼。 </a:t>
            </a:r>
          </a:p>
          <a:p>
            <a:pPr marL="12065" marR="80010" lvl="0" indent="0" algn="just" defTabSz="914400" rtl="0" eaLnBrk="1" fontAlgn="auto" latinLnBrk="0" hangingPunct="1">
              <a:lnSpc>
                <a:spcPct val="100000"/>
              </a:lnSpc>
              <a:spcBef>
                <a:spcPts val="5"/>
              </a:spcBef>
              <a:spcAft>
                <a:spcPts val="0"/>
              </a:spcAft>
              <a:buClrTx/>
              <a:buSzTx/>
              <a:buFontTx/>
              <a:buNone/>
              <a:tabLst>
                <a:tab pos="528320" algn="l"/>
              </a:tabLst>
              <a:defRPr/>
            </a:pPr>
            <a:r>
              <a:rPr kumimoji="0" lang="en-US" altLang="zh-TW" sz="20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3.</a:t>
            </a:r>
            <a:r>
              <a:rPr kumimoji="0" lang="zh-TW" altLang="en-US" sz="20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漏報配偶、未成年子女之汽車。 委由他人代為報廢汽車，實僅辦理牌照註銷，汽車未依規定辦理報廢，仍應申報，並於第</a:t>
            </a:r>
            <a:r>
              <a:rPr kumimoji="0" lang="en-US" altLang="zh-TW" sz="20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13</a:t>
            </a:r>
            <a:r>
              <a:rPr kumimoji="0" lang="zh-TW" altLang="en-US" sz="20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項「備註」 欄內註明牌照註銷時點。 </a:t>
            </a:r>
          </a:p>
          <a:p>
            <a:pPr marL="12065" marR="80010" lvl="0" indent="0" algn="just" defTabSz="914400" rtl="0" eaLnBrk="1" fontAlgn="auto" latinLnBrk="0" hangingPunct="1">
              <a:lnSpc>
                <a:spcPct val="100000"/>
              </a:lnSpc>
              <a:spcBef>
                <a:spcPts val="5"/>
              </a:spcBef>
              <a:spcAft>
                <a:spcPts val="0"/>
              </a:spcAft>
              <a:buClrTx/>
              <a:buSzTx/>
              <a:buFontTx/>
              <a:buNone/>
              <a:tabLst>
                <a:tab pos="528320" algn="l"/>
              </a:tabLst>
              <a:defRPr/>
            </a:pPr>
            <a:r>
              <a:rPr kumimoji="0" lang="en-US" altLang="zh-TW" sz="20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4.</a:t>
            </a:r>
            <a:r>
              <a:rPr kumimoji="0" lang="zh-TW" altLang="en-US" sz="20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「汽缸容量」誤載：應按汽車行車執照填寫。</a:t>
            </a:r>
            <a:endParaRPr kumimoji="0" lang="zh-TW" altLang="en-US" sz="20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spTree>
    <p:extLst>
      <p:ext uri="{BB962C8B-B14F-4D97-AF65-F5344CB8AC3E}">
        <p14:creationId xmlns:p14="http://schemas.microsoft.com/office/powerpoint/2010/main" val="1252092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F9A8F7-E293-F18A-D1C6-B1BA88D39693}"/>
              </a:ext>
            </a:extLst>
          </p:cNvPr>
          <p:cNvSpPr>
            <a:spLocks noGrp="1"/>
          </p:cNvSpPr>
          <p:nvPr>
            <p:ph type="title"/>
          </p:nvPr>
        </p:nvSpPr>
        <p:spPr>
          <a:xfrm>
            <a:off x="457200" y="274638"/>
            <a:ext cx="7467600" cy="634082"/>
          </a:xfrm>
        </p:spPr>
        <p:txBody>
          <a:bodyPr/>
          <a:lstStyle/>
          <a:p>
            <a:r>
              <a:rPr lang="zh-TW" altLang="en-US" sz="3500" spc="10" dirty="0"/>
              <a:t>申報表</a:t>
            </a:r>
            <a:r>
              <a:rPr lang="en-US" altLang="zh-TW" sz="3500" spc="10" dirty="0"/>
              <a:t>-</a:t>
            </a:r>
            <a:r>
              <a:rPr lang="zh-TW" altLang="en-US" sz="3500" spc="10" dirty="0"/>
              <a:t>航空器</a:t>
            </a:r>
          </a:p>
        </p:txBody>
      </p:sp>
      <p:sp>
        <p:nvSpPr>
          <p:cNvPr id="3" name="內容版面配置區 2">
            <a:extLst>
              <a:ext uri="{FF2B5EF4-FFF2-40B4-BE49-F238E27FC236}">
                <a16:creationId xmlns:a16="http://schemas.microsoft.com/office/drawing/2014/main" id="{F28093B9-5775-807A-1D81-9EFE1BB59A14}"/>
              </a:ext>
            </a:extLst>
          </p:cNvPr>
          <p:cNvSpPr>
            <a:spLocks noGrp="1"/>
          </p:cNvSpPr>
          <p:nvPr>
            <p:ph sz="quarter" idx="1"/>
          </p:nvPr>
        </p:nvSpPr>
        <p:spPr>
          <a:xfrm>
            <a:off x="457200" y="992124"/>
            <a:ext cx="7467600" cy="4873752"/>
          </a:xfrm>
        </p:spPr>
        <p:txBody>
          <a:bodyPr/>
          <a:lstStyle/>
          <a:p>
            <a:pPr marL="527685" marR="309880" lvl="0" indent="-515620" algn="just" defTabSz="914400" rtl="0" eaLnBrk="1" fontAlgn="auto" latinLnBrk="0" hangingPunct="1">
              <a:lnSpc>
                <a:spcPct val="100000"/>
              </a:lnSpc>
              <a:spcBef>
                <a:spcPts val="100"/>
              </a:spcBef>
              <a:spcAft>
                <a:spcPts val="0"/>
              </a:spcAft>
              <a:buClrTx/>
              <a:buSzTx/>
              <a:buFont typeface="Arial MT"/>
              <a:buAutoNum type="arabicPeriod"/>
              <a:tabLst>
                <a:tab pos="528320"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「航空器」指各種飛機、飛艇及滑翔機，無論其價值多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少，均須申報。</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527685" marR="5080" lvl="0" indent="-515620" algn="just" defTabSz="914400" rtl="0" eaLnBrk="1" fontAlgn="auto" latinLnBrk="0" hangingPunct="1">
              <a:lnSpc>
                <a:spcPct val="100000"/>
              </a:lnSpc>
              <a:spcBef>
                <a:spcPts val="0"/>
              </a:spcBef>
              <a:spcAft>
                <a:spcPts val="0"/>
              </a:spcAft>
              <a:buClrTx/>
              <a:buSzTx/>
              <a:buFont typeface="Arial MT"/>
              <a:buAutoNum type="arabicPeriod"/>
              <a:tabLst>
                <a:tab pos="528320"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應註明登記或取得之時間及原因，如係申報日前五年內取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得者，並應申報實際交易價額或原始製造價額，無實際交 </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易價額或原始製造價額者，以市價申報。</a:t>
            </a:r>
          </a:p>
          <a:p>
            <a:endParaRPr lang="zh-TW" altLang="en-US" dirty="0"/>
          </a:p>
        </p:txBody>
      </p:sp>
      <p:pic>
        <p:nvPicPr>
          <p:cNvPr id="6" name="object 8">
            <a:extLst>
              <a:ext uri="{FF2B5EF4-FFF2-40B4-BE49-F238E27FC236}">
                <a16:creationId xmlns:a16="http://schemas.microsoft.com/office/drawing/2014/main" id="{F9BA76D7-4F88-904E-C143-D012FE2F43AD}"/>
              </a:ext>
            </a:extLst>
          </p:cNvPr>
          <p:cNvPicPr/>
          <p:nvPr/>
        </p:nvPicPr>
        <p:blipFill>
          <a:blip r:embed="rId2" cstate="print"/>
          <a:stretch>
            <a:fillRect/>
          </a:stretch>
        </p:blipFill>
        <p:spPr>
          <a:xfrm>
            <a:off x="539552" y="3212976"/>
            <a:ext cx="8150352" cy="3553967"/>
          </a:xfrm>
          <a:prstGeom prst="rect">
            <a:avLst/>
          </a:prstGeom>
        </p:spPr>
      </p:pic>
    </p:spTree>
    <p:extLst>
      <p:ext uri="{BB962C8B-B14F-4D97-AF65-F5344CB8AC3E}">
        <p14:creationId xmlns:p14="http://schemas.microsoft.com/office/powerpoint/2010/main" val="10778245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4D078C-2173-819E-6473-4EFB5A7F6707}"/>
              </a:ext>
            </a:extLst>
          </p:cNvPr>
          <p:cNvSpPr>
            <a:spLocks noGrp="1"/>
          </p:cNvSpPr>
          <p:nvPr>
            <p:ph type="title"/>
          </p:nvPr>
        </p:nvSpPr>
        <p:spPr>
          <a:xfrm>
            <a:off x="457200" y="274638"/>
            <a:ext cx="7467600" cy="562074"/>
          </a:xfrm>
        </p:spPr>
        <p:txBody>
          <a:bodyPr/>
          <a:lstStyle/>
          <a:p>
            <a:r>
              <a:rPr lang="zh-TW" altLang="en-US" spc="10" dirty="0"/>
              <a:t>申報</a:t>
            </a:r>
            <a:r>
              <a:rPr lang="zh-TW" altLang="en-US" spc="5" dirty="0"/>
              <a:t>表</a:t>
            </a:r>
            <a:r>
              <a:rPr lang="en-US" altLang="zh-TW" spc="5" dirty="0">
                <a:latin typeface="Arial"/>
                <a:cs typeface="Arial"/>
              </a:rPr>
              <a:t>-</a:t>
            </a:r>
            <a:r>
              <a:rPr lang="zh-TW" altLang="en-US" spc="5" dirty="0"/>
              <a:t>現金</a:t>
            </a:r>
            <a:endParaRPr lang="zh-TW" altLang="en-US" dirty="0"/>
          </a:p>
        </p:txBody>
      </p:sp>
      <p:sp>
        <p:nvSpPr>
          <p:cNvPr id="3" name="內容版面配置區 2">
            <a:extLst>
              <a:ext uri="{FF2B5EF4-FFF2-40B4-BE49-F238E27FC236}">
                <a16:creationId xmlns:a16="http://schemas.microsoft.com/office/drawing/2014/main" id="{C55EAE06-CA5A-1836-2C0A-EA942171C3EB}"/>
              </a:ext>
            </a:extLst>
          </p:cNvPr>
          <p:cNvSpPr>
            <a:spLocks noGrp="1"/>
          </p:cNvSpPr>
          <p:nvPr>
            <p:ph sz="quarter" idx="1"/>
          </p:nvPr>
        </p:nvSpPr>
        <p:spPr>
          <a:xfrm>
            <a:off x="425951" y="992124"/>
            <a:ext cx="7467600" cy="4873752"/>
          </a:xfrm>
        </p:spPr>
        <p:txBody>
          <a:bodyPr/>
          <a:lstStyle/>
          <a:p>
            <a:pPr marL="313690" marR="0" lvl="0" indent="-301625" algn="l" defTabSz="914400" rtl="0" eaLnBrk="1" fontAlgn="auto" latinLnBrk="0" hangingPunct="1">
              <a:lnSpc>
                <a:spcPct val="100000"/>
              </a:lnSpc>
              <a:spcBef>
                <a:spcPts val="100"/>
              </a:spcBef>
              <a:spcAft>
                <a:spcPts val="0"/>
              </a:spcAft>
              <a:buClrTx/>
              <a:buSzPct val="95833"/>
              <a:buFont typeface="Wingdings"/>
              <a:buChar char=""/>
              <a:tabLst>
                <a:tab pos="314325" algn="l"/>
              </a:tabLst>
              <a:defRPr/>
            </a:pPr>
            <a:r>
              <a:rPr kumimoji="0" lang="zh-TW" altLang="en-US" sz="2400" b="0" i="0" u="none" strike="noStrike" kern="1200" cap="none" spc="-5" normalizeH="0" baseline="0" noProof="0" dirty="0">
                <a:ln>
                  <a:noFill/>
                </a:ln>
                <a:solidFill>
                  <a:srgbClr val="FF0000"/>
                </a:solidFill>
                <a:effectLst/>
                <a:uLnTx/>
                <a:uFillTx/>
                <a:latin typeface="Microsoft JhengHei"/>
                <a:ea typeface="+mn-ea"/>
                <a:cs typeface="Microsoft JhengHei"/>
              </a:rPr>
              <a:t>存款資料應至「存款」頁籤登</a:t>
            </a:r>
            <a:r>
              <a:rPr kumimoji="0" lang="zh-TW" altLang="en-US" sz="2400" b="0" i="0" u="none" strike="noStrike" kern="1200" cap="none" spc="5" normalizeH="0" baseline="0" noProof="0" dirty="0">
                <a:ln>
                  <a:noFill/>
                </a:ln>
                <a:solidFill>
                  <a:srgbClr val="FF0000"/>
                </a:solidFill>
                <a:effectLst/>
                <a:uLnTx/>
                <a:uFillTx/>
                <a:latin typeface="Microsoft JhengHei"/>
                <a:ea typeface="+mn-ea"/>
                <a:cs typeface="Microsoft JhengHei"/>
              </a:rPr>
              <a:t>打</a:t>
            </a:r>
            <a:r>
              <a:rPr kumimoji="0" lang="zh-TW" altLang="en-US" sz="2400" b="0" i="0" u="none" strike="noStrike" kern="1200" cap="none" spc="0" normalizeH="0" baseline="0" noProof="0" dirty="0">
                <a:ln>
                  <a:noFill/>
                </a:ln>
                <a:solidFill>
                  <a:srgbClr val="FF0000"/>
                </a:solidFill>
                <a:effectLst/>
                <a:uLnTx/>
                <a:uFillTx/>
                <a:latin typeface="Microsoft JhengHei"/>
                <a:ea typeface="+mn-ea"/>
                <a:cs typeface="Microsoft JhengHei"/>
              </a:rPr>
              <a:t>。</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313690" marR="0" lvl="0" indent="-301625" algn="l" defTabSz="914400" rtl="0" eaLnBrk="1" fontAlgn="auto" latinLnBrk="0" hangingPunct="1">
              <a:lnSpc>
                <a:spcPct val="100000"/>
              </a:lnSpc>
              <a:spcBef>
                <a:spcPts val="5"/>
              </a:spcBef>
              <a:spcAft>
                <a:spcPts val="0"/>
              </a:spcAft>
              <a:buClrTx/>
              <a:buSzPct val="95833"/>
              <a:buFont typeface="Wingdings"/>
              <a:buChar char=""/>
              <a:tabLst>
                <a:tab pos="31432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現金總額達新臺幣一百萬元以上時，即應逐筆申</a:t>
            </a:r>
            <a:r>
              <a:rPr kumimoji="0" lang="zh-TW" altLang="en-US" sz="2400" b="0" i="0" u="none" strike="noStrike" kern="1200" cap="none" spc="-30" normalizeH="0" baseline="0" noProof="0" dirty="0">
                <a:ln>
                  <a:noFill/>
                </a:ln>
                <a:solidFill>
                  <a:prstClr val="black"/>
                </a:solidFill>
                <a:effectLst/>
                <a:uLnTx/>
                <a:uFillTx/>
                <a:latin typeface="Microsoft JhengHei"/>
                <a:ea typeface="+mn-ea"/>
                <a:cs typeface="Microsoft JhengHei"/>
              </a:rPr>
              <a:t>報</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a:t>
            </a:r>
          </a:p>
          <a:p>
            <a:pPr marL="299085" marR="5080" lvl="0" indent="-287020" algn="l" defTabSz="914400" rtl="0" eaLnBrk="1" fontAlgn="auto" latinLnBrk="0" hangingPunct="1">
              <a:lnSpc>
                <a:spcPct val="100000"/>
              </a:lnSpc>
              <a:spcBef>
                <a:spcPts val="0"/>
              </a:spcBef>
              <a:spcAft>
                <a:spcPts val="0"/>
              </a:spcAft>
              <a:buClrTx/>
              <a:buSzPct val="95833"/>
              <a:buFont typeface="Wingdings"/>
              <a:buChar char=""/>
              <a:tabLst>
                <a:tab pos="31432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外幣現金或旅行支票須折合新臺幣時，均以申報日之收盤匯 率為計算標準。</a:t>
            </a:r>
          </a:p>
          <a:p>
            <a:endParaRPr lang="zh-TW" altLang="en-US" dirty="0"/>
          </a:p>
        </p:txBody>
      </p:sp>
      <p:pic>
        <p:nvPicPr>
          <p:cNvPr id="4" name="object 9">
            <a:extLst>
              <a:ext uri="{FF2B5EF4-FFF2-40B4-BE49-F238E27FC236}">
                <a16:creationId xmlns:a16="http://schemas.microsoft.com/office/drawing/2014/main" id="{17A82B65-C5C7-002F-A7D4-30B35C884C67}"/>
              </a:ext>
            </a:extLst>
          </p:cNvPr>
          <p:cNvPicPr/>
          <p:nvPr/>
        </p:nvPicPr>
        <p:blipFill>
          <a:blip r:embed="rId2" cstate="print"/>
          <a:stretch>
            <a:fillRect/>
          </a:stretch>
        </p:blipFill>
        <p:spPr>
          <a:xfrm>
            <a:off x="291084" y="2636912"/>
            <a:ext cx="8561832" cy="3599688"/>
          </a:xfrm>
          <a:prstGeom prst="rect">
            <a:avLst/>
          </a:prstGeom>
        </p:spPr>
      </p:pic>
    </p:spTree>
    <p:extLst>
      <p:ext uri="{BB962C8B-B14F-4D97-AF65-F5344CB8AC3E}">
        <p14:creationId xmlns:p14="http://schemas.microsoft.com/office/powerpoint/2010/main" val="739458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1A9DCD-E974-A3F9-344E-A1C48F8C82E2}"/>
              </a:ext>
            </a:extLst>
          </p:cNvPr>
          <p:cNvSpPr>
            <a:spLocks noGrp="1"/>
          </p:cNvSpPr>
          <p:nvPr>
            <p:ph type="title"/>
          </p:nvPr>
        </p:nvSpPr>
        <p:spPr>
          <a:xfrm>
            <a:off x="457200" y="274638"/>
            <a:ext cx="7467600" cy="562074"/>
          </a:xfrm>
        </p:spPr>
        <p:txBody>
          <a:bodyPr/>
          <a:lstStyle/>
          <a:p>
            <a:r>
              <a:rPr lang="zh-TW" altLang="en-US" spc="5" dirty="0">
                <a:latin typeface="Arial"/>
                <a:cs typeface="Arial"/>
              </a:rPr>
              <a:t>申報表</a:t>
            </a:r>
            <a:r>
              <a:rPr lang="en-US" altLang="zh-TW" spc="5" dirty="0">
                <a:latin typeface="Arial"/>
                <a:cs typeface="Arial"/>
              </a:rPr>
              <a:t>-</a:t>
            </a:r>
            <a:r>
              <a:rPr lang="zh-TW" altLang="en-US" spc="5" dirty="0">
                <a:latin typeface="Arial"/>
                <a:cs typeface="Arial"/>
              </a:rPr>
              <a:t>存款</a:t>
            </a:r>
          </a:p>
        </p:txBody>
      </p:sp>
      <p:sp>
        <p:nvSpPr>
          <p:cNvPr id="3" name="內容版面配置區 2">
            <a:extLst>
              <a:ext uri="{FF2B5EF4-FFF2-40B4-BE49-F238E27FC236}">
                <a16:creationId xmlns:a16="http://schemas.microsoft.com/office/drawing/2014/main" id="{4093D713-02AB-32AA-F7CA-E14AC85839B1}"/>
              </a:ext>
            </a:extLst>
          </p:cNvPr>
          <p:cNvSpPr>
            <a:spLocks noGrp="1"/>
          </p:cNvSpPr>
          <p:nvPr>
            <p:ph sz="quarter" idx="1"/>
          </p:nvPr>
        </p:nvSpPr>
        <p:spPr/>
        <p:txBody>
          <a:bodyPr/>
          <a:lstStyle/>
          <a:p>
            <a:endParaRPr lang="zh-TW" altLang="en-US"/>
          </a:p>
        </p:txBody>
      </p:sp>
      <p:pic>
        <p:nvPicPr>
          <p:cNvPr id="4" name="object 3">
            <a:extLst>
              <a:ext uri="{FF2B5EF4-FFF2-40B4-BE49-F238E27FC236}">
                <a16:creationId xmlns:a16="http://schemas.microsoft.com/office/drawing/2014/main" id="{4DCDE3A3-D000-8272-585E-AA1B5D8A614F}"/>
              </a:ext>
            </a:extLst>
          </p:cNvPr>
          <p:cNvPicPr/>
          <p:nvPr/>
        </p:nvPicPr>
        <p:blipFill>
          <a:blip r:embed="rId2" cstate="print"/>
          <a:stretch>
            <a:fillRect/>
          </a:stretch>
        </p:blipFill>
        <p:spPr>
          <a:xfrm>
            <a:off x="171561" y="1164336"/>
            <a:ext cx="8522207" cy="4093464"/>
          </a:xfrm>
          <a:prstGeom prst="rect">
            <a:avLst/>
          </a:prstGeom>
        </p:spPr>
      </p:pic>
    </p:spTree>
    <p:extLst>
      <p:ext uri="{BB962C8B-B14F-4D97-AF65-F5344CB8AC3E}">
        <p14:creationId xmlns:p14="http://schemas.microsoft.com/office/powerpoint/2010/main" val="2856989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1BB503-4892-5F86-4B98-5D12FA52FF94}"/>
              </a:ext>
            </a:extLst>
          </p:cNvPr>
          <p:cNvSpPr>
            <a:spLocks noGrp="1"/>
          </p:cNvSpPr>
          <p:nvPr>
            <p:ph type="title"/>
          </p:nvPr>
        </p:nvSpPr>
        <p:spPr>
          <a:xfrm>
            <a:off x="454587" y="188640"/>
            <a:ext cx="7467600" cy="850106"/>
          </a:xfrm>
        </p:spPr>
        <p:txBody>
          <a:bodyPr>
            <a:normAutofit/>
          </a:bodyPr>
          <a:lstStyle/>
          <a:p>
            <a:r>
              <a:rPr lang="zh-TW" altLang="en-US" sz="4800" spc="5" dirty="0">
                <a:latin typeface="Arial"/>
                <a:cs typeface="Arial"/>
              </a:rPr>
              <a:t>存款</a:t>
            </a:r>
            <a:r>
              <a:rPr lang="en-US" altLang="zh-TW" sz="4800" spc="5" dirty="0">
                <a:latin typeface="Arial"/>
                <a:cs typeface="Arial"/>
              </a:rPr>
              <a:t>-</a:t>
            </a:r>
            <a:r>
              <a:rPr lang="zh-TW" altLang="en-US" sz="4800" spc="5" dirty="0">
                <a:latin typeface="Arial"/>
                <a:cs typeface="Arial"/>
              </a:rPr>
              <a:t>存放機構選單</a:t>
            </a:r>
          </a:p>
        </p:txBody>
      </p:sp>
      <p:sp>
        <p:nvSpPr>
          <p:cNvPr id="3" name="內容版面配置區 2">
            <a:extLst>
              <a:ext uri="{FF2B5EF4-FFF2-40B4-BE49-F238E27FC236}">
                <a16:creationId xmlns:a16="http://schemas.microsoft.com/office/drawing/2014/main" id="{A9F6C5E4-FBF2-EB8E-5928-E0EF9563D4EB}"/>
              </a:ext>
            </a:extLst>
          </p:cNvPr>
          <p:cNvSpPr>
            <a:spLocks noGrp="1"/>
          </p:cNvSpPr>
          <p:nvPr>
            <p:ph sz="quarter" idx="1"/>
          </p:nvPr>
        </p:nvSpPr>
        <p:spPr>
          <a:xfrm>
            <a:off x="454587" y="1165923"/>
            <a:ext cx="7467600" cy="4873752"/>
          </a:xfrm>
        </p:spPr>
        <p:txBody>
          <a:bodyPr/>
          <a:lstStyle/>
          <a:p>
            <a:pPr marL="299085" marR="5080" lvl="0" indent="-287020" algn="l" defTabSz="914400" rtl="0" eaLnBrk="1" fontAlgn="auto" latinLnBrk="0" hangingPunct="1">
              <a:lnSpc>
                <a:spcPct val="100000"/>
              </a:lnSpc>
              <a:spcBef>
                <a:spcPts val="100"/>
              </a:spcBef>
              <a:spcAft>
                <a:spcPts val="0"/>
              </a:spcAft>
              <a:buClrTx/>
              <a:buSzPct val="95833"/>
              <a:buFont typeface="Wingdings"/>
              <a:buChar char=""/>
              <a:tabLst>
                <a:tab pos="31432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金融機構總行、金融機構分行可使用下拉選單或模糊查詢 進行輸入，也可選擇自行輸入。</a:t>
            </a:r>
          </a:p>
          <a:p>
            <a:endParaRPr lang="zh-TW" altLang="en-US" dirty="0"/>
          </a:p>
        </p:txBody>
      </p:sp>
      <p:grpSp>
        <p:nvGrpSpPr>
          <p:cNvPr id="4" name="object 4">
            <a:extLst>
              <a:ext uri="{FF2B5EF4-FFF2-40B4-BE49-F238E27FC236}">
                <a16:creationId xmlns:a16="http://schemas.microsoft.com/office/drawing/2014/main" id="{A84B001F-9E83-33EC-2C4B-6667CD6BFDBE}"/>
              </a:ext>
            </a:extLst>
          </p:cNvPr>
          <p:cNvGrpSpPr/>
          <p:nvPr/>
        </p:nvGrpSpPr>
        <p:grpSpPr>
          <a:xfrm>
            <a:off x="279473" y="2276872"/>
            <a:ext cx="8409940" cy="4127500"/>
            <a:chOff x="371856" y="2203704"/>
            <a:chExt cx="8409940" cy="4127500"/>
          </a:xfrm>
        </p:grpSpPr>
        <p:pic>
          <p:nvPicPr>
            <p:cNvPr id="5" name="object 5">
              <a:extLst>
                <a:ext uri="{FF2B5EF4-FFF2-40B4-BE49-F238E27FC236}">
                  <a16:creationId xmlns:a16="http://schemas.microsoft.com/office/drawing/2014/main" id="{F8A9207F-4BE8-6D26-4421-B4E68B473007}"/>
                </a:ext>
              </a:extLst>
            </p:cNvPr>
            <p:cNvPicPr/>
            <p:nvPr/>
          </p:nvPicPr>
          <p:blipFill>
            <a:blip r:embed="rId2" cstate="print"/>
            <a:stretch>
              <a:fillRect/>
            </a:stretch>
          </p:blipFill>
          <p:spPr>
            <a:xfrm>
              <a:off x="3462514" y="3340588"/>
              <a:ext cx="918314" cy="570885"/>
            </a:xfrm>
            <a:prstGeom prst="rect">
              <a:avLst/>
            </a:prstGeom>
          </p:spPr>
        </p:pic>
        <p:sp>
          <p:nvSpPr>
            <p:cNvPr id="6" name="object 6">
              <a:extLst>
                <a:ext uri="{FF2B5EF4-FFF2-40B4-BE49-F238E27FC236}">
                  <a16:creationId xmlns:a16="http://schemas.microsoft.com/office/drawing/2014/main" id="{637DEF6B-C40B-7818-EA28-F7F1DF03CF41}"/>
                </a:ext>
              </a:extLst>
            </p:cNvPr>
            <p:cNvSpPr/>
            <p:nvPr/>
          </p:nvSpPr>
          <p:spPr>
            <a:xfrm>
              <a:off x="3486911" y="3345307"/>
              <a:ext cx="870585" cy="514984"/>
            </a:xfrm>
            <a:custGeom>
              <a:avLst/>
              <a:gdLst/>
              <a:ahLst/>
              <a:cxnLst/>
              <a:rect l="l" t="t" r="r" b="b"/>
              <a:pathLst>
                <a:path w="870585" h="514985">
                  <a:moveTo>
                    <a:pt x="804184" y="490219"/>
                  </a:moveTo>
                  <a:lnTo>
                    <a:pt x="754379" y="490219"/>
                  </a:lnTo>
                  <a:lnTo>
                    <a:pt x="748918" y="495680"/>
                  </a:lnTo>
                  <a:lnTo>
                    <a:pt x="748918" y="509142"/>
                  </a:lnTo>
                  <a:lnTo>
                    <a:pt x="754379" y="514603"/>
                  </a:lnTo>
                  <a:lnTo>
                    <a:pt x="870203" y="514603"/>
                  </a:lnTo>
                  <a:lnTo>
                    <a:pt x="869270" y="512952"/>
                  </a:lnTo>
                  <a:lnTo>
                    <a:pt x="843152" y="512952"/>
                  </a:lnTo>
                  <a:lnTo>
                    <a:pt x="804184" y="490219"/>
                  </a:lnTo>
                  <a:close/>
                </a:path>
                <a:path w="870585" h="514985">
                  <a:moveTo>
                    <a:pt x="12191" y="0"/>
                  </a:moveTo>
                  <a:lnTo>
                    <a:pt x="0" y="21081"/>
                  </a:lnTo>
                  <a:lnTo>
                    <a:pt x="843152" y="512952"/>
                  </a:lnTo>
                  <a:lnTo>
                    <a:pt x="845824" y="508380"/>
                  </a:lnTo>
                  <a:lnTo>
                    <a:pt x="838708" y="508380"/>
                  </a:lnTo>
                  <a:lnTo>
                    <a:pt x="816486" y="469131"/>
                  </a:lnTo>
                  <a:lnTo>
                    <a:pt x="12191" y="0"/>
                  </a:lnTo>
                  <a:close/>
                </a:path>
                <a:path w="870585" h="514985">
                  <a:moveTo>
                    <a:pt x="805814" y="411733"/>
                  </a:moveTo>
                  <a:lnTo>
                    <a:pt x="799973" y="415035"/>
                  </a:lnTo>
                  <a:lnTo>
                    <a:pt x="794003" y="418337"/>
                  </a:lnTo>
                  <a:lnTo>
                    <a:pt x="791972" y="425830"/>
                  </a:lnTo>
                  <a:lnTo>
                    <a:pt x="816486" y="469131"/>
                  </a:lnTo>
                  <a:lnTo>
                    <a:pt x="855472" y="491870"/>
                  </a:lnTo>
                  <a:lnTo>
                    <a:pt x="843152" y="512952"/>
                  </a:lnTo>
                  <a:lnTo>
                    <a:pt x="869270" y="512952"/>
                  </a:lnTo>
                  <a:lnTo>
                    <a:pt x="813180" y="413765"/>
                  </a:lnTo>
                  <a:lnTo>
                    <a:pt x="805814" y="411733"/>
                  </a:lnTo>
                  <a:close/>
                </a:path>
                <a:path w="870585" h="514985">
                  <a:moveTo>
                    <a:pt x="816486" y="469131"/>
                  </a:moveTo>
                  <a:lnTo>
                    <a:pt x="838708" y="508380"/>
                  </a:lnTo>
                  <a:lnTo>
                    <a:pt x="849376" y="490219"/>
                  </a:lnTo>
                  <a:lnTo>
                    <a:pt x="852641" y="490219"/>
                  </a:lnTo>
                  <a:lnTo>
                    <a:pt x="816486" y="469131"/>
                  </a:lnTo>
                  <a:close/>
                </a:path>
                <a:path w="870585" h="514985">
                  <a:moveTo>
                    <a:pt x="852641" y="490219"/>
                  </a:moveTo>
                  <a:lnTo>
                    <a:pt x="849376" y="490219"/>
                  </a:lnTo>
                  <a:lnTo>
                    <a:pt x="838708" y="508380"/>
                  </a:lnTo>
                  <a:lnTo>
                    <a:pt x="845824" y="508380"/>
                  </a:lnTo>
                  <a:lnTo>
                    <a:pt x="855472" y="491870"/>
                  </a:lnTo>
                  <a:lnTo>
                    <a:pt x="852641" y="490219"/>
                  </a:lnTo>
                  <a:close/>
                </a:path>
              </a:pathLst>
            </a:custGeom>
            <a:solidFill>
              <a:srgbClr val="FF0000"/>
            </a:solidFill>
          </p:spPr>
          <p:txBody>
            <a:bodyPr wrap="square" lIns="0" tIns="0" rIns="0" bIns="0" rtlCol="0"/>
            <a:lstStyle/>
            <a:p>
              <a:endParaRPr/>
            </a:p>
          </p:txBody>
        </p:sp>
        <p:pic>
          <p:nvPicPr>
            <p:cNvPr id="7" name="object 7">
              <a:extLst>
                <a:ext uri="{FF2B5EF4-FFF2-40B4-BE49-F238E27FC236}">
                  <a16:creationId xmlns:a16="http://schemas.microsoft.com/office/drawing/2014/main" id="{22B90150-8AE0-466A-67F4-362E8B344069}"/>
                </a:ext>
              </a:extLst>
            </p:cNvPr>
            <p:cNvPicPr/>
            <p:nvPr/>
          </p:nvPicPr>
          <p:blipFill>
            <a:blip r:embed="rId3" cstate="print"/>
            <a:stretch>
              <a:fillRect/>
            </a:stretch>
          </p:blipFill>
          <p:spPr>
            <a:xfrm>
              <a:off x="371856" y="2203704"/>
              <a:ext cx="8409432" cy="4126991"/>
            </a:xfrm>
            <a:prstGeom prst="rect">
              <a:avLst/>
            </a:prstGeom>
          </p:spPr>
        </p:pic>
      </p:grpSp>
    </p:spTree>
    <p:extLst>
      <p:ext uri="{BB962C8B-B14F-4D97-AF65-F5344CB8AC3E}">
        <p14:creationId xmlns:p14="http://schemas.microsoft.com/office/powerpoint/2010/main" val="17439897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9ED8B5-429C-C3C8-1790-9C9ED20FEAC1}"/>
              </a:ext>
            </a:extLst>
          </p:cNvPr>
          <p:cNvSpPr>
            <a:spLocks noGrp="1"/>
          </p:cNvSpPr>
          <p:nvPr>
            <p:ph type="title"/>
          </p:nvPr>
        </p:nvSpPr>
        <p:spPr>
          <a:xfrm>
            <a:off x="457200" y="274638"/>
            <a:ext cx="7467600" cy="706090"/>
          </a:xfrm>
        </p:spPr>
        <p:txBody>
          <a:bodyPr>
            <a:normAutofit fontScale="90000"/>
          </a:bodyPr>
          <a:lstStyle/>
          <a:p>
            <a:r>
              <a:rPr lang="zh-TW" altLang="en-US" sz="4800" spc="5" dirty="0">
                <a:latin typeface="Arial"/>
                <a:cs typeface="Arial"/>
              </a:rPr>
              <a:t>存款</a:t>
            </a:r>
            <a:r>
              <a:rPr lang="en-US" altLang="zh-TW" sz="4800" spc="5" dirty="0">
                <a:latin typeface="Arial"/>
                <a:cs typeface="Arial"/>
              </a:rPr>
              <a:t>-</a:t>
            </a:r>
            <a:r>
              <a:rPr lang="zh-TW" altLang="en-US" sz="4800" spc="5" dirty="0">
                <a:latin typeface="Arial"/>
                <a:cs typeface="Arial"/>
              </a:rPr>
              <a:t>注意事項</a:t>
            </a:r>
          </a:p>
        </p:txBody>
      </p:sp>
      <p:sp>
        <p:nvSpPr>
          <p:cNvPr id="3" name="內容版面配置區 2">
            <a:extLst>
              <a:ext uri="{FF2B5EF4-FFF2-40B4-BE49-F238E27FC236}">
                <a16:creationId xmlns:a16="http://schemas.microsoft.com/office/drawing/2014/main" id="{999E50D5-6095-B624-3697-09B3AE215214}"/>
              </a:ext>
            </a:extLst>
          </p:cNvPr>
          <p:cNvSpPr>
            <a:spLocks noGrp="1"/>
          </p:cNvSpPr>
          <p:nvPr>
            <p:ph sz="quarter" idx="1"/>
          </p:nvPr>
        </p:nvSpPr>
        <p:spPr>
          <a:xfrm>
            <a:off x="475836" y="995881"/>
            <a:ext cx="8200619" cy="4873752"/>
          </a:xfrm>
        </p:spPr>
        <p:txBody>
          <a:bodyPr/>
          <a:lstStyle/>
          <a:p>
            <a:pPr marL="469900" marR="5715" lvl="0" indent="-457834" algn="l" defTabSz="914400" rtl="0" eaLnBrk="1" fontAlgn="auto" latinLnBrk="0" hangingPunct="1">
              <a:lnSpc>
                <a:spcPct val="100000"/>
              </a:lnSpc>
              <a:spcBef>
                <a:spcPts val="100"/>
              </a:spcBef>
              <a:spcAft>
                <a:spcPts val="0"/>
              </a:spcAft>
              <a:buClrTx/>
              <a:buSzTx/>
              <a:buFont typeface="Arial MT"/>
              <a:buAutoNum type="arabicPeriod"/>
              <a:tabLst>
                <a:tab pos="469900" algn="l"/>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請依申報日當日存摺記載金額填載，外幣（匯）須折合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新臺幣時，均以申報日之收盤匯率為計算標準。</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469900" marR="5715" lvl="0" indent="-457834" algn="l" defTabSz="914400" rtl="0" eaLnBrk="1" fontAlgn="auto" latinLnBrk="0" hangingPunct="1">
              <a:lnSpc>
                <a:spcPct val="100000"/>
              </a:lnSpc>
              <a:spcBef>
                <a:spcPts val="0"/>
              </a:spcBef>
              <a:spcAft>
                <a:spcPts val="0"/>
              </a:spcAft>
              <a:buClrTx/>
              <a:buSzTx/>
              <a:buFont typeface="Arial MT"/>
              <a:buAutoNum type="arabicPeriod"/>
              <a:tabLst>
                <a:tab pos="469900" algn="l"/>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新臺幣存款＋外幣存款</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經折合新臺</a:t>
            </a:r>
            <a:r>
              <a:rPr kumimoji="0" lang="zh-TW" altLang="en-US" sz="2400" b="0" i="0" u="none" strike="noStrike" kern="1200" cap="none" spc="-10" normalizeH="0" baseline="0" noProof="0" dirty="0">
                <a:ln>
                  <a:noFill/>
                </a:ln>
                <a:solidFill>
                  <a:prstClr val="black"/>
                </a:solidFill>
                <a:effectLst/>
                <a:uLnTx/>
                <a:uFillTx/>
                <a:latin typeface="Microsoft JhengHei"/>
                <a:ea typeface="+mn-ea"/>
                <a:cs typeface="Microsoft JhengHei"/>
              </a:rPr>
              <a:t>幣</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）合計</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已</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達</a:t>
            </a:r>
            <a:r>
              <a:rPr kumimoji="0" lang="en-US" altLang="zh-TW" sz="2400" b="0" i="0" u="none" strike="noStrike" kern="1200" cap="none" spc="0" normalizeH="0" baseline="0" noProof="0" dirty="0">
                <a:ln>
                  <a:noFill/>
                </a:ln>
                <a:solidFill>
                  <a:prstClr val="black"/>
                </a:solidFill>
                <a:effectLst/>
                <a:uLnTx/>
                <a:uFillTx/>
                <a:latin typeface="Arial MT"/>
                <a:ea typeface="+mn-ea"/>
                <a:cs typeface="Arial MT"/>
              </a:rPr>
              <a:t>100</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萬元，則</a:t>
            </a:r>
            <a:r>
              <a:rPr kumimoji="0" lang="zh-TW" altLang="en-US" sz="2400" b="0" i="0" u="none" strike="noStrike" kern="1200" cap="none" spc="-5" normalizeH="0" baseline="0" noProof="0" dirty="0">
                <a:ln>
                  <a:noFill/>
                </a:ln>
                <a:solidFill>
                  <a:srgbClr val="FF0000"/>
                </a:solidFill>
                <a:effectLst/>
                <a:uLnTx/>
                <a:uFillTx/>
                <a:latin typeface="Microsoft JhengHei"/>
                <a:ea typeface="+mn-ea"/>
                <a:cs typeface="Microsoft JhengHei"/>
              </a:rPr>
              <a:t>所有存款</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不論金額大小，</a:t>
            </a:r>
            <a:r>
              <a:rPr kumimoji="0" lang="zh-TW" altLang="en-US" sz="2400" b="0" i="0" u="none" strike="noStrike" kern="1200" cap="none" spc="-5" normalizeH="0" baseline="0" noProof="0" dirty="0">
                <a:ln>
                  <a:noFill/>
                </a:ln>
                <a:solidFill>
                  <a:srgbClr val="FF0000"/>
                </a:solidFill>
                <a:effectLst/>
                <a:uLnTx/>
                <a:uFillTx/>
                <a:latin typeface="Microsoft JhengHei"/>
                <a:ea typeface="+mn-ea"/>
                <a:cs typeface="Microsoft JhengHei"/>
              </a:rPr>
              <a:t>均應申報</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（申報人、 </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配偶及未成年子女，應分別計算）。</a:t>
            </a:r>
          </a:p>
          <a:p>
            <a:pPr marL="469900" marR="5715" lvl="0" indent="-457834" algn="l" defTabSz="914400" rtl="0" eaLnBrk="1" fontAlgn="auto" latinLnBrk="0" hangingPunct="1">
              <a:lnSpc>
                <a:spcPct val="100000"/>
              </a:lnSpc>
              <a:spcBef>
                <a:spcPts val="5"/>
              </a:spcBef>
              <a:spcAft>
                <a:spcPts val="0"/>
              </a:spcAft>
              <a:buClrTx/>
              <a:buSzTx/>
              <a:buFont typeface="Arial MT"/>
              <a:buAutoNum type="arabicPeriod"/>
              <a:tabLst>
                <a:tab pos="469900" algn="l"/>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包括支票存款、活期存款、定期存款、儲蓄存款、優惠存款、綜合存款、可轉讓定期存單等金融事業主管機關</a:t>
            </a:r>
          </a:p>
          <a:p>
            <a:pPr marL="469900" marR="5715" lvl="0" indent="0" algn="l" defTabSz="914400" rtl="0" eaLnBrk="1" fontAlgn="auto" latinLnBrk="0" hangingPunct="1">
              <a:lnSpc>
                <a:spcPct val="100000"/>
              </a:lnSpc>
              <a:spcBef>
                <a:spcPts val="5"/>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（構）核定之各種存款及由公司確定用途之信託資金， 包括新臺幣、外幣（匯）存款。</a:t>
            </a:r>
          </a:p>
          <a:p>
            <a:pPr marL="469900" marR="5715" lvl="0" indent="-457834" algn="l" defTabSz="914400" rtl="0" eaLnBrk="1" fontAlgn="auto" latinLnBrk="0" hangingPunct="1">
              <a:lnSpc>
                <a:spcPct val="100000"/>
              </a:lnSpc>
              <a:spcBef>
                <a:spcPts val="0"/>
              </a:spcBef>
              <a:spcAft>
                <a:spcPts val="0"/>
              </a:spcAft>
              <a:buClrTx/>
              <a:buSzTx/>
              <a:buFont typeface="Arial MT"/>
              <a:buAutoNum type="arabicPeriod" startAt="4"/>
              <a:tabLst>
                <a:tab pos="469900" algn="l"/>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申報人本人、配偶及未成年子女名下「各別」之存款總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額累計達新臺幣一百萬元者，即應由申報人逐筆申報。</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pPr marL="469900" marR="5080" lvl="0" indent="-457834" algn="l" defTabSz="914400" rtl="0" eaLnBrk="1" fontAlgn="auto" latinLnBrk="0" hangingPunct="1">
              <a:lnSpc>
                <a:spcPct val="100000"/>
              </a:lnSpc>
              <a:spcBef>
                <a:spcPts val="0"/>
              </a:spcBef>
              <a:spcAft>
                <a:spcPts val="0"/>
              </a:spcAft>
              <a:buClrTx/>
              <a:buSzTx/>
              <a:buFont typeface="Arial MT"/>
              <a:buAutoNum type="arabicPeriod" startAt="4"/>
              <a:tabLst>
                <a:tab pos="469900" algn="l"/>
                <a:tab pos="470534"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有關金額或數字之填寫，</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一</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律以阿拉伯數字為之，除新 </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臺幣外，均應表明其幣別。</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spTree>
    <p:extLst>
      <p:ext uri="{BB962C8B-B14F-4D97-AF65-F5344CB8AC3E}">
        <p14:creationId xmlns:p14="http://schemas.microsoft.com/office/powerpoint/2010/main" val="15591326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064065-51BF-247F-D6AF-03ED63213749}"/>
              </a:ext>
            </a:extLst>
          </p:cNvPr>
          <p:cNvSpPr>
            <a:spLocks noGrp="1"/>
          </p:cNvSpPr>
          <p:nvPr>
            <p:ph type="title"/>
          </p:nvPr>
        </p:nvSpPr>
        <p:spPr>
          <a:xfrm>
            <a:off x="457200" y="274638"/>
            <a:ext cx="7467600" cy="778098"/>
          </a:xfrm>
        </p:spPr>
        <p:txBody>
          <a:bodyPr/>
          <a:lstStyle/>
          <a:p>
            <a:r>
              <a:rPr lang="zh-TW" altLang="en-US" sz="4300" spc="5" dirty="0">
                <a:latin typeface="Arial"/>
                <a:cs typeface="Arial"/>
              </a:rPr>
              <a:t>申報表</a:t>
            </a:r>
            <a:r>
              <a:rPr lang="en-US" altLang="zh-TW" sz="4300" spc="5" dirty="0">
                <a:latin typeface="Arial"/>
                <a:cs typeface="Arial"/>
              </a:rPr>
              <a:t>-</a:t>
            </a:r>
            <a:r>
              <a:rPr lang="zh-TW" altLang="en-US" sz="4300" spc="5" dirty="0">
                <a:latin typeface="Arial"/>
                <a:cs typeface="Arial"/>
              </a:rPr>
              <a:t>有價證券</a:t>
            </a:r>
            <a:r>
              <a:rPr lang="en-US" altLang="zh-TW" sz="4300" spc="5" dirty="0">
                <a:latin typeface="Arial"/>
                <a:cs typeface="Arial"/>
              </a:rPr>
              <a:t>(</a:t>
            </a:r>
            <a:r>
              <a:rPr lang="zh-TW" altLang="en-US" sz="4300" spc="5" dirty="0">
                <a:latin typeface="Arial"/>
                <a:cs typeface="Arial"/>
              </a:rPr>
              <a:t>股票</a:t>
            </a:r>
            <a:r>
              <a:rPr lang="en-US" altLang="zh-TW" sz="4300" spc="5" dirty="0">
                <a:latin typeface="Arial"/>
                <a:cs typeface="Arial"/>
              </a:rPr>
              <a:t>)</a:t>
            </a:r>
            <a:endParaRPr lang="zh-TW" altLang="en-US" sz="4300" spc="5" dirty="0">
              <a:latin typeface="Arial"/>
              <a:cs typeface="Arial"/>
            </a:endParaRPr>
          </a:p>
        </p:txBody>
      </p:sp>
      <p:sp>
        <p:nvSpPr>
          <p:cNvPr id="3" name="內容版面配置區 2">
            <a:extLst>
              <a:ext uri="{FF2B5EF4-FFF2-40B4-BE49-F238E27FC236}">
                <a16:creationId xmlns:a16="http://schemas.microsoft.com/office/drawing/2014/main" id="{5DC7CDF4-3E1A-3DD1-AD9E-306E801383BF}"/>
              </a:ext>
            </a:extLst>
          </p:cNvPr>
          <p:cNvSpPr>
            <a:spLocks noGrp="1"/>
          </p:cNvSpPr>
          <p:nvPr>
            <p:ph sz="quarter" idx="1"/>
          </p:nvPr>
        </p:nvSpPr>
        <p:spPr/>
        <p:txBody>
          <a:bodyPr/>
          <a:lstStyle/>
          <a:p>
            <a:endParaRPr lang="zh-TW" altLang="en-US"/>
          </a:p>
        </p:txBody>
      </p:sp>
      <p:pic>
        <p:nvPicPr>
          <p:cNvPr id="4" name="object 3">
            <a:extLst>
              <a:ext uri="{FF2B5EF4-FFF2-40B4-BE49-F238E27FC236}">
                <a16:creationId xmlns:a16="http://schemas.microsoft.com/office/drawing/2014/main" id="{9F3809B2-E2CF-BEF5-D0F9-25B34FAAE682}"/>
              </a:ext>
            </a:extLst>
          </p:cNvPr>
          <p:cNvPicPr/>
          <p:nvPr/>
        </p:nvPicPr>
        <p:blipFill>
          <a:blip r:embed="rId2" cstate="print"/>
          <a:stretch>
            <a:fillRect/>
          </a:stretch>
        </p:blipFill>
        <p:spPr>
          <a:xfrm>
            <a:off x="0" y="1052736"/>
            <a:ext cx="9144000" cy="4758487"/>
          </a:xfrm>
          <a:prstGeom prst="rect">
            <a:avLst/>
          </a:prstGeom>
        </p:spPr>
      </p:pic>
    </p:spTree>
    <p:extLst>
      <p:ext uri="{BB962C8B-B14F-4D97-AF65-F5344CB8AC3E}">
        <p14:creationId xmlns:p14="http://schemas.microsoft.com/office/powerpoint/2010/main" val="10300776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064065-51BF-247F-D6AF-03ED63213749}"/>
              </a:ext>
            </a:extLst>
          </p:cNvPr>
          <p:cNvSpPr>
            <a:spLocks noGrp="1"/>
          </p:cNvSpPr>
          <p:nvPr>
            <p:ph type="title"/>
          </p:nvPr>
        </p:nvSpPr>
        <p:spPr>
          <a:xfrm>
            <a:off x="457200" y="274638"/>
            <a:ext cx="7467600" cy="778098"/>
          </a:xfrm>
        </p:spPr>
        <p:txBody>
          <a:bodyPr/>
          <a:lstStyle/>
          <a:p>
            <a:r>
              <a:rPr lang="zh-TW" altLang="en-US" sz="4300" spc="5" dirty="0">
                <a:latin typeface="Arial"/>
                <a:cs typeface="Arial"/>
              </a:rPr>
              <a:t>申報表</a:t>
            </a:r>
            <a:r>
              <a:rPr lang="en-US" altLang="zh-TW" sz="4300" spc="5" dirty="0">
                <a:latin typeface="Arial"/>
                <a:cs typeface="Arial"/>
              </a:rPr>
              <a:t>-</a:t>
            </a:r>
            <a:r>
              <a:rPr lang="zh-TW" altLang="en-US" sz="4300" spc="5" dirty="0">
                <a:latin typeface="Arial"/>
                <a:cs typeface="Arial"/>
              </a:rPr>
              <a:t>有價證券</a:t>
            </a:r>
            <a:r>
              <a:rPr lang="en-US" altLang="zh-TW" sz="4300" spc="5" dirty="0">
                <a:latin typeface="Arial"/>
                <a:cs typeface="Arial"/>
              </a:rPr>
              <a:t>(</a:t>
            </a:r>
            <a:r>
              <a:rPr lang="zh-TW" altLang="en-US" sz="4300" spc="5" dirty="0">
                <a:latin typeface="Arial"/>
                <a:cs typeface="Arial"/>
              </a:rPr>
              <a:t>股票</a:t>
            </a:r>
            <a:r>
              <a:rPr lang="en-US" altLang="zh-TW" sz="4300" spc="5" dirty="0">
                <a:latin typeface="Arial"/>
                <a:cs typeface="Arial"/>
              </a:rPr>
              <a:t>)</a:t>
            </a:r>
            <a:endParaRPr lang="zh-TW" altLang="en-US" sz="4300" spc="5" dirty="0">
              <a:latin typeface="Arial"/>
              <a:cs typeface="Arial"/>
            </a:endParaRPr>
          </a:p>
        </p:txBody>
      </p:sp>
      <p:sp>
        <p:nvSpPr>
          <p:cNvPr id="3" name="內容版面配置區 2">
            <a:extLst>
              <a:ext uri="{FF2B5EF4-FFF2-40B4-BE49-F238E27FC236}">
                <a16:creationId xmlns:a16="http://schemas.microsoft.com/office/drawing/2014/main" id="{5DC7CDF4-3E1A-3DD1-AD9E-306E801383BF}"/>
              </a:ext>
            </a:extLst>
          </p:cNvPr>
          <p:cNvSpPr>
            <a:spLocks noGrp="1"/>
          </p:cNvSpPr>
          <p:nvPr>
            <p:ph sz="quarter" idx="1"/>
          </p:nvPr>
        </p:nvSpPr>
        <p:spPr/>
        <p:txBody>
          <a:bodyPr/>
          <a:lstStyle/>
          <a:p>
            <a:endParaRPr lang="zh-TW" altLang="en-US"/>
          </a:p>
        </p:txBody>
      </p:sp>
      <p:pic>
        <p:nvPicPr>
          <p:cNvPr id="5" name="object 3">
            <a:extLst>
              <a:ext uri="{FF2B5EF4-FFF2-40B4-BE49-F238E27FC236}">
                <a16:creationId xmlns:a16="http://schemas.microsoft.com/office/drawing/2014/main" id="{B0680E2B-B27B-54AC-6078-158C3E1B2861}"/>
              </a:ext>
            </a:extLst>
          </p:cNvPr>
          <p:cNvPicPr/>
          <p:nvPr/>
        </p:nvPicPr>
        <p:blipFill>
          <a:blip r:embed="rId2" cstate="print"/>
          <a:stretch>
            <a:fillRect/>
          </a:stretch>
        </p:blipFill>
        <p:spPr>
          <a:xfrm>
            <a:off x="2977" y="1340768"/>
            <a:ext cx="9141024" cy="4542077"/>
          </a:xfrm>
          <a:prstGeom prst="rect">
            <a:avLst/>
          </a:prstGeom>
        </p:spPr>
      </p:pic>
    </p:spTree>
    <p:extLst>
      <p:ext uri="{BB962C8B-B14F-4D97-AF65-F5344CB8AC3E}">
        <p14:creationId xmlns:p14="http://schemas.microsoft.com/office/powerpoint/2010/main" val="25187422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C13195-06CF-C630-DE3F-964A6E8F4785}"/>
              </a:ext>
            </a:extLst>
          </p:cNvPr>
          <p:cNvSpPr>
            <a:spLocks noGrp="1"/>
          </p:cNvSpPr>
          <p:nvPr>
            <p:ph type="title"/>
          </p:nvPr>
        </p:nvSpPr>
        <p:spPr>
          <a:xfrm>
            <a:off x="457200" y="274638"/>
            <a:ext cx="7467600" cy="778098"/>
          </a:xfrm>
        </p:spPr>
        <p:txBody>
          <a:bodyPr/>
          <a:lstStyle/>
          <a:p>
            <a:r>
              <a:rPr lang="zh-TW" altLang="en-US" sz="4300" spc="5" dirty="0">
                <a:latin typeface="Arial"/>
                <a:cs typeface="Arial"/>
              </a:rPr>
              <a:t>有價證券</a:t>
            </a:r>
            <a:r>
              <a:rPr lang="en-US" altLang="zh-TW" sz="4300" spc="5" dirty="0">
                <a:latin typeface="Arial"/>
                <a:cs typeface="Arial"/>
              </a:rPr>
              <a:t>-</a:t>
            </a:r>
            <a:r>
              <a:rPr lang="zh-TW" altLang="en-US" sz="4300" spc="5" dirty="0">
                <a:latin typeface="Arial"/>
                <a:cs typeface="Arial"/>
              </a:rPr>
              <a:t>股票代碼選單</a:t>
            </a:r>
          </a:p>
        </p:txBody>
      </p:sp>
      <p:sp>
        <p:nvSpPr>
          <p:cNvPr id="3" name="內容版面配置區 2">
            <a:extLst>
              <a:ext uri="{FF2B5EF4-FFF2-40B4-BE49-F238E27FC236}">
                <a16:creationId xmlns:a16="http://schemas.microsoft.com/office/drawing/2014/main" id="{E0193B14-8C03-3103-DC78-4CB5E5ECD4C2}"/>
              </a:ext>
            </a:extLst>
          </p:cNvPr>
          <p:cNvSpPr>
            <a:spLocks noGrp="1"/>
          </p:cNvSpPr>
          <p:nvPr>
            <p:ph sz="quarter" idx="1"/>
          </p:nvPr>
        </p:nvSpPr>
        <p:spPr>
          <a:xfrm>
            <a:off x="457200" y="1063116"/>
            <a:ext cx="8147248" cy="4873752"/>
          </a:xfrm>
        </p:spPr>
        <p:txBody>
          <a:bodyPr/>
          <a:lstStyle/>
          <a:p>
            <a:pPr marL="299085" marR="5080" lvl="0" indent="-287020" algn="just" defTabSz="914400" rtl="0" eaLnBrk="1" fontAlgn="auto" latinLnBrk="0" hangingPunct="1">
              <a:lnSpc>
                <a:spcPct val="100000"/>
              </a:lnSpc>
              <a:spcBef>
                <a:spcPts val="100"/>
              </a:spcBef>
              <a:spcAft>
                <a:spcPts val="0"/>
              </a:spcAft>
              <a:buClrTx/>
              <a:buSzPct val="95833"/>
              <a:buFont typeface="Wingdings"/>
              <a:buChar char=""/>
              <a:tabLst>
                <a:tab pos="314325" algn="l"/>
              </a:tabLst>
              <a:defRPr/>
            </a:pP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填寫股票，按</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代碼選單</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，於跳出視窗空白欄位輸入股票 代碼或名稱，輸入後點</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選</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搜尋</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即可進行查詢，選取股票 名稱後按</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確</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認</a:t>
            </a:r>
            <a:r>
              <a:rPr kumimoji="0" lang="en-US" altLang="zh-TW" sz="2400" b="0" i="0" u="none" strike="noStrike" kern="1200" cap="none" spc="0" normalizeH="0" baseline="0" noProof="0" dirty="0">
                <a:ln>
                  <a:noFill/>
                </a:ln>
                <a:solidFill>
                  <a:prstClr val="black"/>
                </a:solidFill>
                <a:effectLst/>
                <a:uLnTx/>
                <a:uFillTx/>
                <a:latin typeface="Microsoft JhengHei"/>
                <a:ea typeface="+mn-ea"/>
                <a:cs typeface="Microsoft JhengHei"/>
              </a:rPr>
              <a:t>】</a:t>
            </a: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 </a:t>
            </a:r>
            <a:r>
              <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rPr>
              <a:t>，資料即帶入申報表。</a:t>
            </a:r>
          </a:p>
          <a:p>
            <a:pPr marL="313690" marR="0" lvl="0" indent="-301625" algn="l" defTabSz="914400" rtl="0" eaLnBrk="1" fontAlgn="auto" latinLnBrk="0" hangingPunct="1">
              <a:lnSpc>
                <a:spcPct val="100000"/>
              </a:lnSpc>
              <a:spcBef>
                <a:spcPts val="0"/>
              </a:spcBef>
              <a:spcAft>
                <a:spcPts val="0"/>
              </a:spcAft>
              <a:buClrTx/>
              <a:buSzPct val="95833"/>
              <a:buFont typeface="Wingdings"/>
              <a:buChar char=""/>
              <a:tabLst>
                <a:tab pos="314325" algn="l"/>
              </a:tabLst>
              <a:defRPr/>
            </a:pPr>
            <a:r>
              <a:rPr kumimoji="0" lang="zh-TW" altLang="en-US" sz="2400" b="0" i="0" u="none" strike="noStrike" kern="1200" cap="none" spc="-5" normalizeH="0" baseline="0" noProof="0" dirty="0">
                <a:ln>
                  <a:noFill/>
                </a:ln>
                <a:solidFill>
                  <a:prstClr val="black"/>
                </a:solidFill>
                <a:effectLst/>
                <a:uLnTx/>
                <a:uFillTx/>
                <a:latin typeface="Microsoft JhengHei"/>
                <a:ea typeface="+mn-ea"/>
                <a:cs typeface="Microsoft JhengHei"/>
              </a:rPr>
              <a:t>若查無股票名稱或代碼也可使用自行輸入。</a:t>
            </a:r>
            <a:endParaRPr kumimoji="0" lang="zh-TW" altLang="en-US" sz="2400" b="0" i="0" u="none" strike="noStrike" kern="1200" cap="none" spc="0" normalizeH="0" baseline="0" noProof="0" dirty="0">
              <a:ln>
                <a:noFill/>
              </a:ln>
              <a:solidFill>
                <a:prstClr val="black"/>
              </a:solidFill>
              <a:effectLst/>
              <a:uLnTx/>
              <a:uFillTx/>
              <a:latin typeface="Microsoft JhengHei"/>
              <a:ea typeface="+mn-ea"/>
              <a:cs typeface="Microsoft JhengHei"/>
            </a:endParaRPr>
          </a:p>
          <a:p>
            <a:endParaRPr lang="zh-TW" altLang="en-US" dirty="0"/>
          </a:p>
        </p:txBody>
      </p:sp>
      <p:grpSp>
        <p:nvGrpSpPr>
          <p:cNvPr id="4" name="object 4">
            <a:extLst>
              <a:ext uri="{FF2B5EF4-FFF2-40B4-BE49-F238E27FC236}">
                <a16:creationId xmlns:a16="http://schemas.microsoft.com/office/drawing/2014/main" id="{18BAAFA2-34CA-0C8D-D98C-5A84E40FBB70}"/>
              </a:ext>
            </a:extLst>
          </p:cNvPr>
          <p:cNvGrpSpPr/>
          <p:nvPr/>
        </p:nvGrpSpPr>
        <p:grpSpPr>
          <a:xfrm>
            <a:off x="1104460" y="2780928"/>
            <a:ext cx="7489190" cy="3590925"/>
            <a:chOff x="899160" y="2874264"/>
            <a:chExt cx="7489190" cy="3590925"/>
          </a:xfrm>
        </p:grpSpPr>
        <p:pic>
          <p:nvPicPr>
            <p:cNvPr id="5" name="object 5">
              <a:extLst>
                <a:ext uri="{FF2B5EF4-FFF2-40B4-BE49-F238E27FC236}">
                  <a16:creationId xmlns:a16="http://schemas.microsoft.com/office/drawing/2014/main" id="{2C6B9AA6-73F7-92FF-4550-A418D495C8EE}"/>
                </a:ext>
              </a:extLst>
            </p:cNvPr>
            <p:cNvPicPr/>
            <p:nvPr/>
          </p:nvPicPr>
          <p:blipFill>
            <a:blip r:embed="rId2" cstate="print"/>
            <a:stretch>
              <a:fillRect/>
            </a:stretch>
          </p:blipFill>
          <p:spPr>
            <a:xfrm>
              <a:off x="899160" y="2874264"/>
              <a:ext cx="7488935" cy="3590544"/>
            </a:xfrm>
            <a:prstGeom prst="rect">
              <a:avLst/>
            </a:prstGeom>
          </p:spPr>
        </p:pic>
        <p:pic>
          <p:nvPicPr>
            <p:cNvPr id="6" name="object 6">
              <a:extLst>
                <a:ext uri="{FF2B5EF4-FFF2-40B4-BE49-F238E27FC236}">
                  <a16:creationId xmlns:a16="http://schemas.microsoft.com/office/drawing/2014/main" id="{78833FE3-20DE-0F51-65BD-94CF78FD2F7E}"/>
                </a:ext>
              </a:extLst>
            </p:cNvPr>
            <p:cNvPicPr/>
            <p:nvPr/>
          </p:nvPicPr>
          <p:blipFill>
            <a:blip r:embed="rId3" cstate="print"/>
            <a:stretch>
              <a:fillRect/>
            </a:stretch>
          </p:blipFill>
          <p:spPr>
            <a:xfrm>
              <a:off x="3660648" y="3828288"/>
              <a:ext cx="991362" cy="707898"/>
            </a:xfrm>
            <a:prstGeom prst="rect">
              <a:avLst/>
            </a:prstGeom>
          </p:spPr>
        </p:pic>
        <p:sp>
          <p:nvSpPr>
            <p:cNvPr id="7" name="object 7">
              <a:extLst>
                <a:ext uri="{FF2B5EF4-FFF2-40B4-BE49-F238E27FC236}">
                  <a16:creationId xmlns:a16="http://schemas.microsoft.com/office/drawing/2014/main" id="{FE853C0D-93EE-2849-6A01-E9EF7D231C89}"/>
                </a:ext>
              </a:extLst>
            </p:cNvPr>
            <p:cNvSpPr/>
            <p:nvPr/>
          </p:nvSpPr>
          <p:spPr>
            <a:xfrm>
              <a:off x="3702811" y="3851529"/>
              <a:ext cx="798830" cy="514350"/>
            </a:xfrm>
            <a:custGeom>
              <a:avLst/>
              <a:gdLst/>
              <a:ahLst/>
              <a:cxnLst/>
              <a:rect l="l" t="t" r="r" b="b"/>
              <a:pathLst>
                <a:path w="798829" h="514350">
                  <a:moveTo>
                    <a:pt x="683895" y="485521"/>
                  </a:moveTo>
                  <a:lnTo>
                    <a:pt x="678307" y="490728"/>
                  </a:lnTo>
                  <a:lnTo>
                    <a:pt x="678052" y="497459"/>
                  </a:lnTo>
                  <a:lnTo>
                    <a:pt x="677672" y="504190"/>
                  </a:lnTo>
                  <a:lnTo>
                    <a:pt x="683005" y="509905"/>
                  </a:lnTo>
                  <a:lnTo>
                    <a:pt x="798702" y="514350"/>
                  </a:lnTo>
                  <a:lnTo>
                    <a:pt x="797331" y="511683"/>
                  </a:lnTo>
                  <a:lnTo>
                    <a:pt x="771778" y="511683"/>
                  </a:lnTo>
                  <a:lnTo>
                    <a:pt x="733704" y="487454"/>
                  </a:lnTo>
                  <a:lnTo>
                    <a:pt x="683895" y="485521"/>
                  </a:lnTo>
                  <a:close/>
                </a:path>
                <a:path w="798829" h="514350">
                  <a:moveTo>
                    <a:pt x="733704" y="487454"/>
                  </a:moveTo>
                  <a:lnTo>
                    <a:pt x="771778" y="511683"/>
                  </a:lnTo>
                  <a:lnTo>
                    <a:pt x="774766" y="506984"/>
                  </a:lnTo>
                  <a:lnTo>
                    <a:pt x="767461" y="506984"/>
                  </a:lnTo>
                  <a:lnTo>
                    <a:pt x="757895" y="488393"/>
                  </a:lnTo>
                  <a:lnTo>
                    <a:pt x="733704" y="487454"/>
                  </a:lnTo>
                  <a:close/>
                </a:path>
                <a:path w="798829" h="514350">
                  <a:moveTo>
                    <a:pt x="738251" y="409067"/>
                  </a:moveTo>
                  <a:lnTo>
                    <a:pt x="726313" y="415163"/>
                  </a:lnTo>
                  <a:lnTo>
                    <a:pt x="724026" y="422529"/>
                  </a:lnTo>
                  <a:lnTo>
                    <a:pt x="727075" y="428498"/>
                  </a:lnTo>
                  <a:lnTo>
                    <a:pt x="746841" y="466912"/>
                  </a:lnTo>
                  <a:lnTo>
                    <a:pt x="784860" y="491109"/>
                  </a:lnTo>
                  <a:lnTo>
                    <a:pt x="771778" y="511683"/>
                  </a:lnTo>
                  <a:lnTo>
                    <a:pt x="797331" y="511683"/>
                  </a:lnTo>
                  <a:lnTo>
                    <a:pt x="748791" y="417322"/>
                  </a:lnTo>
                  <a:lnTo>
                    <a:pt x="745616" y="411353"/>
                  </a:lnTo>
                  <a:lnTo>
                    <a:pt x="738251" y="409067"/>
                  </a:lnTo>
                  <a:close/>
                </a:path>
                <a:path w="798829" h="514350">
                  <a:moveTo>
                    <a:pt x="757895" y="488393"/>
                  </a:moveTo>
                  <a:lnTo>
                    <a:pt x="767461" y="506984"/>
                  </a:lnTo>
                  <a:lnTo>
                    <a:pt x="778763" y="489204"/>
                  </a:lnTo>
                  <a:lnTo>
                    <a:pt x="757895" y="488393"/>
                  </a:lnTo>
                  <a:close/>
                </a:path>
                <a:path w="798829" h="514350">
                  <a:moveTo>
                    <a:pt x="746841" y="466912"/>
                  </a:moveTo>
                  <a:lnTo>
                    <a:pt x="757895" y="488393"/>
                  </a:lnTo>
                  <a:lnTo>
                    <a:pt x="778763" y="489204"/>
                  </a:lnTo>
                  <a:lnTo>
                    <a:pt x="767461" y="506984"/>
                  </a:lnTo>
                  <a:lnTo>
                    <a:pt x="774766" y="506984"/>
                  </a:lnTo>
                  <a:lnTo>
                    <a:pt x="784860" y="491109"/>
                  </a:lnTo>
                  <a:lnTo>
                    <a:pt x="746841" y="466912"/>
                  </a:lnTo>
                  <a:close/>
                </a:path>
                <a:path w="798829" h="514350">
                  <a:moveTo>
                    <a:pt x="13208" y="0"/>
                  </a:moveTo>
                  <a:lnTo>
                    <a:pt x="0" y="20574"/>
                  </a:lnTo>
                  <a:lnTo>
                    <a:pt x="733704" y="487454"/>
                  </a:lnTo>
                  <a:lnTo>
                    <a:pt x="757895" y="488393"/>
                  </a:lnTo>
                  <a:lnTo>
                    <a:pt x="746841" y="466912"/>
                  </a:lnTo>
                  <a:lnTo>
                    <a:pt x="13208"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3186126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564979-7301-D5F4-A067-2ADE9A252754}"/>
              </a:ext>
            </a:extLst>
          </p:cNvPr>
          <p:cNvSpPr>
            <a:spLocks noGrp="1"/>
          </p:cNvSpPr>
          <p:nvPr>
            <p:ph type="title"/>
          </p:nvPr>
        </p:nvSpPr>
        <p:spPr>
          <a:xfrm>
            <a:off x="457200" y="274638"/>
            <a:ext cx="7467600" cy="706090"/>
          </a:xfrm>
        </p:spPr>
        <p:txBody>
          <a:bodyPr>
            <a:normAutofit fontScale="90000"/>
          </a:bodyPr>
          <a:lstStyle/>
          <a:p>
            <a:r>
              <a:rPr lang="zh-TW" altLang="en-US" sz="4300" spc="5" dirty="0">
                <a:latin typeface="Arial"/>
                <a:cs typeface="Arial"/>
              </a:rPr>
              <a:t>申報表</a:t>
            </a:r>
            <a:r>
              <a:rPr lang="en-US" altLang="zh-TW" sz="4300" spc="5" dirty="0">
                <a:latin typeface="Arial"/>
                <a:cs typeface="Arial"/>
              </a:rPr>
              <a:t>-</a:t>
            </a:r>
            <a:r>
              <a:rPr lang="zh-TW" altLang="en-US" sz="4300" spc="5" dirty="0">
                <a:latin typeface="Arial"/>
                <a:cs typeface="Arial"/>
              </a:rPr>
              <a:t>有價證券</a:t>
            </a:r>
            <a:r>
              <a:rPr lang="en-US" altLang="zh-TW" sz="4300" spc="5" dirty="0">
                <a:latin typeface="Arial"/>
                <a:cs typeface="Arial"/>
              </a:rPr>
              <a:t>(</a:t>
            </a:r>
            <a:r>
              <a:rPr lang="zh-TW" altLang="en-US" sz="4300" spc="5" dirty="0">
                <a:latin typeface="Arial"/>
                <a:cs typeface="Arial"/>
              </a:rPr>
              <a:t>債券</a:t>
            </a:r>
            <a:r>
              <a:rPr lang="en-US" altLang="zh-TW" sz="4300" spc="5" dirty="0">
                <a:latin typeface="Arial"/>
                <a:cs typeface="Arial"/>
              </a:rPr>
              <a:t>)</a:t>
            </a:r>
            <a:endParaRPr lang="zh-TW" altLang="en-US" sz="4300" spc="5" dirty="0">
              <a:latin typeface="Arial"/>
              <a:cs typeface="Arial"/>
            </a:endParaRPr>
          </a:p>
        </p:txBody>
      </p:sp>
      <p:pic>
        <p:nvPicPr>
          <p:cNvPr id="4" name="object 3">
            <a:extLst>
              <a:ext uri="{FF2B5EF4-FFF2-40B4-BE49-F238E27FC236}">
                <a16:creationId xmlns:a16="http://schemas.microsoft.com/office/drawing/2014/main" id="{895D1A0B-996E-BE34-65FA-E4B34D96812F}"/>
              </a:ext>
            </a:extLst>
          </p:cNvPr>
          <p:cNvPicPr>
            <a:picLocks noGrp="1"/>
          </p:cNvPicPr>
          <p:nvPr>
            <p:ph sz="quarter" idx="1"/>
          </p:nvPr>
        </p:nvPicPr>
        <p:blipFill>
          <a:blip r:embed="rId2" cstate="print"/>
          <a:stretch>
            <a:fillRect/>
          </a:stretch>
        </p:blipFill>
        <p:spPr>
          <a:xfrm>
            <a:off x="179512" y="1537862"/>
            <a:ext cx="8964488" cy="3619330"/>
          </a:xfrm>
          <a:prstGeom prst="rect">
            <a:avLst/>
          </a:prstGeom>
        </p:spPr>
      </p:pic>
    </p:spTree>
    <p:extLst>
      <p:ext uri="{BB962C8B-B14F-4D97-AF65-F5344CB8AC3E}">
        <p14:creationId xmlns:p14="http://schemas.microsoft.com/office/powerpoint/2010/main" val="35179005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行雲流水">
      <a:dk1>
        <a:sysClr val="windowText" lastClr="000000"/>
      </a:dk1>
      <a:lt1>
        <a:sysClr val="window" lastClr="FFFFFF"/>
      </a:lt1>
      <a:dk2>
        <a:srgbClr val="411401"/>
      </a:dk2>
      <a:lt2>
        <a:srgbClr val="FFE6E6"/>
      </a:lt2>
      <a:accent1>
        <a:srgbClr val="A24A48"/>
      </a:accent1>
      <a:accent2>
        <a:srgbClr val="B2935C"/>
      </a:accent2>
      <a:accent3>
        <a:srgbClr val="6A9A9A"/>
      </a:accent3>
      <a:accent4>
        <a:srgbClr val="B2B787"/>
      </a:accent4>
      <a:accent5>
        <a:srgbClr val="91644B"/>
      </a:accent5>
      <a:accent6>
        <a:srgbClr val="654A76"/>
      </a:accent6>
      <a:hlink>
        <a:srgbClr val="00A800"/>
      </a:hlink>
      <a:folHlink>
        <a:srgbClr val="FF00FF"/>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旅程">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行雲流水">
    <a:dk1>
      <a:sysClr val="windowText" lastClr="000000"/>
    </a:dk1>
    <a:lt1>
      <a:sysClr val="window" lastClr="FFFFFF"/>
    </a:lt1>
    <a:dk2>
      <a:srgbClr val="411401"/>
    </a:dk2>
    <a:lt2>
      <a:srgbClr val="FFE6E6"/>
    </a:lt2>
    <a:accent1>
      <a:srgbClr val="A24A48"/>
    </a:accent1>
    <a:accent2>
      <a:srgbClr val="B2935C"/>
    </a:accent2>
    <a:accent3>
      <a:srgbClr val="6A9A9A"/>
    </a:accent3>
    <a:accent4>
      <a:srgbClr val="B2B787"/>
    </a:accent4>
    <a:accent5>
      <a:srgbClr val="91644B"/>
    </a:accent5>
    <a:accent6>
      <a:srgbClr val="654A76"/>
    </a:accent6>
    <a:hlink>
      <a:srgbClr val="00A800"/>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Wisp</Template>
  <TotalTime>14938</TotalTime>
  <Words>6923</Words>
  <Application>Microsoft Office PowerPoint</Application>
  <PresentationFormat>如螢幕大小 (4:3)</PresentationFormat>
  <Paragraphs>596</Paragraphs>
  <Slides>133</Slides>
  <Notes>5</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133</vt:i4>
      </vt:variant>
    </vt:vector>
  </HeadingPairs>
  <TitlesOfParts>
    <vt:vector size="151" baseType="lpstr">
      <vt:lpstr>Arial MT</vt:lpstr>
      <vt:lpstr>Noto Sans CJK JP Regular</vt:lpstr>
      <vt:lpstr>文泉驛等寬微米黑</vt:lpstr>
      <vt:lpstr>細明體</vt:lpstr>
      <vt:lpstr>Microsoft JhengHei</vt:lpstr>
      <vt:lpstr>Microsoft JhengHei</vt:lpstr>
      <vt:lpstr>新細明體</vt:lpstr>
      <vt:lpstr>PMingLiU-ExtB</vt:lpstr>
      <vt:lpstr>標楷體</vt:lpstr>
      <vt:lpstr>Arial</vt:lpstr>
      <vt:lpstr>Calibri</vt:lpstr>
      <vt:lpstr>Century Schoolbook</vt:lpstr>
      <vt:lpstr>Franklin Gothic Book</vt:lpstr>
      <vt:lpstr>Sitka Text</vt:lpstr>
      <vt:lpstr>Times New Roman</vt:lpstr>
      <vt:lpstr>Wingdings</vt:lpstr>
      <vt:lpstr>Wingdings 2</vt:lpstr>
      <vt:lpstr>壁窗</vt:lpstr>
      <vt:lpstr>PowerPoint 簡報</vt:lpstr>
      <vt:lpstr>PowerPoint 簡報</vt:lpstr>
      <vt:lpstr>申報原因-立法目的</vt:lpstr>
      <vt:lpstr>裁罰</vt:lpstr>
      <vt:lpstr>裁罰</vt:lpstr>
      <vt:lpstr>PowerPoint 簡報</vt:lpstr>
      <vt:lpstr>年度工作</vt:lpstr>
      <vt:lpstr>申報種類、期間、申報日</vt:lpstr>
      <vt:lpstr>申報種類、期間、申報日</vt:lpstr>
      <vt:lpstr>申報種類、期間、申報日</vt:lpstr>
      <vt:lpstr>申報種類、期間、申報日</vt:lpstr>
      <vt:lpstr>法定事由而「留職停薪」，抑或因病住院等情事財產申報</vt:lpstr>
      <vt:lpstr> 申報競合處理 </vt:lpstr>
      <vt:lpstr>申報標的</vt:lpstr>
      <vt:lpstr>申報應注意事項</vt:lpstr>
      <vt:lpstr>自行申報</vt:lpstr>
      <vt:lpstr>1.查詢財產總歸戶</vt:lpstr>
      <vt:lpstr>(1) 土地、建物 (依照權狀及登記謄本資料填寫最齊全)</vt:lpstr>
      <vt:lpstr>PowerPoint 簡報</vt:lpstr>
      <vt:lpstr> (5)有價證券(股票+債券+基金+其他有價證券)  </vt:lpstr>
      <vt:lpstr>(6)珠寶等其他具有相當價值之財產 </vt:lpstr>
      <vt:lpstr>PowerPoint 簡報</vt:lpstr>
      <vt:lpstr>申報應注意事項-土地</vt:lpstr>
      <vt:lpstr>申報應注意事項-建物</vt:lpstr>
      <vt:lpstr>申報應注意事項-汽車</vt:lpstr>
      <vt:lpstr>申報應注意事項-現金</vt:lpstr>
      <vt:lpstr>申報應注意事項-現金</vt:lpstr>
      <vt:lpstr>申報應注意事項-存款</vt:lpstr>
      <vt:lpstr>申報應注意事項-有價證券 (有價證券=股票+債券+基金+其他)</vt:lpstr>
      <vt:lpstr>PowerPoint 簡報</vt:lpstr>
      <vt:lpstr>申報應注意事項-珠寶、古董、字畫、其他</vt:lpstr>
      <vt:lpstr>申報應注意事項-保險</vt:lpstr>
      <vt:lpstr>PowerPoint 簡報</vt:lpstr>
      <vt:lpstr>PowerPoint 簡報</vt:lpstr>
      <vt:lpstr>申報應注意事項-債權（別人欠您錢）</vt:lpstr>
      <vt:lpstr>申報應注意事項-債務（欠別人錢）</vt:lpstr>
      <vt:lpstr>申報應注意事項-事業投資</vt:lpstr>
      <vt:lpstr>申報應注意事項-備註欄</vt:lpstr>
      <vt:lpstr>申報應注意事項-上傳</vt:lpstr>
      <vt:lpstr>申報應注意事項-更正</vt:lpstr>
      <vt:lpstr>授權</vt:lpstr>
      <vt:lpstr>PowerPoint 簡報</vt:lpstr>
      <vt:lpstr>授權-定義</vt:lpstr>
      <vt:lpstr>授權-好處</vt:lpstr>
      <vt:lpstr>授權-需要</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授權-時程</vt:lpstr>
      <vt:lpstr>新舊系統差異</vt:lpstr>
      <vt:lpstr>資料登打注意事項</vt:lpstr>
      <vt:lpstr>一般頁面操作說明</vt:lpstr>
      <vt:lpstr>一般頁面操作說明</vt:lpstr>
      <vt:lpstr>申報流程 </vt:lpstr>
      <vt:lpstr>系統首頁畫面</vt:lpstr>
      <vt:lpstr>法務部登入畫面</vt:lpstr>
      <vt:lpstr>自然人憑證登入-系統環境檢查</vt:lpstr>
      <vt:lpstr>自然人憑證登入畫面</vt:lpstr>
      <vt:lpstr>行動識別身分先至網站綁定申請</vt:lpstr>
      <vt:lpstr>下載行動自然人憑證app</vt:lpstr>
      <vt:lpstr>行動識別身分登入畫面</vt:lpstr>
      <vt:lpstr>帳號密碼登入畫面</vt:lpstr>
      <vt:lpstr>密碼申請</vt:lpstr>
      <vt:lpstr>修改密碼</vt:lpstr>
      <vt:lpstr>忘記密碼</vt:lpstr>
      <vt:lpstr>PowerPoint 簡報</vt:lpstr>
      <vt:lpstr>PowerPoint 簡報</vt:lpstr>
      <vt:lpstr>請選擇應填寫的申報表</vt:lpstr>
      <vt:lpstr>讀檔-引用財政部財政資訊中心建物</vt:lpstr>
      <vt:lpstr>讀檔-下載近三年度申報資料</vt:lpstr>
      <vt:lpstr>申報表-基本資料</vt:lpstr>
      <vt:lpstr>申報表-基本資料</vt:lpstr>
      <vt:lpstr>申報表-配偶及未成年子女</vt:lpstr>
      <vt:lpstr>申報表-土地</vt:lpstr>
      <vt:lpstr>土地-注意事項</vt:lpstr>
      <vt:lpstr>常見申報錯誤態樣－土地  </vt:lpstr>
      <vt:lpstr>申報表-建物</vt:lpstr>
      <vt:lpstr>建物-注意事項</vt:lpstr>
      <vt:lpstr>常見申報錯誤態樣－建物 </vt:lpstr>
      <vt:lpstr>申報表-船舶</vt:lpstr>
      <vt:lpstr>申報表-汽車</vt:lpstr>
      <vt:lpstr>汽車-注意事項</vt:lpstr>
      <vt:lpstr>申報表-航空器</vt:lpstr>
      <vt:lpstr>申報表-現金</vt:lpstr>
      <vt:lpstr>申報表-存款</vt:lpstr>
      <vt:lpstr>存款-存放機構選單</vt:lpstr>
      <vt:lpstr>存款-注意事項</vt:lpstr>
      <vt:lpstr>申報表-有價證券(股票)</vt:lpstr>
      <vt:lpstr>申報表-有價證券(股票)</vt:lpstr>
      <vt:lpstr>有價證券-股票代碼選單</vt:lpstr>
      <vt:lpstr>申報表-有價證券(債券)</vt:lpstr>
      <vt:lpstr>有價證券-債券買賣機關選單</vt:lpstr>
      <vt:lpstr>申報表-有價證券(基金受益憑證)</vt:lpstr>
      <vt:lpstr>有價證券-基金受託投資機構選單</vt:lpstr>
      <vt:lpstr>申報表-有價證券(其他有價證券)</vt:lpstr>
      <vt:lpstr>有價證券-注意事項(1/2)</vt:lpstr>
      <vt:lpstr>有價證券-注意事項(2/2)</vt:lpstr>
      <vt:lpstr>申報表-其他財產</vt:lpstr>
      <vt:lpstr>其他財產-注意事項</vt:lpstr>
      <vt:lpstr>申報表-保險</vt:lpstr>
      <vt:lpstr>保險-注意事項(1/2)</vt:lpstr>
      <vt:lpstr>保險-注意事項(2/2)</vt:lpstr>
      <vt:lpstr>申報表-債權</vt:lpstr>
      <vt:lpstr>債權-注意事項</vt:lpstr>
      <vt:lpstr>申報表-債務</vt:lpstr>
      <vt:lpstr>債務-注意事項</vt:lpstr>
      <vt:lpstr>申報表-事業投資</vt:lpstr>
      <vt:lpstr>事業投資-注意事項</vt:lpstr>
      <vt:lpstr>申報表-備註</vt:lpstr>
      <vt:lpstr>注意事項-備註欄 </vt:lpstr>
      <vt:lpstr>申報表-上傳(1/2)</vt:lpstr>
      <vt:lpstr>申報表-上傳(2/2)</vt:lpstr>
      <vt:lpstr>上傳-注意事項</vt:lpstr>
      <vt:lpstr>列印</vt:lpstr>
      <vt:lpstr>申報表預覽畫面-上傳前</vt:lpstr>
      <vt:lpstr>申報表預覽畫面-上傳後</vt:lpstr>
      <vt:lpstr>查詢申報結果及收據列印</vt:lpstr>
      <vt:lpstr>申報結果查詢及收據列印</vt:lpstr>
      <vt:lpstr>收據預覽畫面</vt:lpstr>
      <vt:lpstr>更正申報表</vt:lpstr>
      <vt:lpstr>更正申報表</vt:lpstr>
      <vt:lpstr>更正申報表</vt:lpstr>
      <vt:lpstr>更正申報表常見問題</vt:lpstr>
      <vt:lpstr>授權及下載財產資料注意事項</vt:lpstr>
      <vt:lpstr>系統問題諮詢</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hp</dc:creator>
  <cp:lastModifiedBy>Chun-Hisen Tseng</cp:lastModifiedBy>
  <cp:revision>403</cp:revision>
  <dcterms:created xsi:type="dcterms:W3CDTF">2018-07-21T09:11:49Z</dcterms:created>
  <dcterms:modified xsi:type="dcterms:W3CDTF">2022-09-11T07:25:58Z</dcterms:modified>
</cp:coreProperties>
</file>