
<file path=[Content_Types].xml><?xml version="1.0" encoding="utf-8"?>
<Types xmlns="http://schemas.openxmlformats.org/package/2006/content-types"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704" r:id="rId4"/>
  </p:sldMasterIdLst>
  <p:notesMasterIdLst>
    <p:notesMasterId r:id="rId11"/>
  </p:notesMasterIdLst>
  <p:handoutMasterIdLst>
    <p:handoutMasterId r:id="rId12"/>
  </p:handoutMasterIdLst>
  <p:sldIdLst>
    <p:sldId id="256" r:id="rId5"/>
    <p:sldId id="271" r:id="rId6"/>
    <p:sldId id="285" r:id="rId7"/>
    <p:sldId id="283" r:id="rId8"/>
    <p:sldId id="284" r:id="rId9"/>
    <p:sldId id="286" r:id="rId10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歡迎使用" id="{E75E278A-FF0E-49A4-B170-79828D63BBAD}">
          <p14:sldIdLst>
            <p14:sldId id="256"/>
          </p14:sldIdLst>
        </p14:section>
        <p14:section name="設計、轉化、註解、共同作業、操作說明搜尋" id="{B9B51309-D148-4332-87C2-07BE32FBCA3B}">
          <p14:sldIdLst>
            <p14:sldId id="271"/>
            <p14:sldId id="285"/>
            <p14:sldId id="283"/>
            <p14:sldId id="284"/>
            <p14:sldId id="286"/>
          </p14:sldIdLst>
        </p14:section>
        <p14:section name="深入了解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作者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404040"/>
    <a:srgbClr val="FF9B45"/>
    <a:srgbClr val="DD462F"/>
    <a:srgbClr val="F8CFB6"/>
    <a:srgbClr val="F8CAB6"/>
    <a:srgbClr val="923922"/>
    <a:srgbClr val="F5F5F5"/>
    <a:srgbClr val="F2F2F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241" autoAdjust="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47519D-4D2F-4CD1-8ED9-A9D2F776BF36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9CD49E7-0119-461F-976A-9DFE4377B57B}">
      <dgm:prSet/>
      <dgm:spPr/>
      <dgm:t>
        <a:bodyPr/>
        <a:lstStyle/>
        <a:p>
          <a:r>
            <a:rPr lang="zh-TW"/>
            <a:t>平均地權條例第</a:t>
          </a:r>
          <a:r>
            <a:rPr lang="en-US"/>
            <a:t>47</a:t>
          </a:r>
          <a:r>
            <a:rPr lang="zh-TW"/>
            <a:t>條</a:t>
          </a:r>
          <a:endParaRPr lang="en-US"/>
        </a:p>
      </dgm:t>
    </dgm:pt>
    <dgm:pt modelId="{35E4FD64-0737-4981-A910-C517FABBD6A5}" type="parTrans" cxnId="{6E8C1FDF-BE92-4A7C-8633-2AEF3EDF7C52}">
      <dgm:prSet/>
      <dgm:spPr/>
      <dgm:t>
        <a:bodyPr/>
        <a:lstStyle/>
        <a:p>
          <a:endParaRPr lang="en-US"/>
        </a:p>
      </dgm:t>
    </dgm:pt>
    <dgm:pt modelId="{BFE25995-B66E-4F3A-BA60-B593582905F1}" type="sibTrans" cxnId="{6E8C1FDF-BE92-4A7C-8633-2AEF3EDF7C52}">
      <dgm:prSet/>
      <dgm:spPr/>
      <dgm:t>
        <a:bodyPr/>
        <a:lstStyle/>
        <a:p>
          <a:endParaRPr lang="en-US"/>
        </a:p>
      </dgm:t>
    </dgm:pt>
    <dgm:pt modelId="{AFCFA66D-AD3E-4308-A9DA-8B7C38C61D4D}">
      <dgm:prSet/>
      <dgm:spPr/>
      <dgm:t>
        <a:bodyPr/>
        <a:lstStyle/>
        <a:p>
          <a:r>
            <a:rPr lang="zh-TW"/>
            <a:t>平均地權條例第</a:t>
          </a:r>
          <a:r>
            <a:rPr lang="en-US"/>
            <a:t>81</a:t>
          </a:r>
          <a:r>
            <a:rPr lang="zh-TW"/>
            <a:t>條之</a:t>
          </a:r>
          <a:r>
            <a:rPr lang="en-US"/>
            <a:t>2</a:t>
          </a:r>
        </a:p>
      </dgm:t>
    </dgm:pt>
    <dgm:pt modelId="{4612A466-726D-4DC9-99ED-E614E11C7F98}" type="parTrans" cxnId="{6E658D1D-C5A7-4653-B4A4-AD1D04C939D0}">
      <dgm:prSet/>
      <dgm:spPr/>
      <dgm:t>
        <a:bodyPr/>
        <a:lstStyle/>
        <a:p>
          <a:endParaRPr lang="en-US"/>
        </a:p>
      </dgm:t>
    </dgm:pt>
    <dgm:pt modelId="{D9E9A409-A829-4DD5-8147-3DEA630B04E4}" type="sibTrans" cxnId="{6E658D1D-C5A7-4653-B4A4-AD1D04C939D0}">
      <dgm:prSet/>
      <dgm:spPr/>
      <dgm:t>
        <a:bodyPr/>
        <a:lstStyle/>
        <a:p>
          <a:endParaRPr lang="en-US"/>
        </a:p>
      </dgm:t>
    </dgm:pt>
    <dgm:pt modelId="{BC6073E2-AC40-4951-BBDB-2DE837FF7697}">
      <dgm:prSet/>
      <dgm:spPr/>
      <dgm:t>
        <a:bodyPr/>
        <a:lstStyle/>
        <a:p>
          <a:r>
            <a:rPr lang="zh-TW"/>
            <a:t>平均地權條例第</a:t>
          </a:r>
          <a:r>
            <a:rPr lang="en-US"/>
            <a:t>87</a:t>
          </a:r>
          <a:r>
            <a:rPr lang="zh-TW"/>
            <a:t>條</a:t>
          </a:r>
          <a:endParaRPr lang="en-US"/>
        </a:p>
      </dgm:t>
    </dgm:pt>
    <dgm:pt modelId="{2ACB59BB-7457-4010-B8EE-3B2BB6C1FC3C}" type="parTrans" cxnId="{338EE0B0-C2DC-4CD6-A02B-FF4543A6FD43}">
      <dgm:prSet/>
      <dgm:spPr/>
      <dgm:t>
        <a:bodyPr/>
        <a:lstStyle/>
        <a:p>
          <a:endParaRPr lang="en-US"/>
        </a:p>
      </dgm:t>
    </dgm:pt>
    <dgm:pt modelId="{AB29389B-79CD-4A7E-8CF4-DD557A38A16D}" type="sibTrans" cxnId="{338EE0B0-C2DC-4CD6-A02B-FF4543A6FD43}">
      <dgm:prSet/>
      <dgm:spPr/>
      <dgm:t>
        <a:bodyPr/>
        <a:lstStyle/>
        <a:p>
          <a:endParaRPr lang="en-US"/>
        </a:p>
      </dgm:t>
    </dgm:pt>
    <dgm:pt modelId="{87D95EDB-B47A-4B60-A2C9-262421AC7B0E}" type="pres">
      <dgm:prSet presAssocID="{4D47519D-4D2F-4CD1-8ED9-A9D2F776BF36}" presName="linear" presStyleCnt="0">
        <dgm:presLayoutVars>
          <dgm:animLvl val="lvl"/>
          <dgm:resizeHandles val="exact"/>
        </dgm:presLayoutVars>
      </dgm:prSet>
      <dgm:spPr/>
    </dgm:pt>
    <dgm:pt modelId="{A277D174-7BAB-4903-808D-3DD9368261BC}" type="pres">
      <dgm:prSet presAssocID="{A9CD49E7-0119-461F-976A-9DFE4377B57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D5AA0DC-6F2E-4920-B100-6A7C1B6631A2}" type="pres">
      <dgm:prSet presAssocID="{BFE25995-B66E-4F3A-BA60-B593582905F1}" presName="spacer" presStyleCnt="0"/>
      <dgm:spPr/>
    </dgm:pt>
    <dgm:pt modelId="{CCAA9A6C-E570-475C-AAC0-C61662F7D187}" type="pres">
      <dgm:prSet presAssocID="{AFCFA66D-AD3E-4308-A9DA-8B7C38C61D4D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30A8756-7605-40ED-8CA1-376BCAF09C19}" type="pres">
      <dgm:prSet presAssocID="{D9E9A409-A829-4DD5-8147-3DEA630B04E4}" presName="spacer" presStyleCnt="0"/>
      <dgm:spPr/>
    </dgm:pt>
    <dgm:pt modelId="{2F3438BA-3356-4A3D-988B-A3032A00C4C3}" type="pres">
      <dgm:prSet presAssocID="{BC6073E2-AC40-4951-BBDB-2DE837FF7697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46EFAC05-F70A-4DD9-A08E-E40295D9A51C}" type="presOf" srcId="{A9CD49E7-0119-461F-976A-9DFE4377B57B}" destId="{A277D174-7BAB-4903-808D-3DD9368261BC}" srcOrd="0" destOrd="0" presId="urn:microsoft.com/office/officeart/2005/8/layout/vList2"/>
    <dgm:cxn modelId="{6E658D1D-C5A7-4653-B4A4-AD1D04C939D0}" srcId="{4D47519D-4D2F-4CD1-8ED9-A9D2F776BF36}" destId="{AFCFA66D-AD3E-4308-A9DA-8B7C38C61D4D}" srcOrd="1" destOrd="0" parTransId="{4612A466-726D-4DC9-99ED-E614E11C7F98}" sibTransId="{D9E9A409-A829-4DD5-8147-3DEA630B04E4}"/>
    <dgm:cxn modelId="{0A21D862-B11A-4AF1-9252-4838936F9EFD}" type="presOf" srcId="{AFCFA66D-AD3E-4308-A9DA-8B7C38C61D4D}" destId="{CCAA9A6C-E570-475C-AAC0-C61662F7D187}" srcOrd="0" destOrd="0" presId="urn:microsoft.com/office/officeart/2005/8/layout/vList2"/>
    <dgm:cxn modelId="{F6137D69-54DB-4CB9-96D6-35C005688F2F}" type="presOf" srcId="{4D47519D-4D2F-4CD1-8ED9-A9D2F776BF36}" destId="{87D95EDB-B47A-4B60-A2C9-262421AC7B0E}" srcOrd="0" destOrd="0" presId="urn:microsoft.com/office/officeart/2005/8/layout/vList2"/>
    <dgm:cxn modelId="{A77F3EAD-C166-4BBB-9805-487FD897C48D}" type="presOf" srcId="{BC6073E2-AC40-4951-BBDB-2DE837FF7697}" destId="{2F3438BA-3356-4A3D-988B-A3032A00C4C3}" srcOrd="0" destOrd="0" presId="urn:microsoft.com/office/officeart/2005/8/layout/vList2"/>
    <dgm:cxn modelId="{338EE0B0-C2DC-4CD6-A02B-FF4543A6FD43}" srcId="{4D47519D-4D2F-4CD1-8ED9-A9D2F776BF36}" destId="{BC6073E2-AC40-4951-BBDB-2DE837FF7697}" srcOrd="2" destOrd="0" parTransId="{2ACB59BB-7457-4010-B8EE-3B2BB6C1FC3C}" sibTransId="{AB29389B-79CD-4A7E-8CF4-DD557A38A16D}"/>
    <dgm:cxn modelId="{6E8C1FDF-BE92-4A7C-8633-2AEF3EDF7C52}" srcId="{4D47519D-4D2F-4CD1-8ED9-A9D2F776BF36}" destId="{A9CD49E7-0119-461F-976A-9DFE4377B57B}" srcOrd="0" destOrd="0" parTransId="{35E4FD64-0737-4981-A910-C517FABBD6A5}" sibTransId="{BFE25995-B66E-4F3A-BA60-B593582905F1}"/>
    <dgm:cxn modelId="{476C9EAB-C942-4B3D-84AD-0521C970B704}" type="presParOf" srcId="{87D95EDB-B47A-4B60-A2C9-262421AC7B0E}" destId="{A277D174-7BAB-4903-808D-3DD9368261BC}" srcOrd="0" destOrd="0" presId="urn:microsoft.com/office/officeart/2005/8/layout/vList2"/>
    <dgm:cxn modelId="{52D2B264-8AC0-4180-97D3-922E8CE7EDC8}" type="presParOf" srcId="{87D95EDB-B47A-4B60-A2C9-262421AC7B0E}" destId="{0D5AA0DC-6F2E-4920-B100-6A7C1B6631A2}" srcOrd="1" destOrd="0" presId="urn:microsoft.com/office/officeart/2005/8/layout/vList2"/>
    <dgm:cxn modelId="{9AC8D584-E480-44CE-AA3D-DB389CD72956}" type="presParOf" srcId="{87D95EDB-B47A-4B60-A2C9-262421AC7B0E}" destId="{CCAA9A6C-E570-475C-AAC0-C61662F7D187}" srcOrd="2" destOrd="0" presId="urn:microsoft.com/office/officeart/2005/8/layout/vList2"/>
    <dgm:cxn modelId="{0FFE1E3A-72EE-4C69-B4CA-AC13DF6F4393}" type="presParOf" srcId="{87D95EDB-B47A-4B60-A2C9-262421AC7B0E}" destId="{B30A8756-7605-40ED-8CA1-376BCAF09C19}" srcOrd="3" destOrd="0" presId="urn:microsoft.com/office/officeart/2005/8/layout/vList2"/>
    <dgm:cxn modelId="{776D6E65-922B-4571-AC3F-01EF278B91F0}" type="presParOf" srcId="{87D95EDB-B47A-4B60-A2C9-262421AC7B0E}" destId="{2F3438BA-3356-4A3D-988B-A3032A00C4C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77D174-7BAB-4903-808D-3DD9368261BC}">
      <dsp:nvSpPr>
        <dsp:cNvPr id="0" name=""/>
        <dsp:cNvSpPr/>
      </dsp:nvSpPr>
      <dsp:spPr>
        <a:xfrm>
          <a:off x="0" y="267352"/>
          <a:ext cx="6628804" cy="139522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4500" kern="1200"/>
            <a:t>平均地權條例第</a:t>
          </a:r>
          <a:r>
            <a:rPr lang="en-US" sz="4500" kern="1200"/>
            <a:t>47</a:t>
          </a:r>
          <a:r>
            <a:rPr lang="zh-TW" sz="4500" kern="1200"/>
            <a:t>條</a:t>
          </a:r>
          <a:endParaRPr lang="en-US" sz="4500" kern="1200"/>
        </a:p>
      </dsp:txBody>
      <dsp:txXfrm>
        <a:off x="68109" y="335461"/>
        <a:ext cx="6492586" cy="1259007"/>
      </dsp:txXfrm>
    </dsp:sp>
    <dsp:sp modelId="{CCAA9A6C-E570-475C-AAC0-C61662F7D187}">
      <dsp:nvSpPr>
        <dsp:cNvPr id="0" name=""/>
        <dsp:cNvSpPr/>
      </dsp:nvSpPr>
      <dsp:spPr>
        <a:xfrm>
          <a:off x="0" y="1792178"/>
          <a:ext cx="6628804" cy="1395225"/>
        </a:xfrm>
        <a:prstGeom prst="roundRect">
          <a:avLst/>
        </a:prstGeom>
        <a:gradFill rotWithShape="0">
          <a:gsLst>
            <a:gs pos="0">
              <a:schemeClr val="accent2">
                <a:hueOff val="-1482143"/>
                <a:satOff val="7100"/>
                <a:lumOff val="6569"/>
                <a:alphaOff val="0"/>
                <a:tint val="96000"/>
                <a:lumMod val="100000"/>
              </a:schemeClr>
            </a:gs>
            <a:gs pos="78000">
              <a:schemeClr val="accent2">
                <a:hueOff val="-1482143"/>
                <a:satOff val="7100"/>
                <a:lumOff val="656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4500" kern="1200"/>
            <a:t>平均地權條例第</a:t>
          </a:r>
          <a:r>
            <a:rPr lang="en-US" sz="4500" kern="1200"/>
            <a:t>81</a:t>
          </a:r>
          <a:r>
            <a:rPr lang="zh-TW" sz="4500" kern="1200"/>
            <a:t>條之</a:t>
          </a:r>
          <a:r>
            <a:rPr lang="en-US" sz="4500" kern="1200"/>
            <a:t>2</a:t>
          </a:r>
        </a:p>
      </dsp:txBody>
      <dsp:txXfrm>
        <a:off x="68109" y="1860287"/>
        <a:ext cx="6492586" cy="1259007"/>
      </dsp:txXfrm>
    </dsp:sp>
    <dsp:sp modelId="{2F3438BA-3356-4A3D-988B-A3032A00C4C3}">
      <dsp:nvSpPr>
        <dsp:cNvPr id="0" name=""/>
        <dsp:cNvSpPr/>
      </dsp:nvSpPr>
      <dsp:spPr>
        <a:xfrm>
          <a:off x="0" y="3317003"/>
          <a:ext cx="6628804" cy="1395225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4500" kern="1200"/>
            <a:t>平均地權條例第</a:t>
          </a:r>
          <a:r>
            <a:rPr lang="en-US" sz="4500" kern="1200"/>
            <a:t>87</a:t>
          </a:r>
          <a:r>
            <a:rPr lang="zh-TW" sz="4500" kern="1200"/>
            <a:t>條</a:t>
          </a:r>
          <a:endParaRPr lang="en-US" sz="4500" kern="1200"/>
        </a:p>
      </dsp:txBody>
      <dsp:txXfrm>
        <a:off x="68109" y="3385112"/>
        <a:ext cx="6492586" cy="12590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9A22203-C483-42FA-8700-B681F6F01B4D}" type="datetime1">
              <a:rPr lang="zh-TW" altLang="en-US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2020/6/1</a:t>
            </a:fld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C679768-A2FC-4D08-91F6-8DCE6C566B3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‹#›</a:t>
            </a:fld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56C02CB6-EC10-40FB-BF56-67DDAFB1AB77}" type="datetime1">
              <a:rPr lang="zh-TW" altLang="en-US" noProof="0" smtClean="0"/>
              <a:t>2020/6/1</a:t>
            </a:fld>
            <a:endParaRPr lang="zh-TW" altLang="en-US" noProof="0" dirty="0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TW" altLang="en-US" noProof="0" dirty="0"/>
          </a:p>
        </p:txBody>
      </p:sp>
      <p:sp>
        <p:nvSpPr>
          <p:cNvPr id="5" name="備忘稿預留位置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TW" altLang="en-US" noProof="0" dirty="0"/>
              <a:t>按一下以編輯母片文字樣式</a:t>
            </a:r>
          </a:p>
          <a:p>
            <a:pPr lvl="1" rtl="0"/>
            <a:r>
              <a:rPr lang="zh-TW" altLang="en-US" noProof="0" dirty="0"/>
              <a:t>第二層</a:t>
            </a:r>
          </a:p>
          <a:p>
            <a:pPr lvl="2" rtl="0"/>
            <a:r>
              <a:rPr lang="zh-TW" altLang="en-US" noProof="0" dirty="0"/>
              <a:t>第三層</a:t>
            </a:r>
          </a:p>
          <a:p>
            <a:pPr lvl="3" rtl="0"/>
            <a:r>
              <a:rPr lang="zh-TW" altLang="en-US" noProof="0" dirty="0"/>
              <a:t>第四層</a:t>
            </a:r>
          </a:p>
          <a:p>
            <a:pPr lvl="4" rtl="0"/>
            <a:r>
              <a:rPr lang="zh-TW" altLang="en-US" noProof="0" dirty="0"/>
              <a:t>第五層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DF61EA0F-A667-4B49-8422-0062BC55E249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預留位置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noProof="0" dirty="0"/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en-US" altLang="zh-TW" smtClean="0"/>
              <a:t>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noProof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altLang="zh-TW" smtClean="0"/>
              <a:pPr/>
              <a:t>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936765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noProof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altLang="zh-TW" smtClean="0"/>
              <a:pPr/>
              <a:t>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661362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noProof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altLang="zh-TW" smtClean="0"/>
              <a:pPr/>
              <a:t>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129740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noProof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altLang="zh-TW" smtClean="0"/>
              <a:pPr/>
              <a:t>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898854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預留位置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noProof="0" dirty="0"/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en-US" altLang="zh-TW" smtClean="0"/>
              <a:t>6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77738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C83EE-73F1-46EA-BC6E-B26AE4225C74}" type="datetime1">
              <a:rPr lang="zh-TW" altLang="en-US" noProof="0" smtClean="0"/>
              <a:t>2020/6/1</a:t>
            </a:fld>
            <a:endParaRPr lang="zh-TW" alt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817456418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輔助字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C83EE-73F1-46EA-BC6E-B26AE4225C74}" type="datetime1">
              <a:rPr lang="zh-TW" altLang="en-US" noProof="0" smtClean="0"/>
              <a:t>2020/6/1</a:t>
            </a:fld>
            <a:endParaRPr lang="zh-TW" alt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39636291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輔助字幕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C83EE-73F1-46EA-BC6E-B26AE4225C74}" type="datetime1">
              <a:rPr lang="zh-TW" altLang="en-US" noProof="0" smtClean="0"/>
              <a:t>2020/6/1</a:t>
            </a:fld>
            <a:endParaRPr lang="zh-TW" alt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5571065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C83EE-73F1-46EA-BC6E-B26AE4225C74}" type="datetime1">
              <a:rPr lang="zh-TW" altLang="en-US" noProof="0" smtClean="0"/>
              <a:t>2020/6/1</a:t>
            </a:fld>
            <a:endParaRPr lang="zh-TW" alt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4055779112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C83EE-73F1-46EA-BC6E-B26AE4225C74}" type="datetime1">
              <a:rPr lang="zh-TW" altLang="en-US" noProof="0" smtClean="0"/>
              <a:t>2020/6/1</a:t>
            </a:fld>
            <a:endParaRPr lang="zh-TW" alt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9897708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C83EE-73F1-46EA-BC6E-B26AE4225C74}" type="datetime1">
              <a:rPr lang="zh-TW" altLang="en-US" noProof="0" smtClean="0"/>
              <a:t>2020/6/1</a:t>
            </a:fld>
            <a:endParaRPr lang="zh-TW" alt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45793212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C83EE-73F1-46EA-BC6E-B26AE4225C74}" type="datetime1">
              <a:rPr lang="zh-TW" altLang="en-US" noProof="0" smtClean="0"/>
              <a:t>2020/6/1</a:t>
            </a:fld>
            <a:endParaRPr lang="zh-TW" alt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4017612057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C83EE-73F1-46EA-BC6E-B26AE4225C74}" type="datetime1">
              <a:rPr lang="zh-TW" altLang="en-US" noProof="0" smtClean="0"/>
              <a:t>2020/6/1</a:t>
            </a:fld>
            <a:endParaRPr lang="zh-TW" alt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158173473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sz="1800" noProof="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6259665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zh-TW" altLang="en-US" sz="1800" noProof="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cxnSp>
        <p:nvCxnSpPr>
          <p:cNvPr id="12" name="直線接點​​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rtlCol="0"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內容預留位置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zh-TW" altLang="en-US" noProof="0"/>
              <a:t>按一下以編輯母片文字樣式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zh-TW" altLang="en-US" noProof="0"/>
              <a:t>第二層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zh-TW" altLang="en-US" noProof="0"/>
              <a:t>第三層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zh-TW" altLang="en-US" noProof="0"/>
              <a:t>第四層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zh-TW" altLang="en-US" noProof="0"/>
              <a:t>第五層</a:t>
            </a:r>
            <a:endParaRPr lang="zh-TW" altLang="en-US" noProof="0" dirty="0"/>
          </a:p>
        </p:txBody>
      </p:sp>
      <p:sp>
        <p:nvSpPr>
          <p:cNvPr id="6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FB24FFDF-C44B-4BC6-8CC2-3E2CCA5CBAD2}" type="datetime1">
              <a:rPr lang="zh-TW" altLang="en-US" smtClean="0"/>
              <a:t>2020/6/1</a:t>
            </a:fld>
            <a:endParaRPr lang="zh-TW" altLang="en-US" dirty="0"/>
          </a:p>
        </p:txBody>
      </p:sp>
      <p:sp>
        <p:nvSpPr>
          <p:cNvPr id="7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8" name="投影片編號預留位置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9860EDB8-5305-433F-BE41-D7A86D811DB3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428131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sz="1800" noProof="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056142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C83EE-73F1-46EA-BC6E-B26AE4225C74}" type="datetime1">
              <a:rPr lang="zh-TW" altLang="en-US" noProof="0" smtClean="0"/>
              <a:t>2020/6/1</a:t>
            </a:fld>
            <a:endParaRPr lang="zh-TW" alt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647902896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sz="1800" noProof="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0" name="矩形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sz="1800" noProof="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  <a:endParaRPr lang="zh-TW" altLang="en-US" noProof="0" dirty="0"/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zh-TW" altLang="en-US" noProof="0"/>
              <a:t>按一下以編輯母片文字樣式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zh-TW" altLang="en-US" noProof="0"/>
              <a:t>第二層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zh-TW" altLang="en-US" noProof="0"/>
              <a:t>第三層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zh-TW" altLang="en-US" noProof="0"/>
              <a:t>第四層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zh-TW" altLang="en-US" noProof="0"/>
              <a:t>第五層</a:t>
            </a:r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C83EE-73F1-46EA-BC6E-B26AE4225C74}" type="datetime1">
              <a:rPr lang="zh-TW" altLang="en-US" noProof="0" smtClean="0"/>
              <a:t>2020/6/1</a:t>
            </a:fld>
            <a:endParaRPr lang="zh-TW" alt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29965533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C83EE-73F1-46EA-BC6E-B26AE4225C74}" type="datetime1">
              <a:rPr lang="zh-TW" altLang="en-US" noProof="0" smtClean="0"/>
              <a:t>2020/6/1</a:t>
            </a:fld>
            <a:endParaRPr lang="zh-TW" alt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91816341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C83EE-73F1-46EA-BC6E-B26AE4225C74}" type="datetime1">
              <a:rPr lang="zh-TW" altLang="en-US" noProof="0" smtClean="0"/>
              <a:t>2020/6/1</a:t>
            </a:fld>
            <a:endParaRPr lang="zh-TW" altLang="en-U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739155092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C83EE-73F1-46EA-BC6E-B26AE4225C74}" type="datetime1">
              <a:rPr lang="zh-TW" altLang="en-US" noProof="0" smtClean="0"/>
              <a:t>2020/6/1</a:t>
            </a:fld>
            <a:endParaRPr lang="zh-TW" alt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774977012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C83EE-73F1-46EA-BC6E-B26AE4225C74}" type="datetime1">
              <a:rPr lang="zh-TW" altLang="en-US" noProof="0" smtClean="0"/>
              <a:t>2020/6/1</a:t>
            </a:fld>
            <a:endParaRPr lang="zh-TW" alt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070899723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C83EE-73F1-46EA-BC6E-B26AE4225C74}" type="datetime1">
              <a:rPr lang="zh-TW" altLang="en-US" noProof="0" smtClean="0"/>
              <a:t>2020/6/1</a:t>
            </a:fld>
            <a:endParaRPr lang="zh-TW" alt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491182492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C83EE-73F1-46EA-BC6E-B26AE4225C74}" type="datetime1">
              <a:rPr lang="zh-TW" altLang="en-US" noProof="0" smtClean="0"/>
              <a:t>2020/6/1</a:t>
            </a:fld>
            <a:endParaRPr lang="zh-TW" alt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68867600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C83EE-73F1-46EA-BC6E-B26AE4225C74}" type="datetime1">
              <a:rPr lang="zh-TW" altLang="en-US" noProof="0" smtClean="0"/>
              <a:t>2020/6/1</a:t>
            </a:fld>
            <a:endParaRPr lang="zh-TW" alt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860EDB8-5305-433F-BE41-D7A86D811DB3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48D3D754-FED0-4A3C-8852-D3AE6B85A5A2}"/>
              </a:ext>
            </a:extLst>
          </p:cNvPr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zh-TW" altLang="en-US" sz="1800" noProof="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cxnSp>
        <p:nvCxnSpPr>
          <p:cNvPr id="19" name="直線接點 18">
            <a:extLst>
              <a:ext uri="{FF2B5EF4-FFF2-40B4-BE49-F238E27FC236}">
                <a16:creationId xmlns:a16="http://schemas.microsoft.com/office/drawing/2014/main" id="{D2240FD6-B06B-4609-8D8E-11FF65435B8D}"/>
              </a:ext>
            </a:extLst>
          </p:cNvPr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2995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  <p:sldLayoutId id="2147483719" r:id="rId15"/>
    <p:sldLayoutId id="2147483720" r:id="rId16"/>
    <p:sldLayoutId id="2147483721" r:id="rId17"/>
    <p:sldLayoutId id="2147483722" r:id="rId18"/>
    <p:sldLayoutId id="2147483723" r:id="rId19"/>
    <p:sldLayoutId id="2147483663" r:id="rId20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slideLayout" Target="../slideLayouts/slideLayout18.xml"/><Relationship Id="rId7" Type="http://schemas.openxmlformats.org/officeDocument/2006/relationships/diagramQuickStyle" Target="../diagrams/quickStyle1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10" Type="http://schemas.openxmlformats.org/officeDocument/2006/relationships/image" Target="../media/image1.png"/><Relationship Id="rId4" Type="http://schemas.openxmlformats.org/officeDocument/2006/relationships/notesSlide" Target="../notesSlides/notesSlide2.xml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audio" Target="../media/media3.m4a"/><Relationship Id="rId1" Type="http://schemas.microsoft.com/office/2007/relationships/media" Target="../media/media3.m4a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audio" Target="../media/media4.m4a"/><Relationship Id="rId1" Type="http://schemas.microsoft.com/office/2007/relationships/media" Target="../media/media4.m4a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audio" Target="../media/media5.m4a"/><Relationship Id="rId1" Type="http://schemas.microsoft.com/office/2007/relationships/media" Target="../media/media5.m4a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audio" Target="../media/media6.m4a"/><Relationship Id="rId1" Type="http://schemas.microsoft.com/office/2007/relationships/media" Target="../media/media6.m4a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87043" y="1096326"/>
            <a:ext cx="10515600" cy="2795117"/>
          </a:xfrm>
        </p:spPr>
        <p:txBody>
          <a:bodyPr rtlCol="0" anchor="ctr" anchorCtr="0">
            <a:normAutofit/>
          </a:bodyPr>
          <a:lstStyle/>
          <a:p>
            <a:pPr algn="ctr" rtl="0"/>
            <a:r>
              <a:rPr lang="zh-TW" altLang="en-US" sz="72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實價登錄</a:t>
            </a:r>
            <a:r>
              <a:rPr lang="en-US" altLang="zh-TW" sz="72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2.0</a:t>
            </a:r>
            <a:r>
              <a:rPr lang="zh-TW" altLang="en-US" sz="72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新制</a:t>
            </a:r>
            <a:endParaRPr lang="en-US" altLang="zh-TW" sz="72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4294967295"/>
          </p:nvPr>
        </p:nvSpPr>
        <p:spPr>
          <a:xfrm>
            <a:off x="2864343" y="3208908"/>
            <a:ext cx="6865583" cy="1136650"/>
          </a:xfrm>
        </p:spPr>
        <p:txBody>
          <a:bodyPr rtlCol="0">
            <a:normAutofit/>
          </a:bodyPr>
          <a:lstStyle/>
          <a:p>
            <a:pPr marL="0" indent="0" algn="ctr" rtl="0">
              <a:buNone/>
            </a:pPr>
            <a:r>
              <a:rPr lang="en-US" altLang="zh-TW" sz="4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109</a:t>
            </a:r>
            <a:r>
              <a:rPr lang="zh-TW" altLang="en-US" sz="4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4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7</a:t>
            </a:r>
            <a:r>
              <a:rPr lang="zh-TW" altLang="en-US" sz="4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4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4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日施行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6FB2869A-6C3F-490F-A7C4-53A5862B7467}"/>
              </a:ext>
            </a:extLst>
          </p:cNvPr>
          <p:cNvSpPr txBox="1"/>
          <p:nvPr/>
        </p:nvSpPr>
        <p:spPr>
          <a:xfrm rot="10800000" flipH="1" flipV="1">
            <a:off x="2359760" y="4561344"/>
            <a:ext cx="73701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修法重點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白河地政事務所提醒您</a:t>
            </a:r>
          </a:p>
        </p:txBody>
      </p:sp>
      <p:pic>
        <p:nvPicPr>
          <p:cNvPr id="4" name="105255_新錄音2">
            <a:hlinkClick r:id="" action="ppaction://media"/>
            <a:extLst>
              <a:ext uri="{FF2B5EF4-FFF2-40B4-BE49-F238E27FC236}">
                <a16:creationId xmlns:a16="http://schemas.microsoft.com/office/drawing/2014/main" id="{19311361-D29C-4BCB-AA57-C76C878E90EF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34305" y="6265077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091"/>
    </mc:Choice>
    <mc:Fallback>
      <p:transition spd="slow" advTm="709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17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 showWhenStopped="0">
                <p:cTn id="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  <p:extLst>
    <p:ext uri="{E180D4A7-C9FB-4DFB-919C-405C955672EB}">
      <p14:showEvtLst xmlns:p14="http://schemas.microsoft.com/office/powerpoint/2010/main">
        <p14:playEvt time="16" objId="4"/>
        <p14:stopEvt time="5465" objId="4"/>
      </p14:showEvtLst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z="6000" dirty="0">
                <a:solidFill>
                  <a:schemeClr val="accent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修正條文</a:t>
            </a:r>
          </a:p>
        </p:txBody>
      </p:sp>
      <p:sp>
        <p:nvSpPr>
          <p:cNvPr id="38" name="內容預留位置 17"/>
          <p:cNvSpPr txBox="1">
            <a:spLocks/>
          </p:cNvSpPr>
          <p:nvPr/>
        </p:nvSpPr>
        <p:spPr>
          <a:xfrm>
            <a:off x="541609" y="1340528"/>
            <a:ext cx="10946095" cy="4055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rtl="0">
              <a:spcAft>
                <a:spcPts val="600"/>
              </a:spcAft>
              <a:buNone/>
              <a:defRPr/>
            </a:pPr>
            <a:endParaRPr lang="zh-TW" altLang="en-US" sz="4400" dirty="0">
              <a:highlight>
                <a:srgbClr val="FF0000"/>
              </a:highlight>
              <a:latin typeface="標楷體" panose="03000509000000000000" pitchFamily="65" charset="-120"/>
              <a:ea typeface="標楷體" panose="03000509000000000000" pitchFamily="65" charset="-120"/>
              <a:cs typeface="Segoe UI" panose="020B0502040204020203" pitchFamily="34" charset="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8F5165A0-C464-44F7-83BC-E77ED8900A22}"/>
              </a:ext>
            </a:extLst>
          </p:cNvPr>
          <p:cNvSpPr txBox="1"/>
          <p:nvPr/>
        </p:nvSpPr>
        <p:spPr>
          <a:xfrm>
            <a:off x="7847861" y="6178859"/>
            <a:ext cx="4918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zh-TW" altLang="en-US" sz="24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白河地政事務所提醒您</a:t>
            </a:r>
            <a:endParaRPr lang="zh-TW" altLang="en-US" sz="240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40" name="文字方塊 2">
            <a:extLst>
              <a:ext uri="{FF2B5EF4-FFF2-40B4-BE49-F238E27FC236}">
                <a16:creationId xmlns:a16="http://schemas.microsoft.com/office/drawing/2014/main" id="{EDC56406-77EE-4FD8-B3C7-047E9ECC5D8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34630110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3" name="105256_新錄音3">
            <a:hlinkClick r:id="" action="ppaction://media"/>
            <a:extLst>
              <a:ext uri="{FF2B5EF4-FFF2-40B4-BE49-F238E27FC236}">
                <a16:creationId xmlns:a16="http://schemas.microsoft.com/office/drawing/2014/main" id="{B730BBA6-6C0B-4BDF-B095-35E62615B0E5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0"/>
          <a:stretch>
            <a:fillRect/>
          </a:stretch>
        </p:blipFill>
        <p:spPr>
          <a:xfrm>
            <a:off x="165118" y="6370637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6161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Tm="10361"/>
    </mc:Choice>
    <mc:Fallback>
      <p:transition advTm="1036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843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 showWhenStopped="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8" grpId="0"/>
    </p:bldLst>
  </p:timing>
  <p:extLst>
    <p:ext uri="{E180D4A7-C9FB-4DFB-919C-405C955672EB}">
      <p14:showEvtLst xmlns:p14="http://schemas.microsoft.com/office/powerpoint/2010/main">
        <p14:playEvt time="0" objId="3"/>
        <p14:stopEvt time="7877" objId="3"/>
      </p14:showEvtLst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rtl="0"/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  <a:cs typeface="Segoe UI Light" panose="020B0502040204020203" pitchFamily="34" charset="0"/>
              </a:rPr>
              <a:t>申報人</a:t>
            </a:r>
          </a:p>
        </p:txBody>
      </p:sp>
      <p:sp>
        <p:nvSpPr>
          <p:cNvPr id="38" name="內容預留位置 17"/>
          <p:cNvSpPr txBox="1">
            <a:spLocks/>
          </p:cNvSpPr>
          <p:nvPr/>
        </p:nvSpPr>
        <p:spPr>
          <a:xfrm>
            <a:off x="541609" y="1524708"/>
            <a:ext cx="10946095" cy="38715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rtl="0">
              <a:spcAft>
                <a:spcPts val="600"/>
              </a:spcAft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egoe UI" panose="020B0502040204020203" pitchFamily="34" charset="0"/>
              </a:rPr>
              <a:t>修法前</a:t>
            </a:r>
            <a:r>
              <a:rPr lang="en-US" altLang="zh-TW" sz="4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egoe UI" panose="020B0502040204020203" pitchFamily="34" charset="0"/>
              </a:rPr>
              <a:t>:</a:t>
            </a:r>
          </a:p>
          <a:p>
            <a:pPr marL="0" lvl="0" indent="0" rtl="0">
              <a:spcAft>
                <a:spcPts val="600"/>
              </a:spcAft>
              <a:buNone/>
              <a:defRPr/>
            </a:pPr>
            <a:endParaRPr lang="en-US" altLang="zh-TW" sz="4400" dirty="0">
              <a:latin typeface="標楷體" panose="03000509000000000000" pitchFamily="65" charset="-120"/>
              <a:ea typeface="標楷體" panose="03000509000000000000" pitchFamily="65" charset="-120"/>
              <a:cs typeface="Segoe UI" panose="020B0502040204020203" pitchFamily="34" charset="0"/>
            </a:endParaRPr>
          </a:p>
          <a:p>
            <a:pPr marL="0" lvl="0" indent="0" rtl="0">
              <a:spcAft>
                <a:spcPts val="600"/>
              </a:spcAft>
              <a:buNone/>
              <a:defRPr/>
            </a:pP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  <a:cs typeface="Segoe UI" panose="020B0502040204020203" pitchFamily="34" charset="0"/>
              </a:rPr>
              <a:t>申報順位依序為：地政士</a:t>
            </a:r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  <a:cs typeface="Segoe UI" panose="020B0502040204020203" pitchFamily="34" charset="0"/>
                <a:sym typeface="Wingdings" panose="05000000000000000000" pitchFamily="2" charset="2"/>
              </a:rPr>
              <a:t>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  <a:cs typeface="Segoe UI" panose="020B0502040204020203" pitchFamily="34" charset="0"/>
                <a:sym typeface="Wingdings" panose="05000000000000000000" pitchFamily="2" charset="2"/>
              </a:rPr>
              <a:t>經紀業</a:t>
            </a:r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  <a:cs typeface="Segoe UI" panose="020B0502040204020203" pitchFamily="34" charset="0"/>
                <a:sym typeface="Wingdings" panose="05000000000000000000" pitchFamily="2" charset="2"/>
              </a:rPr>
              <a:t>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  <a:cs typeface="Segoe UI" panose="020B0502040204020203" pitchFamily="34" charset="0"/>
                <a:sym typeface="Wingdings" panose="05000000000000000000" pitchFamily="2" charset="2"/>
              </a:rPr>
              <a:t>權利人</a:t>
            </a:r>
            <a:endParaRPr lang="en-US" altLang="zh-TW" sz="4400" dirty="0">
              <a:latin typeface="標楷體" panose="03000509000000000000" pitchFamily="65" charset="-120"/>
              <a:ea typeface="標楷體" panose="03000509000000000000" pitchFamily="65" charset="-120"/>
              <a:cs typeface="Segoe UI" panose="020B0502040204020203" pitchFamily="34" charset="0"/>
              <a:sym typeface="Wingdings" panose="05000000000000000000" pitchFamily="2" charset="2"/>
            </a:endParaRPr>
          </a:p>
          <a:p>
            <a:pPr marL="0" lvl="0" indent="0" rtl="0">
              <a:spcAft>
                <a:spcPts val="600"/>
              </a:spcAft>
              <a:buNone/>
              <a:defRPr/>
            </a:pPr>
            <a:endParaRPr lang="en-US" altLang="zh-TW" sz="4400" dirty="0">
              <a:latin typeface="標楷體" panose="03000509000000000000" pitchFamily="65" charset="-120"/>
              <a:ea typeface="標楷體" panose="03000509000000000000" pitchFamily="65" charset="-120"/>
              <a:cs typeface="Segoe UI" panose="020B0502040204020203" pitchFamily="34" charset="0"/>
              <a:sym typeface="Wingdings" panose="05000000000000000000" pitchFamily="2" charset="2"/>
            </a:endParaRPr>
          </a:p>
          <a:p>
            <a:pPr marL="0" lvl="0" indent="0" rtl="0">
              <a:spcAft>
                <a:spcPts val="600"/>
              </a:spcAft>
              <a:buNone/>
              <a:defRPr/>
            </a:pPr>
            <a:endParaRPr lang="en-US" altLang="zh-TW" sz="4400" dirty="0">
              <a:latin typeface="標楷體" panose="03000509000000000000" pitchFamily="65" charset="-120"/>
              <a:ea typeface="標楷體" panose="03000509000000000000" pitchFamily="65" charset="-120"/>
              <a:cs typeface="Segoe UI" panose="020B0502040204020203" pitchFamily="34" charset="0"/>
              <a:sym typeface="Wingdings" panose="05000000000000000000" pitchFamily="2" charset="2"/>
            </a:endParaRPr>
          </a:p>
          <a:p>
            <a:pPr marL="0" lvl="0" indent="0" rtl="0">
              <a:spcAft>
                <a:spcPts val="600"/>
              </a:spcAft>
              <a:buNone/>
              <a:defRPr/>
            </a:pPr>
            <a:endParaRPr lang="en-US" altLang="zh-TW" sz="4400" dirty="0">
              <a:latin typeface="標楷體" panose="03000509000000000000" pitchFamily="65" charset="-120"/>
              <a:ea typeface="標楷體" panose="03000509000000000000" pitchFamily="65" charset="-120"/>
              <a:cs typeface="Segoe UI" panose="020B0502040204020203" pitchFamily="34" charset="0"/>
              <a:sym typeface="Wingdings" panose="05000000000000000000" pitchFamily="2" charset="2"/>
            </a:endParaRPr>
          </a:p>
          <a:p>
            <a:pPr marL="0" lvl="0" indent="0" rtl="0">
              <a:spcAft>
                <a:spcPts val="600"/>
              </a:spcAft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egoe UI" panose="020B0502040204020203" pitchFamily="34" charset="0"/>
                <a:sym typeface="Wingdings" panose="05000000000000000000" pitchFamily="2" charset="2"/>
              </a:rPr>
              <a:t>修法後</a:t>
            </a:r>
            <a:r>
              <a:rPr lang="en-US" altLang="zh-TW" sz="4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egoe UI" panose="020B0502040204020203" pitchFamily="34" charset="0"/>
                <a:sym typeface="Wingdings" panose="05000000000000000000" pitchFamily="2" charset="2"/>
              </a:rPr>
              <a:t>:</a:t>
            </a:r>
          </a:p>
          <a:p>
            <a:pPr marL="0" lvl="0" indent="0" rtl="0">
              <a:spcAft>
                <a:spcPts val="600"/>
              </a:spcAft>
              <a:buNone/>
              <a:defRPr/>
            </a:pPr>
            <a:endParaRPr lang="en-US" altLang="zh-TW" sz="4400" dirty="0">
              <a:latin typeface="標楷體" panose="03000509000000000000" pitchFamily="65" charset="-120"/>
              <a:ea typeface="標楷體" panose="03000509000000000000" pitchFamily="65" charset="-120"/>
              <a:cs typeface="Segoe UI" panose="020B0502040204020203" pitchFamily="34" charset="0"/>
              <a:sym typeface="Wingdings" panose="05000000000000000000" pitchFamily="2" charset="2"/>
            </a:endParaRPr>
          </a:p>
          <a:p>
            <a:pPr marL="0" lvl="0" indent="0" rtl="0">
              <a:spcAft>
                <a:spcPts val="600"/>
              </a:spcAft>
              <a:buNone/>
              <a:defRPr/>
            </a:pP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  <a:cs typeface="Segoe UI" panose="020B0502040204020203" pitchFamily="34" charset="0"/>
                <a:sym typeface="Wingdings" panose="05000000000000000000" pitchFamily="2" charset="2"/>
              </a:rPr>
              <a:t>權利人及義務人</a:t>
            </a:r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  <a:cs typeface="Segoe UI" panose="020B0502040204020203" pitchFamily="34" charset="0"/>
                <a:sym typeface="Wingdings" panose="05000000000000000000" pitchFamily="2" charset="2"/>
              </a:rPr>
              <a:t>(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  <a:cs typeface="Segoe UI" panose="020B0502040204020203" pitchFamily="34" charset="0"/>
                <a:sym typeface="Wingdings" panose="05000000000000000000" pitchFamily="2" charset="2"/>
              </a:rPr>
              <a:t>買賣雙方</a:t>
            </a:r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  <a:cs typeface="Segoe UI" panose="020B0502040204020203" pitchFamily="34" charset="0"/>
                <a:sym typeface="Wingdings" panose="05000000000000000000" pitchFamily="2" charset="2"/>
              </a:rPr>
              <a:t>)</a:t>
            </a:r>
            <a:r>
              <a:rPr lang="zh-TW" altLang="en-US" sz="4400" dirty="0">
                <a:highlight>
                  <a:srgbClr val="FF0000"/>
                </a:highlight>
                <a:latin typeface="標楷體" panose="03000509000000000000" pitchFamily="65" charset="-120"/>
                <a:ea typeface="標楷體" panose="03000509000000000000" pitchFamily="65" charset="-120"/>
                <a:cs typeface="Segoe UI" panose="020B0502040204020203" pitchFamily="34" charset="0"/>
                <a:sym typeface="Wingdings" panose="05000000000000000000" pitchFamily="2" charset="2"/>
              </a:rPr>
              <a:t>共同申報</a:t>
            </a:r>
            <a:endParaRPr lang="zh-TW" altLang="en-US" sz="4400" dirty="0">
              <a:highlight>
                <a:srgbClr val="FF0000"/>
              </a:highlight>
              <a:latin typeface="標楷體" panose="03000509000000000000" pitchFamily="65" charset="-120"/>
              <a:ea typeface="標楷體" panose="03000509000000000000" pitchFamily="65" charset="-120"/>
              <a:cs typeface="Segoe UI" panose="020B0502040204020203" pitchFamily="34" charset="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8F5165A0-C464-44F7-83BC-E77ED8900A22}"/>
              </a:ext>
            </a:extLst>
          </p:cNvPr>
          <p:cNvSpPr txBox="1"/>
          <p:nvPr/>
        </p:nvSpPr>
        <p:spPr>
          <a:xfrm>
            <a:off x="7847861" y="6178859"/>
            <a:ext cx="4918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白河地政事務所提醒您</a:t>
            </a:r>
          </a:p>
        </p:txBody>
      </p:sp>
      <p:pic>
        <p:nvPicPr>
          <p:cNvPr id="3" name="105257_新錄音4">
            <a:hlinkClick r:id="" action="ppaction://media"/>
            <a:extLst>
              <a:ext uri="{FF2B5EF4-FFF2-40B4-BE49-F238E27FC236}">
                <a16:creationId xmlns:a16="http://schemas.microsoft.com/office/drawing/2014/main" id="{9B28B0C3-880B-42F3-8377-4349EC2FF95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4246" y="6396842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417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Tm="13025"/>
    </mc:Choice>
    <mc:Fallback>
      <p:transition advTm="1302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312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 showWhenStopped="0">
                <p:cTn id="2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  <p:extLst>
    <p:ext uri="{E180D4A7-C9FB-4DFB-919C-405C955672EB}">
      <p14:showEvtLst xmlns:p14="http://schemas.microsoft.com/office/powerpoint/2010/main">
        <p14:playEvt time="0" objId="3"/>
        <p14:stopEvt time="11345" objId="3"/>
      </p14:showEvtLst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rtl="0"/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  <a:cs typeface="Segoe UI Light" panose="020B0502040204020203" pitchFamily="34" charset="0"/>
              </a:rPr>
              <a:t>申報時機</a:t>
            </a:r>
          </a:p>
        </p:txBody>
      </p:sp>
      <p:sp>
        <p:nvSpPr>
          <p:cNvPr id="38" name="內容預留位置 17"/>
          <p:cNvSpPr txBox="1">
            <a:spLocks/>
          </p:cNvSpPr>
          <p:nvPr/>
        </p:nvSpPr>
        <p:spPr>
          <a:xfrm>
            <a:off x="541609" y="1524708"/>
            <a:ext cx="10946095" cy="38715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rtl="0">
              <a:spcAft>
                <a:spcPts val="600"/>
              </a:spcAft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egoe UI" panose="020B0502040204020203" pitchFamily="34" charset="0"/>
              </a:rPr>
              <a:t>修法前</a:t>
            </a:r>
            <a:r>
              <a:rPr lang="en-US" altLang="zh-TW" sz="4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egoe UI" panose="020B0502040204020203" pitchFamily="34" charset="0"/>
              </a:rPr>
              <a:t>:</a:t>
            </a:r>
          </a:p>
          <a:p>
            <a:pPr marL="0" lvl="0" indent="0" rtl="0">
              <a:spcAft>
                <a:spcPts val="600"/>
              </a:spcAft>
              <a:buNone/>
              <a:defRPr/>
            </a:pPr>
            <a:endParaRPr lang="en-US" altLang="zh-TW" sz="4400" dirty="0">
              <a:latin typeface="標楷體" panose="03000509000000000000" pitchFamily="65" charset="-120"/>
              <a:ea typeface="標楷體" panose="03000509000000000000" pitchFamily="65" charset="-120"/>
              <a:cs typeface="Segoe UI" panose="020B0502040204020203" pitchFamily="34" charset="0"/>
            </a:endParaRPr>
          </a:p>
          <a:p>
            <a:pPr marL="0" lvl="0" indent="0" rtl="0">
              <a:spcAft>
                <a:spcPts val="600"/>
              </a:spcAft>
              <a:buNone/>
              <a:defRPr/>
            </a:pP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  <a:cs typeface="Segoe UI" panose="020B0502040204020203" pitchFamily="34" charset="0"/>
                <a:sym typeface="Wingdings" panose="05000000000000000000" pitchFamily="2" charset="2"/>
              </a:rPr>
              <a:t>買賣登記後</a:t>
            </a:r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  <a:cs typeface="Segoe UI" panose="020B0502040204020203" pitchFamily="34" charset="0"/>
                <a:sym typeface="Wingdings" panose="05000000000000000000" pitchFamily="2" charset="2"/>
              </a:rPr>
              <a:t>30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  <a:cs typeface="Segoe UI" panose="020B0502040204020203" pitchFamily="34" charset="0"/>
                <a:sym typeface="Wingdings" panose="05000000000000000000" pitchFamily="2" charset="2"/>
              </a:rPr>
              <a:t>日內申報登錄</a:t>
            </a:r>
            <a:endParaRPr lang="en-US" altLang="zh-TW" sz="4400" dirty="0">
              <a:latin typeface="標楷體" panose="03000509000000000000" pitchFamily="65" charset="-120"/>
              <a:ea typeface="標楷體" panose="03000509000000000000" pitchFamily="65" charset="-120"/>
              <a:cs typeface="Segoe UI" panose="020B0502040204020203" pitchFamily="34" charset="0"/>
              <a:sym typeface="Wingdings" panose="05000000000000000000" pitchFamily="2" charset="2"/>
            </a:endParaRPr>
          </a:p>
          <a:p>
            <a:pPr marL="0" lvl="0" indent="0" rtl="0">
              <a:spcAft>
                <a:spcPts val="600"/>
              </a:spcAft>
              <a:buNone/>
              <a:defRPr/>
            </a:pPr>
            <a:endParaRPr lang="en-US" altLang="zh-TW" sz="4400" dirty="0">
              <a:latin typeface="標楷體" panose="03000509000000000000" pitchFamily="65" charset="-120"/>
              <a:ea typeface="標楷體" panose="03000509000000000000" pitchFamily="65" charset="-120"/>
              <a:cs typeface="Segoe UI" panose="020B0502040204020203" pitchFamily="34" charset="0"/>
              <a:sym typeface="Wingdings" panose="05000000000000000000" pitchFamily="2" charset="2"/>
            </a:endParaRPr>
          </a:p>
          <a:p>
            <a:pPr marL="0" lvl="0" indent="0" rtl="0">
              <a:spcAft>
                <a:spcPts val="600"/>
              </a:spcAft>
              <a:buNone/>
              <a:defRPr/>
            </a:pPr>
            <a:endParaRPr lang="en-US" altLang="zh-TW" sz="4400" dirty="0">
              <a:latin typeface="標楷體" panose="03000509000000000000" pitchFamily="65" charset="-120"/>
              <a:ea typeface="標楷體" panose="03000509000000000000" pitchFamily="65" charset="-120"/>
              <a:cs typeface="Segoe UI" panose="020B0502040204020203" pitchFamily="34" charset="0"/>
              <a:sym typeface="Wingdings" panose="05000000000000000000" pitchFamily="2" charset="2"/>
            </a:endParaRPr>
          </a:p>
          <a:p>
            <a:pPr marL="0" lvl="0" indent="0" rtl="0">
              <a:spcAft>
                <a:spcPts val="600"/>
              </a:spcAft>
              <a:buNone/>
              <a:defRPr/>
            </a:pPr>
            <a:endParaRPr lang="en-US" altLang="zh-TW" sz="4400" dirty="0">
              <a:latin typeface="標楷體" panose="03000509000000000000" pitchFamily="65" charset="-120"/>
              <a:ea typeface="標楷體" panose="03000509000000000000" pitchFamily="65" charset="-120"/>
              <a:cs typeface="Segoe UI" panose="020B0502040204020203" pitchFamily="34" charset="0"/>
              <a:sym typeface="Wingdings" panose="05000000000000000000" pitchFamily="2" charset="2"/>
            </a:endParaRPr>
          </a:p>
          <a:p>
            <a:pPr marL="0" lvl="0" indent="0" rtl="0">
              <a:spcAft>
                <a:spcPts val="600"/>
              </a:spcAft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egoe UI" panose="020B0502040204020203" pitchFamily="34" charset="0"/>
                <a:sym typeface="Wingdings" panose="05000000000000000000" pitchFamily="2" charset="2"/>
              </a:rPr>
              <a:t>修法後</a:t>
            </a:r>
            <a:r>
              <a:rPr lang="en-US" altLang="zh-TW" sz="4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egoe UI" panose="020B0502040204020203" pitchFamily="34" charset="0"/>
                <a:sym typeface="Wingdings" panose="05000000000000000000" pitchFamily="2" charset="2"/>
              </a:rPr>
              <a:t>:</a:t>
            </a:r>
          </a:p>
          <a:p>
            <a:pPr marL="0" lvl="0" indent="0" rtl="0">
              <a:spcAft>
                <a:spcPts val="600"/>
              </a:spcAft>
              <a:buNone/>
              <a:defRPr/>
            </a:pPr>
            <a:endParaRPr lang="en-US" altLang="zh-TW" sz="4400" dirty="0">
              <a:latin typeface="標楷體" panose="03000509000000000000" pitchFamily="65" charset="-120"/>
              <a:ea typeface="標楷體" panose="03000509000000000000" pitchFamily="65" charset="-120"/>
              <a:cs typeface="Segoe UI" panose="020B0502040204020203" pitchFamily="34" charset="0"/>
              <a:sym typeface="Wingdings" panose="05000000000000000000" pitchFamily="2" charset="2"/>
            </a:endParaRPr>
          </a:p>
          <a:p>
            <a:pPr marL="0" lvl="0" indent="0" rtl="0">
              <a:spcAft>
                <a:spcPts val="600"/>
              </a:spcAft>
              <a:buNone/>
              <a:defRPr/>
            </a:pP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  <a:cs typeface="Segoe UI" panose="020B0502040204020203" pitchFamily="34" charset="0"/>
                <a:sym typeface="Wingdings" panose="05000000000000000000" pitchFamily="2" charset="2"/>
              </a:rPr>
              <a:t>買賣案件收件時</a:t>
            </a:r>
            <a:r>
              <a:rPr lang="zh-TW" altLang="en-US" sz="4400" dirty="0">
                <a:highlight>
                  <a:srgbClr val="FF0000"/>
                </a:highlight>
                <a:latin typeface="標楷體" panose="03000509000000000000" pitchFamily="65" charset="-120"/>
                <a:ea typeface="標楷體" panose="03000509000000000000" pitchFamily="65" charset="-120"/>
                <a:cs typeface="Segoe UI" panose="020B0502040204020203" pitchFamily="34" charset="0"/>
                <a:sym typeface="Wingdings" panose="05000000000000000000" pitchFamily="2" charset="2"/>
              </a:rPr>
              <a:t>併同申報</a:t>
            </a:r>
            <a:endParaRPr lang="zh-TW" altLang="en-US" sz="4400" dirty="0">
              <a:highlight>
                <a:srgbClr val="FF0000"/>
              </a:highlight>
              <a:latin typeface="標楷體" panose="03000509000000000000" pitchFamily="65" charset="-120"/>
              <a:ea typeface="標楷體" panose="03000509000000000000" pitchFamily="65" charset="-120"/>
              <a:cs typeface="Segoe UI" panose="020B0502040204020203" pitchFamily="34" charset="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767D6DC0-282F-4B8E-AFE4-A2DD7B6DF950}"/>
              </a:ext>
            </a:extLst>
          </p:cNvPr>
          <p:cNvSpPr txBox="1"/>
          <p:nvPr/>
        </p:nvSpPr>
        <p:spPr>
          <a:xfrm>
            <a:off x="7847861" y="6178859"/>
            <a:ext cx="4918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白河地政事務所提醒您</a:t>
            </a:r>
          </a:p>
        </p:txBody>
      </p:sp>
      <p:pic>
        <p:nvPicPr>
          <p:cNvPr id="2" name="105258_新錄音5">
            <a:hlinkClick r:id="" action="ppaction://media"/>
            <a:extLst>
              <a:ext uri="{FF2B5EF4-FFF2-40B4-BE49-F238E27FC236}">
                <a16:creationId xmlns:a16="http://schemas.microsoft.com/office/drawing/2014/main" id="{8A11FFF7-2E1B-458F-8CF6-F4018846EA2D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4246" y="6370637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5158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Tm="10823"/>
    </mc:Choice>
    <mc:Fallback>
      <p:transition advTm="1082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53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 showWhenStopped="0">
                <p:cTn id="2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  <p:extLst>
    <p:ext uri="{E180D4A7-C9FB-4DFB-919C-405C955672EB}">
      <p14:showEvtLst xmlns:p14="http://schemas.microsoft.com/office/powerpoint/2010/main">
        <p14:playEvt time="0" objId="2"/>
        <p14:stopEvt time="9774" objId="2"/>
      </p14:showEvtLst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rtl="0"/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  <a:cs typeface="Segoe UI Light" panose="020B0502040204020203" pitchFamily="34" charset="0"/>
              </a:rPr>
              <a:t>裁罰時機</a:t>
            </a:r>
          </a:p>
        </p:txBody>
      </p:sp>
      <p:sp>
        <p:nvSpPr>
          <p:cNvPr id="38" name="內容預留位置 17"/>
          <p:cNvSpPr txBox="1">
            <a:spLocks/>
          </p:cNvSpPr>
          <p:nvPr/>
        </p:nvSpPr>
        <p:spPr>
          <a:xfrm>
            <a:off x="541609" y="1524708"/>
            <a:ext cx="11176915" cy="46719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rtl="0">
              <a:spcAft>
                <a:spcPts val="600"/>
              </a:spcAft>
              <a:buNone/>
              <a:defRPr/>
            </a:pP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egoe UI" panose="020B0502040204020203" pitchFamily="34" charset="0"/>
              </a:rPr>
              <a:t>修法前</a:t>
            </a:r>
            <a:r>
              <a:rPr lang="en-US" altLang="zh-TW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egoe UI" panose="020B0502040204020203" pitchFamily="34" charset="0"/>
              </a:rPr>
              <a:t>:</a:t>
            </a:r>
          </a:p>
          <a:p>
            <a:pPr marL="0" lvl="0" indent="0" rtl="0">
              <a:spcAft>
                <a:spcPts val="600"/>
              </a:spcAft>
              <a:buNone/>
              <a:defRPr/>
            </a:pP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  <a:cs typeface="Segoe UI" panose="020B0502040204020203" pitchFamily="34" charset="0"/>
            </a:endParaRPr>
          </a:p>
          <a:p>
            <a:pPr marL="0" lvl="0" indent="0" rtl="0">
              <a:spcAft>
                <a:spcPts val="600"/>
              </a:spcAft>
              <a:buNone/>
              <a:defRPr/>
            </a:pP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  <a:cs typeface="Segoe UI" panose="020B0502040204020203" pitchFamily="34" charset="0"/>
                <a:sym typeface="Wingdings" panose="05000000000000000000" pitchFamily="2" charset="2"/>
              </a:rPr>
              <a:t>未申報或申報不實者，處</a:t>
            </a:r>
            <a:r>
              <a:rPr lang="en-US" altLang="zh-TW" sz="3400" dirty="0">
                <a:latin typeface="標楷體" panose="03000509000000000000" pitchFamily="65" charset="-120"/>
                <a:ea typeface="標楷體" panose="03000509000000000000" pitchFamily="65" charset="-120"/>
                <a:cs typeface="Segoe UI" panose="020B0502040204020203" pitchFamily="34" charset="0"/>
                <a:sym typeface="Wingdings" panose="05000000000000000000" pitchFamily="2" charset="2"/>
              </a:rPr>
              <a:t>3~15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  <a:cs typeface="Segoe UI" panose="020B0502040204020203" pitchFamily="34" charset="0"/>
                <a:sym typeface="Wingdings" panose="05000000000000000000" pitchFamily="2" charset="2"/>
              </a:rPr>
              <a:t>萬元罰鍰並限期申報或改正</a:t>
            </a:r>
            <a:endParaRPr lang="en-US" altLang="zh-TW" sz="3400" dirty="0">
              <a:latin typeface="標楷體" panose="03000509000000000000" pitchFamily="65" charset="-120"/>
              <a:ea typeface="標楷體" panose="03000509000000000000" pitchFamily="65" charset="-120"/>
              <a:cs typeface="Segoe UI" panose="020B0502040204020203" pitchFamily="34" charset="0"/>
              <a:sym typeface="Wingdings" panose="05000000000000000000" pitchFamily="2" charset="2"/>
            </a:endParaRPr>
          </a:p>
          <a:p>
            <a:pPr marL="0" lvl="0" indent="0" rtl="0">
              <a:spcAft>
                <a:spcPts val="600"/>
              </a:spcAft>
              <a:buNone/>
              <a:defRPr/>
            </a:pP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  <a:cs typeface="Segoe UI" panose="020B0502040204020203" pitchFamily="34" charset="0"/>
              <a:sym typeface="Wingdings" panose="05000000000000000000" pitchFamily="2" charset="2"/>
            </a:endParaRPr>
          </a:p>
          <a:p>
            <a:pPr marL="0" lvl="0" indent="0" rtl="0">
              <a:spcAft>
                <a:spcPts val="600"/>
              </a:spcAft>
              <a:buNone/>
              <a:defRPr/>
            </a:pP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  <a:cs typeface="Segoe UI" panose="020B0502040204020203" pitchFamily="34" charset="0"/>
              <a:sym typeface="Wingdings" panose="05000000000000000000" pitchFamily="2" charset="2"/>
            </a:endParaRPr>
          </a:p>
          <a:p>
            <a:pPr marL="0" lvl="0" indent="0" rtl="0">
              <a:spcAft>
                <a:spcPts val="600"/>
              </a:spcAft>
              <a:buNone/>
              <a:defRPr/>
            </a:pP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egoe UI" panose="020B0502040204020203" pitchFamily="34" charset="0"/>
                <a:sym typeface="Wingdings" panose="05000000000000000000" pitchFamily="2" charset="2"/>
              </a:rPr>
              <a:t>修法後</a:t>
            </a:r>
            <a:r>
              <a:rPr lang="en-US" altLang="zh-TW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egoe UI" panose="020B0502040204020203" pitchFamily="34" charset="0"/>
                <a:sym typeface="Wingdings" panose="05000000000000000000" pitchFamily="2" charset="2"/>
              </a:rPr>
              <a:t>:</a:t>
            </a:r>
          </a:p>
          <a:p>
            <a:pPr marL="0" lvl="0" indent="0" rtl="0">
              <a:spcAft>
                <a:spcPts val="600"/>
              </a:spcAft>
              <a:buNone/>
              <a:defRPr/>
            </a:pPr>
            <a:endParaRPr lang="en-US" altLang="zh-TW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  <a:cs typeface="Segoe UI" panose="020B0502040204020203" pitchFamily="34" charset="0"/>
              <a:sym typeface="Wingdings" panose="05000000000000000000" pitchFamily="2" charset="2"/>
            </a:endParaRPr>
          </a:p>
          <a:p>
            <a:pPr marL="0" lvl="0" indent="0">
              <a:spcAft>
                <a:spcPts val="600"/>
              </a:spcAft>
              <a:buNone/>
              <a:defRPr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  <a:cs typeface="Segoe UI" panose="020B0502040204020203" pitchFamily="34" charset="0"/>
                <a:sym typeface="Wingdings" panose="05000000000000000000" pitchFamily="2" charset="2"/>
              </a:rPr>
              <a:t>未申報或價格申報不實者，處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  <a:cs typeface="Segoe UI" panose="020B0502040204020203" pitchFamily="34" charset="0"/>
                <a:sym typeface="Wingdings" panose="05000000000000000000" pitchFamily="2" charset="2"/>
              </a:rPr>
              <a:t>3~15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  <a:cs typeface="Segoe UI" panose="020B0502040204020203" pitchFamily="34" charset="0"/>
                <a:sym typeface="Wingdings" panose="05000000000000000000" pitchFamily="2" charset="2"/>
              </a:rPr>
              <a:t>萬元罰鍰並限期申報或改正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  <a:cs typeface="Segoe UI" panose="020B0502040204020203" pitchFamily="34" charset="0"/>
              <a:sym typeface="Wingdings" panose="05000000000000000000" pitchFamily="2" charset="2"/>
            </a:endParaRPr>
          </a:p>
          <a:p>
            <a:pPr marL="0" lvl="0" indent="0">
              <a:spcAft>
                <a:spcPts val="600"/>
              </a:spcAft>
              <a:buNone/>
              <a:defRPr/>
            </a:pPr>
            <a:endParaRPr lang="en-US" altLang="zh-TW" sz="3200" dirty="0">
              <a:highlight>
                <a:srgbClr val="FF0000"/>
              </a:highlight>
              <a:latin typeface="標楷體" panose="03000509000000000000" pitchFamily="65" charset="-120"/>
              <a:ea typeface="標楷體" panose="03000509000000000000" pitchFamily="65" charset="-120"/>
              <a:cs typeface="Segoe UI" panose="020B0502040204020203" pitchFamily="34" charset="0"/>
              <a:sym typeface="Wingdings" panose="05000000000000000000" pitchFamily="2" charset="2"/>
            </a:endParaRPr>
          </a:p>
          <a:p>
            <a:pPr marL="0" lvl="0" indent="0">
              <a:spcAft>
                <a:spcPts val="600"/>
              </a:spcAft>
              <a:buNone/>
              <a:defRPr/>
            </a:pP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  <a:cs typeface="Segoe UI" panose="020B0502040204020203" pitchFamily="34" charset="0"/>
                <a:sym typeface="Wingdings" panose="05000000000000000000" pitchFamily="2" charset="2"/>
              </a:rPr>
              <a:t>價格以外資訊申報不實者，處</a:t>
            </a: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  <a:cs typeface="Segoe UI" panose="020B0502040204020203" pitchFamily="34" charset="0"/>
                <a:sym typeface="Wingdings" panose="05000000000000000000" pitchFamily="2" charset="2"/>
              </a:rPr>
              <a:t>6000~3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  <a:cs typeface="Segoe UI" panose="020B0502040204020203" pitchFamily="34" charset="0"/>
                <a:sym typeface="Wingdings" panose="05000000000000000000" pitchFamily="2" charset="2"/>
              </a:rPr>
              <a:t>萬元罰鍰並限期申報或改正</a:t>
            </a:r>
            <a:endParaRPr lang="zh-TW" altLang="en-US" sz="3000" dirty="0">
              <a:latin typeface="標楷體" panose="03000509000000000000" pitchFamily="65" charset="-120"/>
              <a:ea typeface="標楷體" panose="03000509000000000000" pitchFamily="65" charset="-120"/>
              <a:cs typeface="Segoe UI" panose="020B0502040204020203" pitchFamily="34" charset="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1E6473CC-3464-48E4-9A15-9E43FF58AEA1}"/>
              </a:ext>
            </a:extLst>
          </p:cNvPr>
          <p:cNvSpPr txBox="1"/>
          <p:nvPr/>
        </p:nvSpPr>
        <p:spPr>
          <a:xfrm>
            <a:off x="7847861" y="6178859"/>
            <a:ext cx="4918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白河地政事務所提醒您</a:t>
            </a:r>
          </a:p>
        </p:txBody>
      </p:sp>
      <p:pic>
        <p:nvPicPr>
          <p:cNvPr id="2" name="105259_新錄音6">
            <a:hlinkClick r:id="" action="ppaction://media"/>
            <a:extLst>
              <a:ext uri="{FF2B5EF4-FFF2-40B4-BE49-F238E27FC236}">
                <a16:creationId xmlns:a16="http://schemas.microsoft.com/office/drawing/2014/main" id="{F60EFDE0-9264-430A-AF4B-BB2958BCFB3E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33844" y="6409691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115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Tm="23293"/>
    </mc:Choice>
    <mc:Fallback>
      <p:transition advTm="2329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436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  <p:extLst>
    <p:ext uri="{E180D4A7-C9FB-4DFB-919C-405C955672EB}">
      <p14:showEvtLst xmlns:p14="http://schemas.microsoft.com/office/powerpoint/2010/main">
        <p14:playEvt time="0" objId="2"/>
        <p14:stopEvt time="22468" objId="2"/>
      </p14:showEvtLst>
    </p:ext>
  </p:extLs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03176" y="1561548"/>
            <a:ext cx="10369119" cy="3531964"/>
          </a:xfrm>
        </p:spPr>
        <p:txBody>
          <a:bodyPr rtlCol="0" anchor="ctr" anchorCtr="0">
            <a:normAutofit fontScale="90000"/>
          </a:bodyPr>
          <a:lstStyle/>
          <a:p>
            <a:pPr algn="ctr" rtl="0"/>
            <a:r>
              <a:rPr lang="zh-TW" altLang="en-US" sz="72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再次提醒您</a:t>
            </a:r>
            <a:br>
              <a:rPr lang="en-US" altLang="zh-TW" sz="72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72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辦理買賣登記時，務必依實際成交金額併同實價登錄申報，以免受罰。如有任何疑問，請洽本所實價登錄櫃檯。</a:t>
            </a:r>
            <a:br>
              <a:rPr lang="en-US" altLang="zh-TW" sz="72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72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6FB2869A-6C3F-490F-A7C4-53A5862B7467}"/>
              </a:ext>
            </a:extLst>
          </p:cNvPr>
          <p:cNvSpPr txBox="1"/>
          <p:nvPr/>
        </p:nvSpPr>
        <p:spPr>
          <a:xfrm rot="10800000" flipH="1" flipV="1">
            <a:off x="2288739" y="5093512"/>
            <a:ext cx="73701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白河地政事務所竭誠為您服務</a:t>
            </a:r>
          </a:p>
        </p:txBody>
      </p:sp>
      <p:pic>
        <p:nvPicPr>
          <p:cNvPr id="3" name="105260_新錄音7">
            <a:hlinkClick r:id="" action="ppaction://media"/>
            <a:extLst>
              <a:ext uri="{FF2B5EF4-FFF2-40B4-BE49-F238E27FC236}">
                <a16:creationId xmlns:a16="http://schemas.microsoft.com/office/drawing/2014/main" id="{2DFC51AC-F782-4C26-96C4-1CEF200E3CC6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07672" y="6370637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8553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4879"/>
    </mc:Choice>
    <mc:Fallback>
      <p:transition spd="slow" advTm="1487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39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3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700" fill="hold">
                                          <p:stCondLst>
                                            <p:cond delay="7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7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700" fill="hold">
                                          <p:stCondLst>
                                            <p:cond delay="21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700" fill="hold">
                                          <p:stCondLst>
                                            <p:cond delay="2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 showWhenStopped="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  <p:extLst>
    <p:ext uri="{E180D4A7-C9FB-4DFB-919C-405C955672EB}">
      <p14:showEvtLst xmlns:p14="http://schemas.microsoft.com/office/powerpoint/2010/main">
        <p14:playEvt time="0" objId="3"/>
        <p14:stopEvt time="12529" objId="3"/>
      </p14:showEvtLst>
    </p:ext>
  </p:extLst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8a52e8c320b9a064ae3583ae3861c9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8020cb39231a0945110f9cd888b521a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FD7FC771-7DFE-49DA-B577-71181BFBCB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EE8C63A-4744-4DE4-BB49-0FF0B5375C6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50072C5-DDE0-4258-BA7A-4D4B80DFA632}">
  <ds:schemaRefs>
    <ds:schemaRef ds:uri="71af3243-3dd4-4a8d-8c0d-dd76da1f02a5"/>
    <ds:schemaRef ds:uri="http://schemas.microsoft.com/office/infopath/2007/PartnerControls"/>
    <ds:schemaRef ds:uri="http://schemas.microsoft.com/office/2006/documentManagement/types"/>
    <ds:schemaRef ds:uri="16c05727-aa75-4e4a-9b5f-8a80a1165891"/>
    <ds:schemaRef ds:uri="http://purl.org/dc/dcmitype/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226</Words>
  <Application>Microsoft Office PowerPoint</Application>
  <PresentationFormat>寬螢幕</PresentationFormat>
  <Paragraphs>52</Paragraphs>
  <Slides>6</Slides>
  <Notes>6</Notes>
  <HiddenSlides>0</HiddenSlides>
  <MMClips>6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Microsoft JhengHei UI</vt:lpstr>
      <vt:lpstr>標楷體</vt:lpstr>
      <vt:lpstr>Arial</vt:lpstr>
      <vt:lpstr>Trebuchet MS</vt:lpstr>
      <vt:lpstr>Wingdings 3</vt:lpstr>
      <vt:lpstr>多面向</vt:lpstr>
      <vt:lpstr>實價登錄2.0新制</vt:lpstr>
      <vt:lpstr>修正條文</vt:lpstr>
      <vt:lpstr>申報人</vt:lpstr>
      <vt:lpstr>申報時機</vt:lpstr>
      <vt:lpstr>裁罰時機</vt:lpstr>
      <vt:lpstr>再次提醒您 辦理買賣登記時，務必依實際成交金額併同實價登錄申報，以免受罰。如有任何疑問，請洽本所實價登錄櫃檯。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2020-05-29T06:16:55Z</dcterms:created>
  <dcterms:modified xsi:type="dcterms:W3CDTF">2020-06-01T08:00:08Z</dcterms:modified>
</cp:coreProperties>
</file>