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801600" cy="9601200" type="A3"/>
  <p:notesSz cx="6808788" cy="9942513"/>
  <p:defaultTextStyle>
    <a:defPPr>
      <a:defRPr lang="zh-TW"/>
    </a:defPPr>
    <a:lvl1pPr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639763" indent="-182563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1279525" indent="-365125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919288" indent="-547688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2559050" indent="-730250" algn="l" defTabSz="1279525" rtl="0" fontAlgn="base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64C00"/>
    <a:srgbClr val="FF5500"/>
    <a:srgbClr val="732600"/>
    <a:srgbClr val="005CE6"/>
    <a:srgbClr val="004DA8"/>
    <a:srgbClr val="2042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33" autoAdjust="0"/>
    <p:restoredTop sz="99875" autoAdjust="0"/>
  </p:normalViewPr>
  <p:slideViewPr>
    <p:cSldViewPr>
      <p:cViewPr varScale="1">
        <p:scale>
          <a:sx n="82" d="100"/>
          <a:sy n="82" d="100"/>
        </p:scale>
        <p:origin x="2070" y="6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263" cy="497047"/>
          </a:xfrm>
          <a:prstGeom prst="rect">
            <a:avLst/>
          </a:prstGeom>
        </p:spPr>
        <p:txBody>
          <a:bodyPr vert="horz" lIns="95698" tIns="47849" rIns="95698" bIns="47849" rtlCol="0"/>
          <a:lstStyle>
            <a:lvl1pPr algn="l" defTabSz="1280079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938" y="0"/>
            <a:ext cx="2950263" cy="497047"/>
          </a:xfrm>
          <a:prstGeom prst="rect">
            <a:avLst/>
          </a:prstGeom>
        </p:spPr>
        <p:txBody>
          <a:bodyPr vert="horz" lIns="95698" tIns="47849" rIns="95698" bIns="47849" rtlCol="0"/>
          <a:lstStyle>
            <a:lvl1pPr algn="r" defTabSz="1280079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1394363-2639-45AB-9347-848A22526455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8" tIns="47849" rIns="95698" bIns="47849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198" y="4722733"/>
            <a:ext cx="5446395" cy="4473417"/>
          </a:xfrm>
          <a:prstGeom prst="rect">
            <a:avLst/>
          </a:prstGeom>
        </p:spPr>
        <p:txBody>
          <a:bodyPr vert="horz" lIns="95698" tIns="47849" rIns="95698" bIns="47849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43879"/>
            <a:ext cx="2950263" cy="497046"/>
          </a:xfrm>
          <a:prstGeom prst="rect">
            <a:avLst/>
          </a:prstGeom>
        </p:spPr>
        <p:txBody>
          <a:bodyPr vert="horz" lIns="95698" tIns="47849" rIns="95698" bIns="47849" rtlCol="0" anchor="b"/>
          <a:lstStyle>
            <a:lvl1pPr algn="l" defTabSz="1280079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938" y="9443879"/>
            <a:ext cx="2950263" cy="497046"/>
          </a:xfrm>
          <a:prstGeom prst="rect">
            <a:avLst/>
          </a:prstGeom>
        </p:spPr>
        <p:txBody>
          <a:bodyPr vert="horz" lIns="95698" tIns="47849" rIns="95698" bIns="47849" rtlCol="0" anchor="b"/>
          <a:lstStyle>
            <a:lvl1pPr algn="r" defTabSz="1280079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7E77476-796F-47A2-B2EF-E78D281826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95288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96850" algn="l" defTabSz="395288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395288" algn="l" defTabSz="395288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593725" algn="l" defTabSz="395288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792163" algn="l" defTabSz="395288" rtl="0" eaLnBrk="0" fontAlgn="base" hangingPunct="0">
      <a:spcBef>
        <a:spcPct val="30000"/>
      </a:spcBef>
      <a:spcAft>
        <a:spcPct val="0"/>
      </a:spcAft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990973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6pPr>
    <a:lvl7pPr marL="1189168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7pPr>
    <a:lvl8pPr marL="1387363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8pPr>
    <a:lvl9pPr marL="1585557" algn="l" defTabSz="396389" rtl="0" eaLnBrk="1" latinLnBrk="0" hangingPunct="1">
      <a:defRPr sz="5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39646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TW" altLang="en-US" dirty="0"/>
          </a:p>
        </p:txBody>
      </p:sp>
      <p:sp>
        <p:nvSpPr>
          <p:cNvPr id="410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279781" fontAlgn="base">
              <a:spcBef>
                <a:spcPct val="0"/>
              </a:spcBef>
              <a:spcAft>
                <a:spcPct val="0"/>
              </a:spcAft>
              <a:defRPr/>
            </a:pPr>
            <a:fld id="{CC956A77-DD88-4C64-8166-F064E4471296}" type="slidenum">
              <a:rPr lang="zh-TW" altLang="en-US" smtClean="0"/>
              <a:pPr defTabSz="1279781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91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831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74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66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457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949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441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9326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C0004-8A8D-403F-90C6-72796CA62FD9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607F8-F5F8-4EB9-8AAF-7E32673F9AA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80A7D-452D-4401-9501-F68E2599240C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A0194-DF06-4E4B-ACD9-8C857345F5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834C3-2524-4874-8234-52BEE68C61A3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AAD14-3F18-4F68-8D0C-F50D27AD93A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BECB4-6152-4791-8F2F-77F6954A8BF0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B085B-F66F-46B8-8CE8-095A80BB0D4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13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9" y="4069400"/>
            <a:ext cx="10881360" cy="2100262"/>
          </a:xfrm>
        </p:spPr>
        <p:txBody>
          <a:bodyPr anchor="b"/>
          <a:lstStyle>
            <a:lvl1pPr marL="0" indent="0">
              <a:buNone/>
              <a:defRPr sz="6572">
                <a:solidFill>
                  <a:schemeClr val="tx1">
                    <a:tint val="75000"/>
                  </a:schemeClr>
                </a:solidFill>
              </a:defRPr>
            </a:lvl1pPr>
            <a:lvl2pPr marL="1491586" indent="0">
              <a:buNone/>
              <a:defRPr sz="5857">
                <a:solidFill>
                  <a:schemeClr val="tx1">
                    <a:tint val="75000"/>
                  </a:schemeClr>
                </a:solidFill>
              </a:defRPr>
            </a:lvl2pPr>
            <a:lvl3pPr marL="2983171" indent="0">
              <a:buNone/>
              <a:defRPr sz="5286">
                <a:solidFill>
                  <a:schemeClr val="tx1">
                    <a:tint val="75000"/>
                  </a:schemeClr>
                </a:solidFill>
              </a:defRPr>
            </a:lvl3pPr>
            <a:lvl4pPr marL="4474757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4pPr>
            <a:lvl5pPr marL="5966344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5pPr>
            <a:lvl6pPr marL="7457928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6pPr>
            <a:lvl7pPr marL="8949515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7pPr>
            <a:lvl8pPr marL="10441100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8pPr>
            <a:lvl9pPr marL="11932686" indent="0">
              <a:buNone/>
              <a:defRPr sz="45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2C0DC-97EC-4100-9454-D56895332C4B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F3676-8623-4FAC-B6FE-14DFA8515F8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9072"/>
            </a:lvl1pPr>
            <a:lvl2pPr>
              <a:defRPr sz="7786"/>
            </a:lvl2pPr>
            <a:lvl3pPr>
              <a:defRPr sz="6572"/>
            </a:lvl3pPr>
            <a:lvl4pPr>
              <a:defRPr sz="5857"/>
            </a:lvl4pPr>
            <a:lvl5pPr>
              <a:defRPr sz="5857"/>
            </a:lvl5pPr>
            <a:lvl6pPr>
              <a:defRPr sz="5857"/>
            </a:lvl6pPr>
            <a:lvl7pPr>
              <a:defRPr sz="5857"/>
            </a:lvl7pPr>
            <a:lvl8pPr>
              <a:defRPr sz="5857"/>
            </a:lvl8pPr>
            <a:lvl9pPr>
              <a:defRPr sz="585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9072"/>
            </a:lvl1pPr>
            <a:lvl2pPr>
              <a:defRPr sz="7786"/>
            </a:lvl2pPr>
            <a:lvl3pPr>
              <a:defRPr sz="6572"/>
            </a:lvl3pPr>
            <a:lvl4pPr>
              <a:defRPr sz="5857"/>
            </a:lvl4pPr>
            <a:lvl5pPr>
              <a:defRPr sz="5857"/>
            </a:lvl5pPr>
            <a:lvl6pPr>
              <a:defRPr sz="5857"/>
            </a:lvl6pPr>
            <a:lvl7pPr>
              <a:defRPr sz="5857"/>
            </a:lvl7pPr>
            <a:lvl8pPr>
              <a:defRPr sz="5857"/>
            </a:lvl8pPr>
            <a:lvl9pPr>
              <a:defRPr sz="5857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4C86B-F85B-4B75-ADBF-EF4B1B814397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6DD47-68A3-41C9-9EA5-34A906DFBA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7786" b="1"/>
            </a:lvl1pPr>
            <a:lvl2pPr marL="1491586" indent="0">
              <a:buNone/>
              <a:defRPr sz="6572" b="1"/>
            </a:lvl2pPr>
            <a:lvl3pPr marL="2983171" indent="0">
              <a:buNone/>
              <a:defRPr sz="5857" b="1"/>
            </a:lvl3pPr>
            <a:lvl4pPr marL="4474757" indent="0">
              <a:buNone/>
              <a:defRPr sz="5286" b="1"/>
            </a:lvl4pPr>
            <a:lvl5pPr marL="5966344" indent="0">
              <a:buNone/>
              <a:defRPr sz="5286" b="1"/>
            </a:lvl5pPr>
            <a:lvl6pPr marL="7457928" indent="0">
              <a:buNone/>
              <a:defRPr sz="5286" b="1"/>
            </a:lvl6pPr>
            <a:lvl7pPr marL="8949515" indent="0">
              <a:buNone/>
              <a:defRPr sz="5286" b="1"/>
            </a:lvl7pPr>
            <a:lvl8pPr marL="10441100" indent="0">
              <a:buNone/>
              <a:defRPr sz="5286" b="1"/>
            </a:lvl8pPr>
            <a:lvl9pPr marL="11932686" indent="0">
              <a:buNone/>
              <a:defRPr sz="5286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7786"/>
            </a:lvl1pPr>
            <a:lvl2pPr>
              <a:defRPr sz="6572"/>
            </a:lvl2pPr>
            <a:lvl3pPr>
              <a:defRPr sz="5857"/>
            </a:lvl3pPr>
            <a:lvl4pPr>
              <a:defRPr sz="5286"/>
            </a:lvl4pPr>
            <a:lvl5pPr>
              <a:defRPr sz="5286"/>
            </a:lvl5pPr>
            <a:lvl6pPr>
              <a:defRPr sz="5286"/>
            </a:lvl6pPr>
            <a:lvl7pPr>
              <a:defRPr sz="5286"/>
            </a:lvl7pPr>
            <a:lvl8pPr>
              <a:defRPr sz="5286"/>
            </a:lvl8pPr>
            <a:lvl9pPr>
              <a:defRPr sz="528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7786" b="1"/>
            </a:lvl1pPr>
            <a:lvl2pPr marL="1491586" indent="0">
              <a:buNone/>
              <a:defRPr sz="6572" b="1"/>
            </a:lvl2pPr>
            <a:lvl3pPr marL="2983171" indent="0">
              <a:buNone/>
              <a:defRPr sz="5857" b="1"/>
            </a:lvl3pPr>
            <a:lvl4pPr marL="4474757" indent="0">
              <a:buNone/>
              <a:defRPr sz="5286" b="1"/>
            </a:lvl4pPr>
            <a:lvl5pPr marL="5966344" indent="0">
              <a:buNone/>
              <a:defRPr sz="5286" b="1"/>
            </a:lvl5pPr>
            <a:lvl6pPr marL="7457928" indent="0">
              <a:buNone/>
              <a:defRPr sz="5286" b="1"/>
            </a:lvl6pPr>
            <a:lvl7pPr marL="8949515" indent="0">
              <a:buNone/>
              <a:defRPr sz="5286" b="1"/>
            </a:lvl7pPr>
            <a:lvl8pPr marL="10441100" indent="0">
              <a:buNone/>
              <a:defRPr sz="5286" b="1"/>
            </a:lvl8pPr>
            <a:lvl9pPr marL="11932686" indent="0">
              <a:buNone/>
              <a:defRPr sz="5286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7786"/>
            </a:lvl1pPr>
            <a:lvl2pPr>
              <a:defRPr sz="6572"/>
            </a:lvl2pPr>
            <a:lvl3pPr>
              <a:defRPr sz="5857"/>
            </a:lvl3pPr>
            <a:lvl4pPr>
              <a:defRPr sz="5286"/>
            </a:lvl4pPr>
            <a:lvl5pPr>
              <a:defRPr sz="5286"/>
            </a:lvl5pPr>
            <a:lvl6pPr>
              <a:defRPr sz="5286"/>
            </a:lvl6pPr>
            <a:lvl7pPr>
              <a:defRPr sz="5286"/>
            </a:lvl7pPr>
            <a:lvl8pPr>
              <a:defRPr sz="5286"/>
            </a:lvl8pPr>
            <a:lvl9pPr>
              <a:defRPr sz="5286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1AF0E-1F97-4BA6-A00A-83C2EA7E3047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B080B-AA49-4529-92A2-B864E56BEED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A0D7F-8871-4263-933F-23EEEB885D07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F6879-91C9-4AA2-BDF3-16D17EABB08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CB6F9-1720-4A42-9705-1D262384562C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82FD6-C8BB-44B2-A6EC-EE50B905736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9" cy="1626870"/>
          </a:xfrm>
        </p:spPr>
        <p:txBody>
          <a:bodyPr anchor="b"/>
          <a:lstStyle>
            <a:lvl1pPr algn="l">
              <a:defRPr sz="6572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10429"/>
            </a:lvl1pPr>
            <a:lvl2pPr>
              <a:defRPr sz="9072"/>
            </a:lvl2pPr>
            <a:lvl3pPr>
              <a:defRPr sz="7786"/>
            </a:lvl3pPr>
            <a:lvl4pPr>
              <a:defRPr sz="6572"/>
            </a:lvl4pPr>
            <a:lvl5pPr>
              <a:defRPr sz="6572"/>
            </a:lvl5pPr>
            <a:lvl6pPr>
              <a:defRPr sz="6572"/>
            </a:lvl6pPr>
            <a:lvl7pPr>
              <a:defRPr sz="6572"/>
            </a:lvl7pPr>
            <a:lvl8pPr>
              <a:defRPr sz="6572"/>
            </a:lvl8pPr>
            <a:lvl9pPr>
              <a:defRPr sz="6572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40081" y="2009142"/>
            <a:ext cx="4211639" cy="6567488"/>
          </a:xfrm>
        </p:spPr>
        <p:txBody>
          <a:bodyPr/>
          <a:lstStyle>
            <a:lvl1pPr marL="0" indent="0">
              <a:buNone/>
              <a:defRPr sz="4572"/>
            </a:lvl1pPr>
            <a:lvl2pPr marL="1491586" indent="0">
              <a:buNone/>
              <a:defRPr sz="3929"/>
            </a:lvl2pPr>
            <a:lvl3pPr marL="2983171" indent="0">
              <a:buNone/>
              <a:defRPr sz="3214"/>
            </a:lvl3pPr>
            <a:lvl4pPr marL="4474757" indent="0">
              <a:buNone/>
              <a:defRPr sz="2929"/>
            </a:lvl4pPr>
            <a:lvl5pPr marL="5966344" indent="0">
              <a:buNone/>
              <a:defRPr sz="2929"/>
            </a:lvl5pPr>
            <a:lvl6pPr marL="7457928" indent="0">
              <a:buNone/>
              <a:defRPr sz="2929"/>
            </a:lvl6pPr>
            <a:lvl7pPr marL="8949515" indent="0">
              <a:buNone/>
              <a:defRPr sz="2929"/>
            </a:lvl7pPr>
            <a:lvl8pPr marL="10441100" indent="0">
              <a:buNone/>
              <a:defRPr sz="2929"/>
            </a:lvl8pPr>
            <a:lvl9pPr marL="11932686" indent="0">
              <a:buNone/>
              <a:defRPr sz="292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A702E-D4AF-4DB1-919B-A08C38B81BA4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77A2B-2EE6-4461-B693-71E9BA87B0B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6572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 rtlCol="0">
            <a:normAutofit/>
          </a:bodyPr>
          <a:lstStyle>
            <a:lvl1pPr marL="0" indent="0">
              <a:buNone/>
              <a:defRPr sz="10429"/>
            </a:lvl1pPr>
            <a:lvl2pPr marL="1491586" indent="0">
              <a:buNone/>
              <a:defRPr sz="9072"/>
            </a:lvl2pPr>
            <a:lvl3pPr marL="2983171" indent="0">
              <a:buNone/>
              <a:defRPr sz="7786"/>
            </a:lvl3pPr>
            <a:lvl4pPr marL="4474757" indent="0">
              <a:buNone/>
              <a:defRPr sz="6572"/>
            </a:lvl4pPr>
            <a:lvl5pPr marL="5966344" indent="0">
              <a:buNone/>
              <a:defRPr sz="6572"/>
            </a:lvl5pPr>
            <a:lvl6pPr marL="7457928" indent="0">
              <a:buNone/>
              <a:defRPr sz="6572"/>
            </a:lvl6pPr>
            <a:lvl7pPr marL="8949515" indent="0">
              <a:buNone/>
              <a:defRPr sz="6572"/>
            </a:lvl7pPr>
            <a:lvl8pPr marL="10441100" indent="0">
              <a:buNone/>
              <a:defRPr sz="6572"/>
            </a:lvl8pPr>
            <a:lvl9pPr marL="11932686" indent="0">
              <a:buNone/>
              <a:defRPr sz="6572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4572"/>
            </a:lvl1pPr>
            <a:lvl2pPr marL="1491586" indent="0">
              <a:buNone/>
              <a:defRPr sz="3929"/>
            </a:lvl2pPr>
            <a:lvl3pPr marL="2983171" indent="0">
              <a:buNone/>
              <a:defRPr sz="3214"/>
            </a:lvl3pPr>
            <a:lvl4pPr marL="4474757" indent="0">
              <a:buNone/>
              <a:defRPr sz="2929"/>
            </a:lvl4pPr>
            <a:lvl5pPr marL="5966344" indent="0">
              <a:buNone/>
              <a:defRPr sz="2929"/>
            </a:lvl5pPr>
            <a:lvl6pPr marL="7457928" indent="0">
              <a:buNone/>
              <a:defRPr sz="2929"/>
            </a:lvl6pPr>
            <a:lvl7pPr marL="8949515" indent="0">
              <a:buNone/>
              <a:defRPr sz="2929"/>
            </a:lvl7pPr>
            <a:lvl8pPr marL="10441100" indent="0">
              <a:buNone/>
              <a:defRPr sz="2929"/>
            </a:lvl8pPr>
            <a:lvl9pPr marL="11932686" indent="0">
              <a:buNone/>
              <a:defRPr sz="2929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96ADC-2019-4728-AE29-161D0EE0D17E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15D0-2F6C-4AFD-A7B3-33272941CCB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35" tIns="208818" rIns="417635" bIns="2088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7635" tIns="208818" rIns="417635" bIns="208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l" defTabSz="1279823" fontAlgn="auto">
              <a:spcBef>
                <a:spcPts val="0"/>
              </a:spcBef>
              <a:spcAft>
                <a:spcPts val="0"/>
              </a:spcAft>
              <a:defRPr kumimoji="0" sz="3929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F91E15F-B666-47BB-929E-8C42C20EC1DD}" type="datetimeFigureOut">
              <a:rPr lang="zh-TW" altLang="en-US"/>
              <a:pPr>
                <a:defRPr/>
              </a:pPr>
              <a:t>2024/1/3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ctr" defTabSz="1279823" fontAlgn="auto">
              <a:spcBef>
                <a:spcPts val="0"/>
              </a:spcBef>
              <a:spcAft>
                <a:spcPts val="0"/>
              </a:spcAft>
              <a:defRPr kumimoji="0" sz="3929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417635" tIns="208818" rIns="417635" bIns="208818" rtlCol="0" anchor="ctr"/>
          <a:lstStyle>
            <a:lvl1pPr algn="r" defTabSz="1279823" fontAlgn="auto">
              <a:spcBef>
                <a:spcPts val="0"/>
              </a:spcBef>
              <a:spcAft>
                <a:spcPts val="0"/>
              </a:spcAft>
              <a:defRPr kumimoji="0" sz="3929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9D949D-97B7-4F85-92D2-582E33CD159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82913" rtl="0" eaLnBrk="0" fontAlgn="base" hangingPunct="0">
        <a:spcBef>
          <a:spcPct val="0"/>
        </a:spcBef>
        <a:spcAft>
          <a:spcPct val="0"/>
        </a:spcAft>
        <a:defRPr sz="1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829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defTabSz="29829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defTabSz="29829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defTabSz="2982913" rtl="0" eaLnBrk="0" fontAlgn="base" hangingPunct="0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defTabSz="2982913" rtl="0" fontAlgn="base">
        <a:spcBef>
          <a:spcPct val="0"/>
        </a:spcBef>
        <a:spcAft>
          <a:spcPct val="0"/>
        </a:spcAft>
        <a:defRPr sz="143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1117600" indent="-1117600" algn="l" defTabSz="29829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2422525" indent="-931863" algn="l" defTabSz="29829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727450" indent="-744538" algn="l" defTabSz="29829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219700" indent="-744538" algn="l" defTabSz="29829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711950" indent="-744538" algn="l" defTabSz="29829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03721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6pPr>
      <a:lvl7pPr marL="9695307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7pPr>
      <a:lvl8pPr marL="11186892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8pPr>
      <a:lvl9pPr marL="12678479" indent="-745793" algn="l" defTabSz="2983171" rtl="0" eaLnBrk="1" latinLnBrk="0" hangingPunct="1">
        <a:spcBef>
          <a:spcPct val="20000"/>
        </a:spcBef>
        <a:buFont typeface="Arial" pitchFamily="34" charset="0"/>
        <a:buChar char="•"/>
        <a:defRPr sz="65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1pPr>
      <a:lvl2pPr marL="1491586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2pPr>
      <a:lvl3pPr marL="2983171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3pPr>
      <a:lvl4pPr marL="4474757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4pPr>
      <a:lvl5pPr marL="5966344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5pPr>
      <a:lvl6pPr marL="7457928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6pPr>
      <a:lvl7pPr marL="8949515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7pPr>
      <a:lvl8pPr marL="10441100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8pPr>
      <a:lvl9pPr marL="11932686" algn="l" defTabSz="2983171" rtl="0" eaLnBrk="1" latinLnBrk="0" hangingPunct="1">
        <a:defRPr sz="58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9" Type="http://schemas.openxmlformats.org/officeDocument/2006/relationships/image" Target="../media/image36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3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jpeg"/><Relationship Id="rId41" Type="http://schemas.openxmlformats.org/officeDocument/2006/relationships/image" Target="../media/image3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7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23" Type="http://schemas.openxmlformats.org/officeDocument/2006/relationships/image" Target="../media/image21.png"/><Relationship Id="rId28" Type="http://schemas.openxmlformats.org/officeDocument/2006/relationships/image" Target="../media/image26.jpe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31" Type="http://schemas.openxmlformats.org/officeDocument/2006/relationships/image" Target="../media/image29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jpeg"/><Relationship Id="rId22" Type="http://schemas.openxmlformats.org/officeDocument/2006/relationships/image" Target="../media/image20.png"/><Relationship Id="rId27" Type="http://schemas.openxmlformats.org/officeDocument/2006/relationships/image" Target="../media/image25.jpeg"/><Relationship Id="rId30" Type="http://schemas.openxmlformats.org/officeDocument/2006/relationships/image" Target="../media/image28.jpeg"/><Relationship Id="rId35" Type="http://schemas.openxmlformats.org/officeDocument/2006/relationships/image" Target="../media/image33.png"/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8035" t="14759" r="4954" b="8733"/>
          <a:stretch>
            <a:fillRect/>
          </a:stretch>
        </p:blipFill>
        <p:spPr bwMode="auto">
          <a:xfrm>
            <a:off x="2300969" y="1200200"/>
            <a:ext cx="10500631" cy="58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6" name="矩形 155"/>
          <p:cNvSpPr/>
          <p:nvPr/>
        </p:nvSpPr>
        <p:spPr>
          <a:xfrm>
            <a:off x="136525" y="1428750"/>
            <a:ext cx="2149475" cy="7980363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343" dirty="0"/>
          </a:p>
        </p:txBody>
      </p:sp>
      <p:sp>
        <p:nvSpPr>
          <p:cNvPr id="4" name="文字方塊 3"/>
          <p:cNvSpPr txBox="1"/>
          <p:nvPr/>
        </p:nvSpPr>
        <p:spPr>
          <a:xfrm>
            <a:off x="150813" y="73025"/>
            <a:ext cx="12530137" cy="6651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2394" tIns="46197" rIns="92394" bIns="46197">
            <a:spAutoFit/>
          </a:bodyPr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343" b="1" dirty="0">
              <a:solidFill>
                <a:schemeClr val="bg1">
                  <a:lumMod val="9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0813" y="173038"/>
            <a:ext cx="12530137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800" b="1" dirty="0">
                <a:solidFill>
                  <a:schemeClr val="bg1">
                    <a:lumMod val="9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臺南市新化區東榮里防災地圖</a:t>
            </a:r>
          </a:p>
        </p:txBody>
      </p:sp>
      <p:sp>
        <p:nvSpPr>
          <p:cNvPr id="138" name="矩形 137"/>
          <p:cNvSpPr/>
          <p:nvPr/>
        </p:nvSpPr>
        <p:spPr>
          <a:xfrm>
            <a:off x="136525" y="893763"/>
            <a:ext cx="2149475" cy="29686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防災資訊表</a:t>
            </a:r>
          </a:p>
        </p:txBody>
      </p:sp>
      <p:sp>
        <p:nvSpPr>
          <p:cNvPr id="139" name="矩形 138"/>
          <p:cNvSpPr/>
          <p:nvPr/>
        </p:nvSpPr>
        <p:spPr>
          <a:xfrm>
            <a:off x="136525" y="2278063"/>
            <a:ext cx="2149475" cy="219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災情通報單位</a:t>
            </a:r>
          </a:p>
        </p:txBody>
      </p:sp>
      <p:sp>
        <p:nvSpPr>
          <p:cNvPr id="140" name="矩形 139"/>
          <p:cNvSpPr/>
          <p:nvPr/>
        </p:nvSpPr>
        <p:spPr>
          <a:xfrm>
            <a:off x="136525" y="4079875"/>
            <a:ext cx="2111375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緊急聯絡人</a:t>
            </a:r>
          </a:p>
        </p:txBody>
      </p:sp>
      <p:sp>
        <p:nvSpPr>
          <p:cNvPr id="141" name="矩形 140"/>
          <p:cNvSpPr/>
          <p:nvPr/>
        </p:nvSpPr>
        <p:spPr>
          <a:xfrm>
            <a:off x="136525" y="5016500"/>
            <a:ext cx="2120900" cy="2905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防災資訊網站</a:t>
            </a:r>
          </a:p>
        </p:txBody>
      </p:sp>
      <p:sp>
        <p:nvSpPr>
          <p:cNvPr id="142" name="矩形 141"/>
          <p:cNvSpPr/>
          <p:nvPr/>
        </p:nvSpPr>
        <p:spPr>
          <a:xfrm>
            <a:off x="136525" y="6542186"/>
            <a:ext cx="2133600" cy="2746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避難原則</a:t>
            </a:r>
          </a:p>
        </p:txBody>
      </p:sp>
      <p:sp>
        <p:nvSpPr>
          <p:cNvPr id="143" name="文字方塊 142"/>
          <p:cNvSpPr txBox="1"/>
          <p:nvPr/>
        </p:nvSpPr>
        <p:spPr>
          <a:xfrm>
            <a:off x="117475" y="2496344"/>
            <a:ext cx="2147888" cy="1631950"/>
          </a:xfrm>
          <a:prstGeom prst="rect">
            <a:avLst/>
          </a:prstGeom>
          <a:noFill/>
        </p:spPr>
        <p:txBody>
          <a:bodyPr lIns="92394" tIns="46197" rIns="92394" bIns="46197">
            <a:spAutoFit/>
          </a:bodyPr>
          <a:lstStyle/>
          <a:p>
            <a:pPr marL="85725" indent="-85725" defTabSz="298199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b="1" dirty="0">
                <a:latin typeface="微軟正黑體" pitchFamily="34" charset="-120"/>
                <a:ea typeface="微軟正黑體" pitchFamily="34" charset="-120"/>
              </a:rPr>
              <a:t>臺南市災害應變中心</a:t>
            </a:r>
            <a:endParaRPr kumimoji="0" lang="en-US" altLang="zh-TW" sz="1000" b="1" dirty="0">
              <a:latin typeface="微軟正黑體" pitchFamily="34" charset="-120"/>
              <a:ea typeface="微軟正黑體" pitchFamily="34" charset="-120"/>
            </a:endParaRPr>
          </a:p>
          <a:p>
            <a:pPr defTabSz="29819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000" dirty="0">
                <a:latin typeface="微軟正黑體" pitchFamily="34" charset="-120"/>
                <a:ea typeface="微軟正黑體" pitchFamily="34" charset="-120"/>
              </a:rPr>
              <a:t>   民治專線</a:t>
            </a:r>
            <a:r>
              <a:rPr kumimoji="0" lang="en-US" altLang="zh-TW" sz="1000" dirty="0">
                <a:latin typeface="微軟正黑體" pitchFamily="34" charset="-120"/>
                <a:ea typeface="微軟正黑體" pitchFamily="34" charset="-120"/>
              </a:rPr>
              <a:t>:06-657-0119</a:t>
            </a:r>
          </a:p>
          <a:p>
            <a:pPr defTabSz="29819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000" dirty="0">
                <a:latin typeface="微軟正黑體" pitchFamily="34" charset="-120"/>
                <a:ea typeface="微軟正黑體" pitchFamily="34" charset="-120"/>
              </a:rPr>
              <a:t>   永華專線</a:t>
            </a:r>
            <a:r>
              <a:rPr kumimoji="0" lang="en-US" altLang="zh-TW" sz="1000" dirty="0">
                <a:latin typeface="微軟正黑體" pitchFamily="34" charset="-120"/>
                <a:ea typeface="微軟正黑體" pitchFamily="34" charset="-120"/>
              </a:rPr>
              <a:t>:06-298-9119</a:t>
            </a:r>
          </a:p>
          <a:p>
            <a:pPr marL="85725" indent="-85725" defTabSz="298199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b="1" dirty="0">
                <a:latin typeface="微軟正黑體" pitchFamily="34" charset="-120"/>
                <a:ea typeface="微軟正黑體" pitchFamily="34" charset="-120"/>
              </a:rPr>
              <a:t>新化區災害應變中心</a:t>
            </a:r>
            <a:endParaRPr kumimoji="0" lang="en-US" altLang="zh-TW" sz="1000" b="1" dirty="0">
              <a:latin typeface="微軟正黑體" pitchFamily="34" charset="-120"/>
              <a:ea typeface="微軟正黑體" pitchFamily="34" charset="-120"/>
            </a:endParaRPr>
          </a:p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000" dirty="0">
                <a:latin typeface="微軟正黑體" pitchFamily="34" charset="-120"/>
                <a:ea typeface="微軟正黑體" pitchFamily="34" charset="-120"/>
              </a:rPr>
              <a:t>   電話</a:t>
            </a:r>
            <a:r>
              <a:rPr kumimoji="0" lang="en-US" altLang="zh-TW" sz="1000" dirty="0">
                <a:latin typeface="微軟正黑體" pitchFamily="34" charset="-120"/>
                <a:ea typeface="微軟正黑體" pitchFamily="34" charset="-120"/>
              </a:rPr>
              <a:t>:06-590-5009</a:t>
            </a:r>
          </a:p>
          <a:p>
            <a:pPr marL="85725" indent="-85725" defTabSz="298199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b="1" dirty="0">
                <a:latin typeface="微軟正黑體" pitchFamily="34" charset="-120"/>
                <a:ea typeface="微軟正黑體" pitchFamily="34" charset="-120"/>
              </a:rPr>
              <a:t>新化消防分隊報案電話</a:t>
            </a:r>
            <a:r>
              <a:rPr kumimoji="0" lang="en-US" altLang="zh-TW" sz="1000" b="1" dirty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85725" indent="-85725" defTabSz="29819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00" dirty="0">
                <a:latin typeface="微軟正黑體" pitchFamily="34" charset="-120"/>
                <a:ea typeface="微軟正黑體" pitchFamily="34" charset="-120"/>
              </a:rPr>
              <a:t>   06-590-2920</a:t>
            </a:r>
            <a:r>
              <a:rPr kumimoji="0" lang="zh-TW" altLang="en-US" sz="1000" dirty="0">
                <a:latin typeface="微軟正黑體" pitchFamily="34" charset="-120"/>
                <a:ea typeface="微軟正黑體" pitchFamily="34" charset="-120"/>
              </a:rPr>
              <a:t>；</a:t>
            </a:r>
            <a:r>
              <a:rPr kumimoji="0" lang="en-US" altLang="zh-TW" sz="1000" dirty="0">
                <a:latin typeface="微軟正黑體" pitchFamily="34" charset="-120"/>
                <a:ea typeface="微軟正黑體" pitchFamily="34" charset="-120"/>
              </a:rPr>
              <a:t>119</a:t>
            </a:r>
          </a:p>
          <a:p>
            <a:pPr marL="85725" indent="-85725" defTabSz="298199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b="1" dirty="0">
                <a:latin typeface="微軟正黑體" pitchFamily="34" charset="-120"/>
                <a:ea typeface="微軟正黑體" pitchFamily="34" charset="-120"/>
              </a:rPr>
              <a:t>新化派出所報案電話</a:t>
            </a:r>
            <a:r>
              <a:rPr kumimoji="0" lang="en-US" altLang="zh-TW" sz="1000" b="1" dirty="0">
                <a:latin typeface="微軟正黑體" pitchFamily="34" charset="-120"/>
                <a:ea typeface="微軟正黑體" pitchFamily="34" charset="-120"/>
              </a:rPr>
              <a:t>:</a:t>
            </a:r>
          </a:p>
          <a:p>
            <a:pPr marL="85725" indent="-85725" defTabSz="29819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000" dirty="0">
                <a:latin typeface="微軟正黑體" pitchFamily="34" charset="-120"/>
                <a:ea typeface="微軟正黑體" pitchFamily="34" charset="-120"/>
              </a:rPr>
              <a:t>   06-590-1022</a:t>
            </a:r>
            <a:r>
              <a:rPr kumimoji="0" lang="zh-TW" altLang="en-US" sz="1000" dirty="0">
                <a:latin typeface="微軟正黑體" pitchFamily="34" charset="-120"/>
                <a:ea typeface="微軟正黑體" pitchFamily="34" charset="-120"/>
              </a:rPr>
              <a:t>；</a:t>
            </a:r>
            <a:r>
              <a:rPr kumimoji="0" lang="en-US" altLang="zh-TW" sz="1000" dirty="0">
                <a:latin typeface="微軟正黑體" pitchFamily="34" charset="-120"/>
                <a:ea typeface="微軟正黑體" pitchFamily="34" charset="-120"/>
              </a:rPr>
              <a:t>110</a:t>
            </a:r>
          </a:p>
          <a:p>
            <a:pPr marL="85725" indent="-85725" defTabSz="2981999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000" b="1" dirty="0">
                <a:latin typeface="微軟正黑體" pitchFamily="34" charset="-120"/>
                <a:ea typeface="微軟正黑體" pitchFamily="34" charset="-120"/>
              </a:rPr>
              <a:t>市民服務熱線</a:t>
            </a:r>
            <a:r>
              <a:rPr kumimoji="0" lang="en-US" altLang="zh-TW" sz="1000" b="1" dirty="0">
                <a:latin typeface="微軟正黑體" pitchFamily="34" charset="-120"/>
                <a:ea typeface="微軟正黑體" pitchFamily="34" charset="-120"/>
              </a:rPr>
              <a:t>:1999</a:t>
            </a:r>
          </a:p>
        </p:txBody>
      </p:sp>
      <p:sp>
        <p:nvSpPr>
          <p:cNvPr id="93" name="矩形 92"/>
          <p:cNvSpPr/>
          <p:nvPr/>
        </p:nvSpPr>
        <p:spPr>
          <a:xfrm>
            <a:off x="136525" y="1200150"/>
            <a:ext cx="2149475" cy="2190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行政區位圖</a:t>
            </a:r>
          </a:p>
        </p:txBody>
      </p:sp>
      <p:sp>
        <p:nvSpPr>
          <p:cNvPr id="94" name="矩形 93"/>
          <p:cNvSpPr/>
          <p:nvPr/>
        </p:nvSpPr>
        <p:spPr>
          <a:xfrm>
            <a:off x="136525" y="7392888"/>
            <a:ext cx="2133600" cy="2762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避難收容處所</a:t>
            </a:r>
          </a:p>
        </p:txBody>
      </p:sp>
      <p:sp>
        <p:nvSpPr>
          <p:cNvPr id="1040" name="文字方塊 94"/>
          <p:cNvSpPr txBox="1">
            <a:spLocks noChangeArrowheads="1"/>
          </p:cNvSpPr>
          <p:nvPr/>
        </p:nvSpPr>
        <p:spPr bwMode="auto">
          <a:xfrm>
            <a:off x="136525" y="4368800"/>
            <a:ext cx="2149475" cy="708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4" tIns="46197" rIns="92394" bIns="46197">
            <a:spAutoFit/>
          </a:bodyPr>
          <a:lstStyle/>
          <a:p>
            <a:pPr defTabSz="2981325">
              <a:lnSpc>
                <a:spcPts val="1600"/>
              </a:lnSpc>
            </a:pPr>
            <a:r>
              <a:rPr kumimoji="0" lang="zh-TW" altLang="en-US" sz="1200" b="1" dirty="0">
                <a:latin typeface="微軟正黑體" pitchFamily="34" charset="-120"/>
                <a:ea typeface="微軟正黑體" pitchFamily="34" charset="-120"/>
              </a:rPr>
              <a:t>里 長 </a:t>
            </a:r>
            <a:r>
              <a:rPr kumimoji="0" lang="en-US" altLang="zh-TW" sz="12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kumimoji="0" lang="zh-TW" altLang="en-US" sz="1200" b="1" dirty="0">
                <a:latin typeface="微軟正黑體" pitchFamily="34" charset="-120"/>
                <a:ea typeface="微軟正黑體" pitchFamily="34" charset="-120"/>
              </a:rPr>
              <a:t> 劉桂雄</a:t>
            </a:r>
            <a:endParaRPr kumimoji="0" lang="en-US" altLang="zh-TW" sz="1200" b="1" dirty="0">
              <a:latin typeface="微軟正黑體" pitchFamily="34" charset="-120"/>
              <a:ea typeface="微軟正黑體" pitchFamily="34" charset="-120"/>
            </a:endParaRPr>
          </a:p>
          <a:p>
            <a:pPr defTabSz="2981325">
              <a:lnSpc>
                <a:spcPts val="1600"/>
              </a:lnSpc>
            </a:pPr>
            <a:r>
              <a:rPr lang="zh-TW" altLang="en-US" sz="1200" dirty="0">
                <a:latin typeface="微軟正黑體" pitchFamily="34" charset="-120"/>
                <a:ea typeface="微軟正黑體" pitchFamily="34" charset="-120"/>
              </a:rPr>
              <a:t>電話</a:t>
            </a:r>
            <a:r>
              <a:rPr lang="en-US" altLang="zh-TW" sz="1200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200" dirty="0">
                <a:latin typeface="微軟正黑體" pitchFamily="34" charset="-120"/>
                <a:ea typeface="微軟正黑體" pitchFamily="34" charset="-120"/>
              </a:rPr>
              <a:t>公</a:t>
            </a:r>
            <a:r>
              <a:rPr lang="en-US" altLang="zh-TW" sz="1200" dirty="0">
                <a:latin typeface="微軟正黑體" pitchFamily="34" charset="-120"/>
                <a:ea typeface="微軟正黑體" pitchFamily="34" charset="-120"/>
              </a:rPr>
              <a:t>):06-5902716</a:t>
            </a:r>
            <a:endParaRPr kumimoji="0" lang="en-US" altLang="zh-TW" sz="1200" b="1" dirty="0">
              <a:latin typeface="微軟正黑體" pitchFamily="34" charset="-120"/>
              <a:ea typeface="微軟正黑體" pitchFamily="34" charset="-120"/>
            </a:endParaRPr>
          </a:p>
          <a:p>
            <a:pPr defTabSz="2981325">
              <a:lnSpc>
                <a:spcPts val="1600"/>
              </a:lnSpc>
            </a:pPr>
            <a:r>
              <a:rPr kumimoji="0" lang="zh-TW" altLang="en-US" sz="1200" dirty="0">
                <a:latin typeface="微軟正黑體" pitchFamily="34" charset="-120"/>
                <a:ea typeface="微軟正黑體" pitchFamily="34" charset="-120"/>
              </a:rPr>
              <a:t>手機 </a:t>
            </a:r>
            <a:r>
              <a:rPr kumimoji="0" lang="en-US" altLang="zh-TW" sz="12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1200" dirty="0">
                <a:latin typeface="微軟正黑體" pitchFamily="34" charset="-120"/>
                <a:ea typeface="微軟正黑體" pitchFamily="34" charset="-120"/>
              </a:rPr>
              <a:t>0910-819875</a:t>
            </a:r>
            <a:endParaRPr kumimoji="0" lang="en-US" altLang="zh-TW" sz="1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136525" y="6792813"/>
            <a:ext cx="2160588" cy="6000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85725" indent="-85725" defTabSz="127982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水災</a:t>
            </a:r>
            <a:r>
              <a:rPr kumimoji="0"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就地避難或垂直避難；</a:t>
            </a:r>
            <a:endParaRPr kumimoji="0"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低窪地區前往避難收容處所</a:t>
            </a:r>
            <a:endParaRPr kumimoji="0" lang="en-US" altLang="zh-TW" sz="1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 defTabSz="1279823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地震</a:t>
            </a:r>
            <a:r>
              <a:rPr kumimoji="0" lang="en-US" altLang="zh-TW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kumimoji="0"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前往開放空間或公園避難</a:t>
            </a:r>
          </a:p>
        </p:txBody>
      </p:sp>
      <p:sp>
        <p:nvSpPr>
          <p:cNvPr id="1043" name="矩形 10"/>
          <p:cNvSpPr>
            <a:spLocks noChangeArrowheads="1"/>
          </p:cNvSpPr>
          <p:nvPr/>
        </p:nvSpPr>
        <p:spPr bwMode="auto">
          <a:xfrm>
            <a:off x="136104" y="7608912"/>
            <a:ext cx="2406650" cy="2154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kumimoji="0" lang="en-US" altLang="zh-TW" sz="11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lang="en-US" altLang="zh-TW" sz="1100" b="1" dirty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kumimoji="0" lang="zh-TW" altLang="en-US" sz="1100" b="1" dirty="0">
                <a:latin typeface="微軟正黑體" pitchFamily="34" charset="-120"/>
                <a:ea typeface="微軟正黑體" pitchFamily="34" charset="-120"/>
              </a:rPr>
              <a:t>新化區公所</a:t>
            </a:r>
            <a:endParaRPr kumimoji="0" lang="en-US" altLang="zh-TW" sz="11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地址：新化區中山路</a:t>
            </a:r>
            <a:r>
              <a:rPr kumimoji="0" lang="en-US" altLang="zh-TW" sz="1100" dirty="0">
                <a:latin typeface="微軟正黑體" pitchFamily="34" charset="-120"/>
                <a:ea typeface="微軟正黑體" pitchFamily="34" charset="-120"/>
              </a:rPr>
              <a:t>130</a:t>
            </a:r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號</a:t>
            </a:r>
            <a:endParaRPr kumimoji="0" lang="en-US" altLang="zh-TW" sz="11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電話：</a:t>
            </a:r>
            <a:r>
              <a:rPr kumimoji="0" lang="en-US" altLang="zh-TW" sz="1100" dirty="0">
                <a:latin typeface="微軟正黑體" pitchFamily="34" charset="-120"/>
                <a:ea typeface="微軟正黑體" pitchFamily="34" charset="-120"/>
              </a:rPr>
              <a:t>06-5905009</a:t>
            </a:r>
          </a:p>
          <a:p>
            <a:r>
              <a:rPr kumimoji="0" lang="en-US" altLang="zh-TW" sz="1100" dirty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kumimoji="0" lang="zh-TW" altLang="en-US" sz="1100" b="1" dirty="0">
                <a:latin typeface="微軟正黑體" pitchFamily="34" charset="-120"/>
                <a:ea typeface="微軟正黑體" pitchFamily="34" charset="-120"/>
              </a:rPr>
              <a:t>新化體育公園</a:t>
            </a:r>
            <a:endParaRPr kumimoji="0" lang="en-US" altLang="zh-TW" sz="11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地址：</a:t>
            </a:r>
            <a:r>
              <a:rPr kumimoji="0" lang="zh-TW" altLang="zh-TW" sz="1100" dirty="0">
                <a:latin typeface="微軟正黑體" pitchFamily="34" charset="-120"/>
                <a:ea typeface="微軟正黑體" pitchFamily="34" charset="-120"/>
              </a:rPr>
              <a:t>新化區公園路</a:t>
            </a:r>
            <a:r>
              <a:rPr kumimoji="0" lang="en-US" altLang="zh-TW" sz="1100" dirty="0">
                <a:latin typeface="微軟正黑體" pitchFamily="34" charset="-120"/>
                <a:ea typeface="微軟正黑體" pitchFamily="34" charset="-120"/>
              </a:rPr>
              <a:t>110</a:t>
            </a:r>
            <a:r>
              <a:rPr kumimoji="0" lang="zh-TW" altLang="zh-TW" sz="1100" dirty="0">
                <a:latin typeface="微軟正黑體" pitchFamily="34" charset="-120"/>
                <a:ea typeface="微軟正黑體" pitchFamily="34" charset="-120"/>
              </a:rPr>
              <a:t>號</a:t>
            </a:r>
            <a:endParaRPr kumimoji="0" lang="en-US" altLang="zh-TW" sz="11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電話：</a:t>
            </a:r>
            <a:r>
              <a:rPr kumimoji="0" lang="en-US" altLang="zh-TW" sz="1100" dirty="0">
                <a:latin typeface="微軟正黑體" pitchFamily="34" charset="-120"/>
                <a:ea typeface="微軟正黑體" pitchFamily="34" charset="-120"/>
              </a:rPr>
              <a:t>06-590-5009#501</a:t>
            </a:r>
          </a:p>
          <a:p>
            <a:r>
              <a:rPr kumimoji="0" lang="en-US" altLang="zh-TW" sz="1100" b="1" dirty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kumimoji="0" lang="zh-TW" altLang="en-US" sz="1100" b="1" dirty="0">
                <a:latin typeface="微軟正黑體" pitchFamily="34" charset="-120"/>
                <a:ea typeface="微軟正黑體" pitchFamily="34" charset="-120"/>
              </a:rPr>
              <a:t>老人文康中心</a:t>
            </a:r>
            <a:endParaRPr kumimoji="0" lang="en-US" altLang="zh-TW" sz="1100" b="1" dirty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地址</a:t>
            </a:r>
            <a:r>
              <a:rPr kumimoji="0" lang="en-US" altLang="zh-TW" sz="11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新化區和平街</a:t>
            </a:r>
            <a:r>
              <a:rPr kumimoji="0" lang="en-US" altLang="zh-TW" sz="1100" dirty="0">
                <a:latin typeface="微軟正黑體" pitchFamily="34" charset="-120"/>
                <a:ea typeface="微軟正黑體" pitchFamily="34" charset="-120"/>
              </a:rPr>
              <a:t>31</a:t>
            </a:r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巷</a:t>
            </a:r>
            <a:r>
              <a:rPr kumimoji="0" lang="en-US" altLang="zh-TW" sz="1100" dirty="0">
                <a:latin typeface="微軟正黑體" pitchFamily="34" charset="-120"/>
                <a:ea typeface="微軟正黑體" pitchFamily="34" charset="-120"/>
              </a:rPr>
              <a:t>10</a:t>
            </a:r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號</a:t>
            </a:r>
            <a:endParaRPr kumimoji="0" lang="en-US" altLang="zh-TW" sz="11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電話</a:t>
            </a:r>
            <a:r>
              <a:rPr kumimoji="0" lang="en-US" altLang="zh-TW" sz="1100" dirty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kumimoji="0" lang="zh-TW" altLang="en-US" sz="1100" dirty="0">
                <a:latin typeface="微軟正黑體" pitchFamily="34" charset="-120"/>
                <a:ea typeface="微軟正黑體" pitchFamily="34" charset="-120"/>
              </a:rPr>
              <a:t> </a:t>
            </a:r>
            <a:r>
              <a:rPr kumimoji="0" lang="en-US" altLang="zh-TW" sz="1100" dirty="0">
                <a:latin typeface="微軟正黑體" pitchFamily="34" charset="-120"/>
                <a:ea typeface="微軟正黑體" pitchFamily="34" charset="-120"/>
              </a:rPr>
              <a:t>06-5905009#701</a:t>
            </a:r>
          </a:p>
          <a:p>
            <a:endParaRPr kumimoji="0" lang="en-US" altLang="zh-TW" sz="1200" dirty="0">
              <a:latin typeface="微軟正黑體" pitchFamily="34" charset="-120"/>
              <a:ea typeface="微軟正黑體" pitchFamily="34" charset="-120"/>
            </a:endParaRPr>
          </a:p>
          <a:p>
            <a:endParaRPr kumimoji="0" lang="zh-TW" altLang="en-US" sz="1200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44" name="圖片 9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0280" y="7752929"/>
            <a:ext cx="22428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0" name="表格 99"/>
          <p:cNvGraphicFramePr>
            <a:graphicFrameLocks noGrp="1"/>
          </p:cNvGraphicFramePr>
          <p:nvPr/>
        </p:nvGraphicFramePr>
        <p:xfrm>
          <a:off x="2359025" y="7464425"/>
          <a:ext cx="10379222" cy="19906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6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27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9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32596">
                <a:tc rowSpan="6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圖例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道路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標示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設施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zh-TW" altLang="en-US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262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544513" algn="l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省道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544513" algn="l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疏散避難方向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625475" algn="r">
                        <a:tabLst/>
                      </a:pPr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備有無障礙設施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5125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地震室內避難收容處所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消防單位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物資儲備點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通訊設備放置點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262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57188" algn="l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區道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544513" algn="l" defTabSz="2983171" rtl="0" eaLnBrk="1" latinLnBrk="0" hangingPunct="1"/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適用地震災害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3538" algn="l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廟宇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5125" algn="l" defTabSz="2983171" rtl="0" eaLnBrk="1" latinLnBrk="0" hangingPunct="1"/>
                      <a:r>
                        <a:rPr lang="zh-TW" altLang="en-US" sz="1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地震室外避難收容處所</a:t>
                      </a:r>
                      <a:endParaRPr lang="zh-TW" altLang="en-US" sz="10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r>
                        <a:rPr lang="zh-TW" altLang="en-US" sz="1100" kern="120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警察單位</a:t>
                      </a:r>
                      <a:endParaRPr lang="zh-TW" altLang="en-US" sz="11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取水點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endParaRPr lang="zh-TW" altLang="en-US" sz="105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262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行政區域界線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9138" indent="-544513" algn="l" defTabSz="2983171" rtl="0" eaLnBrk="1" latinLnBrk="0" hangingPunct="1"/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適用水災災害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3538" algn="l"/>
                      <a:r>
                        <a:rPr lang="zh-TW" altLang="en-US" sz="11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indent="-365125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水災避難收容處所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醫療院所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砂包放置點位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endParaRPr lang="zh-TW" altLang="en-US" sz="1100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262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363538" algn="l"/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   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544513" algn="l" defTabSz="2983171" rtl="0" eaLnBrk="1" latinLnBrk="0" hangingPunct="1"/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適用海嘯災害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40000" algn="l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indent="-365125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海嘯避難收容處所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指揮中心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垃圾集結點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老人福利機構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262">
                <a:tc vMerge="1"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20000" algn="l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9138" indent="-544513" algn="l" defTabSz="2983171" rtl="0" eaLnBrk="1" latinLnBrk="0" hangingPunct="1"/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適用土石流災害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40000" algn="l"/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5125" algn="l" defTabSz="2983171" rtl="0" eaLnBrk="1" latinLnBrk="0" hangingPunct="1"/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複合型避難收容處所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indent="-360363" algn="l" defTabSz="2983171" rtl="0" eaLnBrk="1" latinLnBrk="0" hangingPunct="1"/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直升機起降點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人車轉運集結點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39750" marR="0" lvl="0" indent="-360363" algn="l" defTabSz="29831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   防空疏散避難設施</a:t>
                      </a:r>
                      <a:endParaRPr lang="zh-TW" altLang="en-US" sz="11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04" name="圖片 10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3013" y="8505825"/>
            <a:ext cx="1857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7" name="圖片 10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44816" y="8545016"/>
            <a:ext cx="18732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8" name="圖片 105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37325" y="9188450"/>
            <a:ext cx="184150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09" name="圖片 106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3168" y="9193088"/>
            <a:ext cx="18097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0" name="圖片 107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193088" y="7827963"/>
            <a:ext cx="1809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1" name="圖片 108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86738" y="8162925"/>
            <a:ext cx="1793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2" name="圖片 109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193088" y="8513763"/>
            <a:ext cx="1809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3" name="圖片 110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1081320" y="8509644"/>
            <a:ext cx="187325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4" name="圖片 111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1111607" y="8833048"/>
            <a:ext cx="18573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5" name="圖片 112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686925" y="7820025"/>
            <a:ext cx="192088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6" name="圖片 113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666288" y="8162925"/>
            <a:ext cx="2365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7" name="圖片 114" descr="1012 -7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01000" y="9193088"/>
            <a:ext cx="233362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19" name="圖片 116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01000" y="8833048"/>
            <a:ext cx="192087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0" name="圖片 117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1069638" y="7816850"/>
            <a:ext cx="2063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1" name="圖片 118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713168" y="8473008"/>
            <a:ext cx="1793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4" name="圖片 122"/>
          <p:cNvPicPr>
            <a:picLocks noChangeAspect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6544816" y="8833048"/>
            <a:ext cx="18415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5" name="圖片 123"/>
          <p:cNvPicPr>
            <a:picLocks noChangeAspect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608263" y="7823200"/>
            <a:ext cx="17938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" name="向右箭號 125"/>
          <p:cNvSpPr/>
          <p:nvPr/>
        </p:nvSpPr>
        <p:spPr>
          <a:xfrm>
            <a:off x="3771900" y="7845425"/>
            <a:ext cx="180975" cy="144463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 rot="10800000" flipH="1" flipV="1">
            <a:off x="5238750" y="7820025"/>
            <a:ext cx="144463" cy="144463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28" name="圖片 160"/>
          <p:cNvPicPr>
            <a:picLocks noChangeAspect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2606675" y="8158163"/>
            <a:ext cx="180975" cy="18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9" name="圖片 165"/>
          <p:cNvPicPr>
            <a:picLocks noChangeAspect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5248275" y="8185150"/>
            <a:ext cx="142875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30" name="圖片 169"/>
          <p:cNvPicPr>
            <a:picLocks noChangeAspect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5187950" y="8483600"/>
            <a:ext cx="273050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1" name="矩形 170"/>
          <p:cNvSpPr>
            <a:spLocks noChangeArrowheads="1"/>
          </p:cNvSpPr>
          <p:nvPr/>
        </p:nvSpPr>
        <p:spPr bwMode="auto">
          <a:xfrm>
            <a:off x="5222875" y="8504238"/>
            <a:ext cx="6445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39750" indent="-363538"/>
            <a:r>
              <a:rPr kumimoji="0" lang="zh-TW" altLang="en-US" sz="1100">
                <a:latin typeface="微軟正黑體" pitchFamily="34" charset="-120"/>
                <a:ea typeface="微軟正黑體" pitchFamily="34" charset="-120"/>
              </a:rPr>
              <a:t>國小</a:t>
            </a:r>
          </a:p>
        </p:txBody>
      </p:sp>
      <p:sp>
        <p:nvSpPr>
          <p:cNvPr id="1133" name="矩形 172"/>
          <p:cNvSpPr>
            <a:spLocks noChangeArrowheads="1"/>
          </p:cNvSpPr>
          <p:nvPr/>
        </p:nvSpPr>
        <p:spPr bwMode="auto">
          <a:xfrm>
            <a:off x="5213350" y="9147175"/>
            <a:ext cx="9265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39750" indent="-363538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公務部門</a:t>
            </a:r>
          </a:p>
        </p:txBody>
      </p:sp>
      <p:pic>
        <p:nvPicPr>
          <p:cNvPr id="1134" name="圖片 1"/>
          <p:cNvPicPr>
            <a:picLocks noChangeAspect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5184775" y="8813800"/>
            <a:ext cx="28098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5" name="矩形 161"/>
          <p:cNvSpPr>
            <a:spLocks noChangeArrowheads="1"/>
          </p:cNvSpPr>
          <p:nvPr/>
        </p:nvSpPr>
        <p:spPr bwMode="auto">
          <a:xfrm>
            <a:off x="5213350" y="8832850"/>
            <a:ext cx="6445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39750" indent="-363538"/>
            <a:r>
              <a:rPr kumimoji="0" lang="zh-TW" altLang="en-US" sz="1100">
                <a:latin typeface="微軟正黑體" pitchFamily="34" charset="-120"/>
                <a:ea typeface="微軟正黑體" pitchFamily="34" charset="-120"/>
              </a:rPr>
              <a:t>國中</a:t>
            </a:r>
          </a:p>
        </p:txBody>
      </p:sp>
      <p:pic>
        <p:nvPicPr>
          <p:cNvPr id="1136" name="圖片 175" descr="37區行政區域圖(新化區).jpg"/>
          <p:cNvPicPr>
            <a:picLocks noChangeAspect="1"/>
          </p:cNvPicPr>
          <p:nvPr/>
        </p:nvPicPr>
        <p:blipFill>
          <a:blip r:embed="rId26" cstate="print"/>
          <a:srcRect t="-2591" b="-3497"/>
          <a:stretch>
            <a:fillRect/>
          </a:stretch>
        </p:blipFill>
        <p:spPr bwMode="auto">
          <a:xfrm>
            <a:off x="639763" y="1433513"/>
            <a:ext cx="1081087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" name="文字方塊 66"/>
          <p:cNvSpPr txBox="1"/>
          <p:nvPr/>
        </p:nvSpPr>
        <p:spPr>
          <a:xfrm>
            <a:off x="3305175" y="1344613"/>
            <a:ext cx="1079500" cy="3079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FF0000"/>
                </a:solidFill>
                <a:latin typeface="+mn-lt"/>
                <a:ea typeface="+mn-ea"/>
              </a:rPr>
              <a:t>新化區公所</a:t>
            </a:r>
          </a:p>
        </p:txBody>
      </p:sp>
      <p:sp>
        <p:nvSpPr>
          <p:cNvPr id="71" name="向右箭號 70"/>
          <p:cNvSpPr/>
          <p:nvPr/>
        </p:nvSpPr>
        <p:spPr>
          <a:xfrm rot="10800000">
            <a:off x="10001200" y="5088632"/>
            <a:ext cx="865187" cy="504825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sp>
        <p:nvSpPr>
          <p:cNvPr id="74" name="向右箭號 73"/>
          <p:cNvSpPr/>
          <p:nvPr/>
        </p:nvSpPr>
        <p:spPr>
          <a:xfrm rot="12291040">
            <a:off x="6467475" y="4167188"/>
            <a:ext cx="863600" cy="503237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sp>
        <p:nvSpPr>
          <p:cNvPr id="75" name="向右箭號 74"/>
          <p:cNvSpPr/>
          <p:nvPr/>
        </p:nvSpPr>
        <p:spPr>
          <a:xfrm rot="12058249">
            <a:off x="8104316" y="4895274"/>
            <a:ext cx="863600" cy="504825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sp>
        <p:nvSpPr>
          <p:cNvPr id="77" name="文字方塊 76"/>
          <p:cNvSpPr txBox="1"/>
          <p:nvPr/>
        </p:nvSpPr>
        <p:spPr>
          <a:xfrm>
            <a:off x="3232448" y="2064296"/>
            <a:ext cx="1224136" cy="30777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FF0000"/>
                </a:solidFill>
                <a:latin typeface="+mn-lt"/>
                <a:ea typeface="+mn-ea"/>
              </a:rPr>
              <a:t>新化國小</a:t>
            </a:r>
          </a:p>
        </p:txBody>
      </p:sp>
      <p:pic>
        <p:nvPicPr>
          <p:cNvPr id="1146" name="圖片 77" descr="1012 -7.jpg"/>
          <p:cNvPicPr>
            <a:picLocks noChangeAspect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4096544" y="2136428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文字方塊 78"/>
          <p:cNvSpPr txBox="1"/>
          <p:nvPr/>
        </p:nvSpPr>
        <p:spPr>
          <a:xfrm>
            <a:off x="6400800" y="3071813"/>
            <a:ext cx="1008063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FF0000"/>
                </a:solidFill>
              </a:rPr>
              <a:t>東榮里</a:t>
            </a:r>
          </a:p>
        </p:txBody>
      </p:sp>
      <p:sp>
        <p:nvSpPr>
          <p:cNvPr id="80" name="文字方塊 79"/>
          <p:cNvSpPr txBox="1"/>
          <p:nvPr/>
        </p:nvSpPr>
        <p:spPr>
          <a:xfrm>
            <a:off x="6329363" y="1014413"/>
            <a:ext cx="1008062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FF0000"/>
                </a:solidFill>
              </a:rPr>
              <a:t>護國里</a:t>
            </a:r>
          </a:p>
        </p:txBody>
      </p:sp>
      <p:sp>
        <p:nvSpPr>
          <p:cNvPr id="81" name="文字方塊 80"/>
          <p:cNvSpPr txBox="1"/>
          <p:nvPr/>
        </p:nvSpPr>
        <p:spPr>
          <a:xfrm>
            <a:off x="6832848" y="6384776"/>
            <a:ext cx="1008062" cy="40005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dirty="0">
                <a:solidFill>
                  <a:srgbClr val="FF0000"/>
                </a:solidFill>
              </a:rPr>
              <a:t>知義里</a:t>
            </a:r>
          </a:p>
        </p:txBody>
      </p:sp>
      <p:sp>
        <p:nvSpPr>
          <p:cNvPr id="84" name="文字方塊 83"/>
          <p:cNvSpPr txBox="1"/>
          <p:nvPr/>
        </p:nvSpPr>
        <p:spPr>
          <a:xfrm>
            <a:off x="11441360" y="5160640"/>
            <a:ext cx="936625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0070C0"/>
                </a:solidFill>
              </a:rPr>
              <a:t>虎頭埤風景特定區</a:t>
            </a:r>
          </a:p>
        </p:txBody>
      </p:sp>
      <p:cxnSp>
        <p:nvCxnSpPr>
          <p:cNvPr id="85" name="直線接點 84"/>
          <p:cNvCxnSpPr/>
          <p:nvPr/>
        </p:nvCxnSpPr>
        <p:spPr>
          <a:xfrm>
            <a:off x="2584376" y="9265096"/>
            <a:ext cx="647700" cy="0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54" name="圖片 85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376613" y="1631950"/>
            <a:ext cx="342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55" name="圖片 86"/>
          <p:cNvPicPr>
            <a:picLocks noChangeAspect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313238" y="3216275"/>
            <a:ext cx="3048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" name="矩形 143"/>
          <p:cNvSpPr/>
          <p:nvPr/>
        </p:nvSpPr>
        <p:spPr>
          <a:xfrm>
            <a:off x="2297113" y="7177088"/>
            <a:ext cx="2374900" cy="2508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394" tIns="46197" rIns="92394" bIns="46197"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新化區公所</a:t>
            </a:r>
            <a:r>
              <a:rPr kumimoji="0" lang="en-US" altLang="zh-TW" sz="1200" b="1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11</a:t>
            </a:r>
            <a:r>
              <a:rPr kumimoji="0" lang="en-US" altLang="zh-TW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kumimoji="0" lang="zh-TW" altLang="en-US" sz="1200" b="1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kumimoji="0" lang="en-US" altLang="zh-TW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月</a:t>
            </a:r>
            <a:r>
              <a:rPr lang="en-US" altLang="zh-TW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3</a:t>
            </a:r>
            <a:r>
              <a:rPr lang="zh-TW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日</a:t>
            </a:r>
            <a:r>
              <a:rPr kumimoji="0" lang="zh-TW" altLang="en-US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更新</a:t>
            </a:r>
          </a:p>
        </p:txBody>
      </p:sp>
      <p:sp>
        <p:nvSpPr>
          <p:cNvPr id="87" name="文字方塊 86"/>
          <p:cNvSpPr txBox="1"/>
          <p:nvPr/>
        </p:nvSpPr>
        <p:spPr>
          <a:xfrm>
            <a:off x="2297113" y="5305425"/>
            <a:ext cx="936625" cy="5222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FF0000"/>
                </a:solidFill>
                <a:latin typeface="+mn-lt"/>
                <a:ea typeface="+mn-ea"/>
              </a:rPr>
              <a:t>新化體育公園</a:t>
            </a:r>
          </a:p>
        </p:txBody>
      </p:sp>
      <p:pic>
        <p:nvPicPr>
          <p:cNvPr id="86" name="圖片 85" descr="收容所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2296344" y="4872608"/>
            <a:ext cx="432048" cy="432048"/>
          </a:xfrm>
          <a:prstGeom prst="rect">
            <a:avLst/>
          </a:prstGeom>
        </p:spPr>
      </p:pic>
      <p:pic>
        <p:nvPicPr>
          <p:cNvPr id="88" name="圖片 87" descr="收容所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6544816" y="8184976"/>
            <a:ext cx="216024" cy="216024"/>
          </a:xfrm>
          <a:prstGeom prst="rect">
            <a:avLst/>
          </a:prstGeom>
        </p:spPr>
      </p:pic>
      <p:pic>
        <p:nvPicPr>
          <p:cNvPr id="89" name="圖片 105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36504" y="1632248"/>
            <a:ext cx="43962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" name="圖片 10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04456" y="3504456"/>
            <a:ext cx="298139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文字方塊 94"/>
          <p:cNvSpPr txBox="1"/>
          <p:nvPr/>
        </p:nvSpPr>
        <p:spPr>
          <a:xfrm>
            <a:off x="2944416" y="3792488"/>
            <a:ext cx="936625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FF0000"/>
                </a:solidFill>
                <a:latin typeface="+mn-lt"/>
                <a:ea typeface="+mn-ea"/>
              </a:rPr>
              <a:t>老人文康中心</a:t>
            </a:r>
          </a:p>
        </p:txBody>
      </p:sp>
      <p:pic>
        <p:nvPicPr>
          <p:cNvPr id="98" name="圖片 9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8312" y="8833048"/>
            <a:ext cx="216024" cy="209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08312" y="7752928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08312" y="9121080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384576" y="1416224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6" name="圖片 105" descr="災害防救相關網站.jpg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496144" y="5304656"/>
            <a:ext cx="1217290" cy="1217290"/>
          </a:xfrm>
          <a:prstGeom prst="rect">
            <a:avLst/>
          </a:prstGeom>
        </p:spPr>
      </p:pic>
      <p:pic>
        <p:nvPicPr>
          <p:cNvPr id="107" name="圖片 106" descr="災害類別圖-02.pn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1288232" y="7608912"/>
            <a:ext cx="431297" cy="431297"/>
          </a:xfrm>
          <a:prstGeom prst="rect">
            <a:avLst/>
          </a:prstGeom>
        </p:spPr>
      </p:pic>
      <p:pic>
        <p:nvPicPr>
          <p:cNvPr id="108" name="圖片 107" descr="災害類別圖-02.pn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1432248" y="8184976"/>
            <a:ext cx="359289" cy="359289"/>
          </a:xfrm>
          <a:prstGeom prst="rect">
            <a:avLst/>
          </a:prstGeom>
        </p:spPr>
      </p:pic>
      <p:pic>
        <p:nvPicPr>
          <p:cNvPr id="109" name="圖片 83">
            <a:extLst>
              <a:ext uri="{FF2B5EF4-FFF2-40B4-BE49-F238E27FC236}">
                <a16:creationId xmlns:a16="http://schemas.microsoft.com/office/drawing/2014/main" id="{D88784A3-C2C5-45BF-99B7-1FA85FB160CA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1320" y="8112968"/>
            <a:ext cx="237446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" name="矩形 109"/>
          <p:cNvSpPr/>
          <p:nvPr/>
        </p:nvSpPr>
        <p:spPr>
          <a:xfrm>
            <a:off x="11153328" y="8112968"/>
            <a:ext cx="107273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9750" indent="-358775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淹水感知器</a:t>
            </a:r>
          </a:p>
        </p:txBody>
      </p:sp>
      <p:pic>
        <p:nvPicPr>
          <p:cNvPr id="111" name="圖片 110" descr="災害類別圖-02.pn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3736504" y="8105335"/>
            <a:ext cx="295665" cy="295665"/>
          </a:xfrm>
          <a:prstGeom prst="rect">
            <a:avLst/>
          </a:prstGeom>
        </p:spPr>
      </p:pic>
      <p:pic>
        <p:nvPicPr>
          <p:cNvPr id="112" name="圖片 111" descr="災害類別圖-03.png"/>
          <p:cNvPicPr>
            <a:picLocks noChangeAspect="1"/>
          </p:cNvPicPr>
          <p:nvPr/>
        </p:nvPicPr>
        <p:blipFill>
          <a:blip r:embed="rId35" cstate="print"/>
          <a:stretch>
            <a:fillRect/>
          </a:stretch>
        </p:blipFill>
        <p:spPr>
          <a:xfrm>
            <a:off x="3736504" y="9193088"/>
            <a:ext cx="215273" cy="215273"/>
          </a:xfrm>
          <a:prstGeom prst="rect">
            <a:avLst/>
          </a:prstGeom>
        </p:spPr>
      </p:pic>
      <p:pic>
        <p:nvPicPr>
          <p:cNvPr id="113" name="圖片 83">
            <a:extLst>
              <a:ext uri="{FF2B5EF4-FFF2-40B4-BE49-F238E27FC236}">
                <a16:creationId xmlns:a16="http://schemas.microsoft.com/office/drawing/2014/main" id="{D88784A3-C2C5-45BF-99B7-1FA85FB160CA}"/>
              </a:ext>
            </a:extLst>
          </p:cNvPr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624" y="1992288"/>
            <a:ext cx="360040" cy="32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" name="文字方塊 113"/>
          <p:cNvSpPr txBox="1"/>
          <p:nvPr/>
        </p:nvSpPr>
        <p:spPr>
          <a:xfrm>
            <a:off x="3880520" y="3576464"/>
            <a:ext cx="936625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FF0000"/>
                </a:solidFill>
                <a:latin typeface="+mn-lt"/>
                <a:ea typeface="+mn-ea"/>
              </a:rPr>
              <a:t>新化國中</a:t>
            </a:r>
          </a:p>
        </p:txBody>
      </p:sp>
      <p:pic>
        <p:nvPicPr>
          <p:cNvPr id="91" name="圖片 107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2688" y="1560240"/>
            <a:ext cx="287560" cy="28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" name="文字方塊 96"/>
          <p:cNvSpPr txBox="1"/>
          <p:nvPr/>
        </p:nvSpPr>
        <p:spPr>
          <a:xfrm>
            <a:off x="5176664" y="1848272"/>
            <a:ext cx="1368152" cy="307777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defTabSz="127982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1400" b="1" dirty="0">
                <a:solidFill>
                  <a:srgbClr val="FF0000"/>
                </a:solidFill>
                <a:latin typeface="+mn-lt"/>
                <a:ea typeface="+mn-ea"/>
              </a:rPr>
              <a:t>新化消防分隊</a:t>
            </a:r>
          </a:p>
        </p:txBody>
      </p:sp>
      <p:pic>
        <p:nvPicPr>
          <p:cNvPr id="115" name="圖片 1"/>
          <p:cNvPicPr>
            <a:picLocks noChangeAspect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4672608" y="3576464"/>
            <a:ext cx="280988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" name="向右箭號 115"/>
          <p:cNvSpPr/>
          <p:nvPr/>
        </p:nvSpPr>
        <p:spPr>
          <a:xfrm rot="12291040">
            <a:off x="3802264" y="2510495"/>
            <a:ext cx="863600" cy="503237"/>
          </a:xfrm>
          <a:prstGeom prst="rightArrow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79823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2512"/>
          </a:p>
        </p:txBody>
      </p:sp>
      <p:pic>
        <p:nvPicPr>
          <p:cNvPr id="117" name="圖片 10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33978" y="3288432"/>
            <a:ext cx="261860" cy="25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8" name="圖片 117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536" y="8833080"/>
            <a:ext cx="288000" cy="288000"/>
          </a:xfrm>
          <a:prstGeom prst="rect">
            <a:avLst/>
          </a:prstGeom>
        </p:spPr>
      </p:pic>
      <p:sp>
        <p:nvSpPr>
          <p:cNvPr id="119" name="橢圓 118"/>
          <p:cNvSpPr>
            <a:spLocks noChangeAspect="1"/>
          </p:cNvSpPr>
          <p:nvPr/>
        </p:nvSpPr>
        <p:spPr>
          <a:xfrm>
            <a:off x="5303385" y="9229104"/>
            <a:ext cx="89303" cy="108000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0" name="圖片 119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4816" y="7824936"/>
            <a:ext cx="180000" cy="180000"/>
          </a:xfrm>
          <a:prstGeom prst="rect">
            <a:avLst/>
          </a:prstGeom>
        </p:spPr>
      </p:pic>
      <p:graphicFrame>
        <p:nvGraphicFramePr>
          <p:cNvPr id="2" name="Object 334"/>
          <p:cNvGraphicFramePr>
            <a:graphicFrameLocks noChangeAspect="1"/>
          </p:cNvGraphicFramePr>
          <p:nvPr/>
        </p:nvGraphicFramePr>
        <p:xfrm>
          <a:off x="9713168" y="8833048"/>
          <a:ext cx="180975" cy="17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點陣圖影像" r:id="rId38" imgW="0" imgH="0" progId="PBrush">
                  <p:embed/>
                </p:oleObj>
              </mc:Choice>
              <mc:Fallback>
                <p:oleObj name="點陣圖影像" r:id="rId38" imgW="0" imgH="0" progId="PBrush">
                  <p:embed/>
                  <p:pic>
                    <p:nvPicPr>
                      <p:cNvPr id="0" name="Object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3168" y="8833048"/>
                        <a:ext cx="180975" cy="179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1" name="矩形 120"/>
          <p:cNvSpPr/>
          <p:nvPr/>
        </p:nvSpPr>
        <p:spPr>
          <a:xfrm>
            <a:off x="11081320" y="8473008"/>
            <a:ext cx="149592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39750" indent="-358775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身心障礙福利機構</a:t>
            </a:r>
          </a:p>
        </p:txBody>
      </p:sp>
      <p:cxnSp>
        <p:nvCxnSpPr>
          <p:cNvPr id="122" name="直線接點 121"/>
          <p:cNvCxnSpPr/>
          <p:nvPr/>
        </p:nvCxnSpPr>
        <p:spPr>
          <a:xfrm rot="5400000" flipH="1" flipV="1">
            <a:off x="2913385" y="8648055"/>
            <a:ext cx="5272" cy="663290"/>
          </a:xfrm>
          <a:prstGeom prst="line">
            <a:avLst/>
          </a:prstGeom>
          <a:ln w="38100">
            <a:prstDash val="lg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矩形 122"/>
          <p:cNvSpPr/>
          <p:nvPr/>
        </p:nvSpPr>
        <p:spPr>
          <a:xfrm>
            <a:off x="2800400" y="8833048"/>
            <a:ext cx="9669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19138" indent="-363538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區界線</a:t>
            </a:r>
          </a:p>
        </p:txBody>
      </p:sp>
      <p:sp>
        <p:nvSpPr>
          <p:cNvPr id="124" name="矩形 123"/>
          <p:cNvSpPr/>
          <p:nvPr/>
        </p:nvSpPr>
        <p:spPr>
          <a:xfrm>
            <a:off x="2800400" y="9121080"/>
            <a:ext cx="96693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19138" indent="-363538"/>
            <a:r>
              <a:rPr lang="zh-TW" altLang="en-US" sz="1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里界線</a:t>
            </a:r>
          </a:p>
        </p:txBody>
      </p:sp>
      <p:pic>
        <p:nvPicPr>
          <p:cNvPr id="125" name="圖片 124">
            <a:extLst>
              <a:ext uri="{FF2B5EF4-FFF2-40B4-BE49-F238E27FC236}">
                <a16:creationId xmlns:a16="http://schemas.microsoft.com/office/drawing/2014/main" id="{1CA02B32-F3E9-4750-989F-23D004C490D5}"/>
              </a:ext>
            </a:extLst>
          </p:cNvPr>
          <p:cNvPicPr>
            <a:picLocks noChangeAspect="1"/>
          </p:cNvPicPr>
          <p:nvPr/>
        </p:nvPicPr>
        <p:blipFill>
          <a:blip r:embed="rId40" cstate="print"/>
          <a:stretch>
            <a:fillRect/>
          </a:stretch>
        </p:blipFill>
        <p:spPr>
          <a:xfrm>
            <a:off x="12449472" y="1344216"/>
            <a:ext cx="233206" cy="23696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744616" y="3360440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9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872408" y="5592688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0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2008312" y="8256984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1" name="Picture 2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520480" y="4080520"/>
            <a:ext cx="216024" cy="216024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2" name="文字方塊 131"/>
          <p:cNvSpPr txBox="1"/>
          <p:nvPr/>
        </p:nvSpPr>
        <p:spPr>
          <a:xfrm>
            <a:off x="9425136" y="163224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信    義    路</a:t>
            </a:r>
          </a:p>
        </p:txBody>
      </p:sp>
      <p:sp>
        <p:nvSpPr>
          <p:cNvPr id="133" name="文字方塊 132"/>
          <p:cNvSpPr txBox="1"/>
          <p:nvPr/>
        </p:nvSpPr>
        <p:spPr>
          <a:xfrm rot="20621211">
            <a:off x="3996967" y="4886999"/>
            <a:ext cx="30097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/>
              <a:t>復   </a:t>
            </a:r>
            <a:endParaRPr lang="en-US" altLang="zh-TW" sz="1200" dirty="0"/>
          </a:p>
          <a:p>
            <a:endParaRPr lang="en-US" altLang="zh-TW" sz="1200" dirty="0"/>
          </a:p>
          <a:p>
            <a:r>
              <a:rPr lang="zh-TW" altLang="en-US" sz="1200" dirty="0"/>
              <a:t>興     </a:t>
            </a:r>
            <a:endParaRPr lang="en-US" altLang="zh-TW" sz="1200" dirty="0"/>
          </a:p>
          <a:p>
            <a:endParaRPr lang="en-US" altLang="zh-TW" sz="1200" dirty="0"/>
          </a:p>
          <a:p>
            <a:r>
              <a:rPr lang="zh-TW" altLang="en-US" sz="1200" dirty="0"/>
              <a:t>路</a:t>
            </a:r>
          </a:p>
        </p:txBody>
      </p:sp>
      <p:pic>
        <p:nvPicPr>
          <p:cNvPr id="101" name="圖片 113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448472" y="1920280"/>
            <a:ext cx="236537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CE797DAB-B9E3-2CD0-A469-7544FC635EF0}"/>
              </a:ext>
            </a:extLst>
          </p:cNvPr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1320" y="9157112"/>
            <a:ext cx="212625" cy="25200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4FCE676B-48DF-BA03-8270-F84983A3BA5F}"/>
              </a:ext>
            </a:extLst>
          </p:cNvPr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700" y="3257631"/>
            <a:ext cx="261860" cy="31035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16271</TotalTime>
  <Words>314</Words>
  <Application>Microsoft Office PowerPoint</Application>
  <PresentationFormat>A3 紙張 (297x420 公釐)</PresentationFormat>
  <Paragraphs>93</Paragraphs>
  <Slides>1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Office 佈景主題</vt:lpstr>
      <vt:lpstr>點陣圖影像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alien</dc:creator>
  <cp:lastModifiedBy>陳映儒</cp:lastModifiedBy>
  <cp:revision>874</cp:revision>
  <cp:lastPrinted>2012-10-04T10:07:42Z</cp:lastPrinted>
  <dcterms:modified xsi:type="dcterms:W3CDTF">2024-01-03T05:51:38Z</dcterms:modified>
</cp:coreProperties>
</file>