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3" r:id="rId2"/>
  </p:sldMasterIdLst>
  <p:notesMasterIdLst>
    <p:notesMasterId r:id="rId51"/>
  </p:notesMasterIdLst>
  <p:sldIdLst>
    <p:sldId id="338" r:id="rId3"/>
    <p:sldId id="262" r:id="rId4"/>
    <p:sldId id="346" r:id="rId5"/>
    <p:sldId id="347" r:id="rId6"/>
    <p:sldId id="361" r:id="rId7"/>
    <p:sldId id="350" r:id="rId8"/>
    <p:sldId id="301" r:id="rId9"/>
    <p:sldId id="366" r:id="rId10"/>
    <p:sldId id="367" r:id="rId11"/>
    <p:sldId id="368" r:id="rId12"/>
    <p:sldId id="369" r:id="rId13"/>
    <p:sldId id="370" r:id="rId14"/>
    <p:sldId id="371" r:id="rId15"/>
    <p:sldId id="372" r:id="rId16"/>
    <p:sldId id="373" r:id="rId17"/>
    <p:sldId id="352" r:id="rId18"/>
    <p:sldId id="374" r:id="rId19"/>
    <p:sldId id="375" r:id="rId20"/>
    <p:sldId id="376" r:id="rId21"/>
    <p:sldId id="377" r:id="rId22"/>
    <p:sldId id="340" r:id="rId23"/>
    <p:sldId id="331" r:id="rId24"/>
    <p:sldId id="359" r:id="rId25"/>
    <p:sldId id="397" r:id="rId26"/>
    <p:sldId id="354" r:id="rId27"/>
    <p:sldId id="343" r:id="rId28"/>
    <p:sldId id="378" r:id="rId29"/>
    <p:sldId id="379" r:id="rId30"/>
    <p:sldId id="380" r:id="rId31"/>
    <p:sldId id="381" r:id="rId32"/>
    <p:sldId id="382" r:id="rId33"/>
    <p:sldId id="334" r:id="rId34"/>
    <p:sldId id="383" r:id="rId35"/>
    <p:sldId id="333" r:id="rId36"/>
    <p:sldId id="335" r:id="rId37"/>
    <p:sldId id="385" r:id="rId38"/>
    <p:sldId id="386" r:id="rId39"/>
    <p:sldId id="387" r:id="rId40"/>
    <p:sldId id="388" r:id="rId41"/>
    <p:sldId id="389" r:id="rId42"/>
    <p:sldId id="390" r:id="rId43"/>
    <p:sldId id="391" r:id="rId44"/>
    <p:sldId id="392" r:id="rId45"/>
    <p:sldId id="393" r:id="rId46"/>
    <p:sldId id="395" r:id="rId47"/>
    <p:sldId id="396" r:id="rId48"/>
    <p:sldId id="394" r:id="rId49"/>
    <p:sldId id="339" r:id="rId50"/>
  </p:sldIdLst>
  <p:sldSz cx="9144000" cy="6858000" type="screen4x3"/>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 initials="w"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614C"/>
    <a:srgbClr val="000000"/>
    <a:srgbClr val="FF3399"/>
    <a:srgbClr val="DC44CA"/>
    <a:srgbClr val="5EC6BF"/>
    <a:srgbClr val="7F7F7F"/>
    <a:srgbClr val="5B9BD5"/>
    <a:srgbClr val="FFFFFF"/>
    <a:srgbClr val="FFFF00"/>
    <a:srgbClr val="63392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5" autoAdjust="0"/>
    <p:restoredTop sz="94043" autoAdjust="0"/>
  </p:normalViewPr>
  <p:slideViewPr>
    <p:cSldViewPr snapToGrid="0">
      <p:cViewPr varScale="1">
        <p:scale>
          <a:sx n="111" d="100"/>
          <a:sy n="111" d="100"/>
        </p:scale>
        <p:origin x="-1530"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60"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ulysu\Desktop\106&#24180;&#27599;&#26376;&#38706;&#29123;&#38515;&#24773;(&#32771;&#35413;_&#20462;&#27491;V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zh-TW"/>
  <c:chart>
    <c:plotArea>
      <c:layout>
        <c:manualLayout>
          <c:layoutTarget val="inner"/>
          <c:xMode val="edge"/>
          <c:yMode val="edge"/>
          <c:x val="0.17017034010209581"/>
          <c:y val="5.6228048168590054E-2"/>
          <c:w val="0.6293589144775783"/>
          <c:h val="0.84677621675865544"/>
        </c:manualLayout>
      </c:layout>
      <c:doughnutChart>
        <c:varyColors val="1"/>
        <c:ser>
          <c:idx val="0"/>
          <c:order val="0"/>
          <c:explosion val="25"/>
          <c:dPt>
            <c:idx val="0"/>
            <c:spPr>
              <a:solidFill>
                <a:srgbClr val="00B050"/>
              </a:solidFill>
            </c:spPr>
          </c:dPt>
          <c:dPt>
            <c:idx val="1"/>
            <c:spPr>
              <a:solidFill>
                <a:srgbClr val="FF614C"/>
              </a:solidFill>
            </c:spPr>
          </c:dPt>
          <c:dPt>
            <c:idx val="2"/>
            <c:spPr>
              <a:solidFill>
                <a:schemeClr val="bg1">
                  <a:lumMod val="65000"/>
                </a:schemeClr>
              </a:solidFill>
            </c:spPr>
          </c:dPt>
          <c:dPt>
            <c:idx val="3"/>
            <c:spPr>
              <a:solidFill>
                <a:srgbClr val="FFC000"/>
              </a:solidFill>
            </c:spPr>
          </c:dPt>
          <c:dPt>
            <c:idx val="4"/>
            <c:spPr>
              <a:solidFill>
                <a:srgbClr val="5EC6BF"/>
              </a:solidFill>
            </c:spPr>
          </c:dPt>
          <c:dPt>
            <c:idx val="5"/>
            <c:spPr>
              <a:solidFill>
                <a:srgbClr val="92D050"/>
              </a:solidFill>
            </c:spPr>
          </c:dPt>
          <c:dLbls>
            <c:dLbl>
              <c:idx val="0"/>
              <c:layout>
                <c:manualLayout>
                  <c:x val="8.333333333333335E-3"/>
                  <c:y val="-0.1111111111111111"/>
                </c:manualLayout>
              </c:layout>
              <c:showCatName val="1"/>
              <c:showPercent val="1"/>
              <c:extLst>
                <c:ext xmlns:c15="http://schemas.microsoft.com/office/drawing/2012/chart" uri="{CE6537A1-D6FC-4f65-9D91-7224C49458BB}">
                  <c15:layout/>
                </c:ext>
              </c:extLst>
            </c:dLbl>
            <c:dLbl>
              <c:idx val="1"/>
              <c:layout>
                <c:manualLayout>
                  <c:x val="6.3888888888888884E-2"/>
                  <c:y val="-0.10185185185185186"/>
                </c:manualLayout>
              </c:layout>
              <c:showCatName val="1"/>
              <c:showPercent val="1"/>
              <c:extLst>
                <c:ext xmlns:c15="http://schemas.microsoft.com/office/drawing/2012/chart" uri="{CE6537A1-D6FC-4f65-9D91-7224C49458BB}">
                  <c15:layout/>
                </c:ext>
              </c:extLst>
            </c:dLbl>
            <c:dLbl>
              <c:idx val="2"/>
              <c:layout>
                <c:manualLayout>
                  <c:x val="1.615660005973691E-2"/>
                  <c:y val="-9.7288261672604931E-3"/>
                </c:manualLayout>
              </c:layout>
              <c:spPr>
                <a:noFill/>
                <a:ln>
                  <a:noFill/>
                </a:ln>
                <a:effectLst/>
              </c:spPr>
              <c:txPr>
                <a:bodyPr/>
                <a:lstStyle/>
                <a:p>
                  <a:pPr>
                    <a:defRPr sz="1800" b="1">
                      <a:solidFill>
                        <a:srgbClr val="FF0000"/>
                      </a:solidFill>
                      <a:latin typeface="微軟正黑體" panose="020B0604030504040204" pitchFamily="34" charset="-120"/>
                      <a:ea typeface="微軟正黑體" panose="020B0604030504040204" pitchFamily="34" charset="-120"/>
                    </a:defRPr>
                  </a:pPr>
                  <a:endParaRPr lang="zh-TW"/>
                </a:p>
              </c:txPr>
              <c:showCatName val="1"/>
              <c:showPercent val="1"/>
              <c:extLst>
                <c:ext xmlns:c15="http://schemas.microsoft.com/office/drawing/2012/chart" uri="{CE6537A1-D6FC-4f65-9D91-7224C49458BB}">
                  <c15:layout/>
                </c:ext>
              </c:extLst>
            </c:dLbl>
            <c:dLbl>
              <c:idx val="3"/>
              <c:layout>
                <c:manualLayout>
                  <c:x val="1.0746852022077839E-2"/>
                  <c:y val="3.7573805689747738E-3"/>
                </c:manualLayout>
              </c:layout>
              <c:spPr>
                <a:noFill/>
                <a:ln>
                  <a:noFill/>
                </a:ln>
                <a:effectLst/>
              </c:spPr>
              <c:txPr>
                <a:bodyPr/>
                <a:lstStyle/>
                <a:p>
                  <a:pPr>
                    <a:defRPr sz="2000" b="1">
                      <a:solidFill>
                        <a:srgbClr val="FF0000"/>
                      </a:solidFill>
                      <a:latin typeface="微軟正黑體" panose="020B0604030504040204" pitchFamily="34" charset="-120"/>
                      <a:ea typeface="微軟正黑體" panose="020B0604030504040204" pitchFamily="34" charset="-120"/>
                    </a:defRPr>
                  </a:pPr>
                  <a:endParaRPr lang="zh-TW"/>
                </a:p>
              </c:txPr>
              <c:showCatName val="1"/>
              <c:showPercent val="1"/>
              <c:extLst>
                <c:ext xmlns:c15="http://schemas.microsoft.com/office/drawing/2012/chart" uri="{CE6537A1-D6FC-4f65-9D91-7224C49458BB}">
                  <c15:layout/>
                </c:ext>
              </c:extLst>
            </c:dLbl>
            <c:dLbl>
              <c:idx val="4"/>
              <c:spPr>
                <a:noFill/>
                <a:ln>
                  <a:noFill/>
                </a:ln>
                <a:effectLst/>
              </c:spPr>
              <c:txPr>
                <a:bodyPr/>
                <a:lstStyle/>
                <a:p>
                  <a:pPr>
                    <a:defRPr sz="2400" b="1">
                      <a:solidFill>
                        <a:srgbClr val="FF0000"/>
                      </a:solidFill>
                      <a:latin typeface="微軟正黑體" panose="020B0604030504040204" pitchFamily="34" charset="-120"/>
                      <a:ea typeface="微軟正黑體" panose="020B0604030504040204" pitchFamily="34" charset="-120"/>
                    </a:defRPr>
                  </a:pPr>
                  <a:endParaRPr lang="zh-TW"/>
                </a:p>
              </c:txPr>
            </c:dLbl>
            <c:dLbl>
              <c:idx val="5"/>
              <c:layout>
                <c:manualLayout>
                  <c:x val="-4.1666666666666664E-2"/>
                  <c:y val="-5.5555555555555539E-2"/>
                </c:manualLayout>
              </c:layout>
              <c:showCatName val="1"/>
              <c:showPercent val="1"/>
              <c:extLst>
                <c:ext xmlns:c15="http://schemas.microsoft.com/office/drawing/2012/chart" uri="{CE6537A1-D6FC-4f65-9D91-7224C49458BB}">
                  <c15:layout/>
                </c:ext>
              </c:extLst>
            </c:dLbl>
            <c:spPr>
              <a:noFill/>
              <a:ln>
                <a:noFill/>
              </a:ln>
              <a:effectLst/>
            </c:spPr>
            <c:txPr>
              <a:bodyPr/>
              <a:lstStyle/>
              <a:p>
                <a:pPr>
                  <a:defRPr sz="1600" b="1">
                    <a:latin typeface="微軟正黑體" panose="020B0604030504040204" pitchFamily="34" charset="-120"/>
                    <a:ea typeface="微軟正黑體" panose="020B0604030504040204" pitchFamily="34" charset="-120"/>
                  </a:defRPr>
                </a:pPr>
                <a:endParaRPr lang="zh-TW"/>
              </a:p>
            </c:txPr>
            <c:showCatName val="1"/>
            <c:showPercent val="1"/>
            <c:showLeaderLines val="1"/>
            <c:extLst>
              <c:ext xmlns:c15="http://schemas.microsoft.com/office/drawing/2012/chart" uri="{CE6537A1-D6FC-4f65-9D91-7224C49458BB}"/>
            </c:extLst>
          </c:dLbls>
          <c:cat>
            <c:strRef>
              <c:f>工作表1!$O$2:$O$7</c:f>
              <c:strCache>
                <c:ptCount val="6"/>
                <c:pt idx="0">
                  <c:v>無法辨識</c:v>
                </c:pt>
                <c:pt idx="1">
                  <c:v>木材</c:v>
                </c:pt>
                <c:pt idx="2">
                  <c:v>樹枝葉</c:v>
                </c:pt>
                <c:pt idx="3">
                  <c:v>雜草</c:v>
                </c:pt>
                <c:pt idx="4">
                  <c:v>稻草</c:v>
                </c:pt>
                <c:pt idx="5">
                  <c:v>垃圾</c:v>
                </c:pt>
              </c:strCache>
            </c:strRef>
          </c:cat>
          <c:val>
            <c:numRef>
              <c:f>工作表1!$P$2:$P$7</c:f>
              <c:numCache>
                <c:formatCode>General</c:formatCode>
                <c:ptCount val="6"/>
                <c:pt idx="0">
                  <c:v>31</c:v>
                </c:pt>
                <c:pt idx="1">
                  <c:v>4</c:v>
                </c:pt>
                <c:pt idx="2">
                  <c:v>38</c:v>
                </c:pt>
                <c:pt idx="3">
                  <c:v>106</c:v>
                </c:pt>
                <c:pt idx="4">
                  <c:v>251</c:v>
                </c:pt>
                <c:pt idx="5">
                  <c:v>12</c:v>
                </c:pt>
              </c:numCache>
            </c:numRef>
          </c:val>
        </c:ser>
        <c:dLbls/>
        <c:firstSliceAng val="0"/>
        <c:holeSize val="50"/>
      </c:doughnutChart>
    </c:plotArea>
    <c:plotVisOnly val="1"/>
    <c:dispBlanksAs val="zero"/>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B3F984A-F6A1-4B2F-A5CD-B1901DEDECF8}" type="datetimeFigureOut">
              <a:rPr lang="zh-TW" altLang="en-US" smtClean="0"/>
              <a:pPr/>
              <a:t>2020/12/24</a:t>
            </a:fld>
            <a:endParaRPr lang="zh-TW" altLang="en-US"/>
          </a:p>
        </p:txBody>
      </p:sp>
      <p:sp>
        <p:nvSpPr>
          <p:cNvPr id="4" name="投影片圖像版面配置區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0207701-FEB0-4F18-B65F-F1AC8FD03224}" type="slidenum">
              <a:rPr lang="zh-TW" altLang="en-US" smtClean="0"/>
              <a:pPr/>
              <a:t>‹#›</a:t>
            </a:fld>
            <a:endParaRPr lang="zh-TW" altLang="en-US"/>
          </a:p>
        </p:txBody>
      </p:sp>
    </p:spTree>
    <p:extLst>
      <p:ext uri="{BB962C8B-B14F-4D97-AF65-F5344CB8AC3E}">
        <p14:creationId xmlns:p14="http://schemas.microsoft.com/office/powerpoint/2010/main" xmlns="" val="406618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0207701-FEB0-4F18-B65F-F1AC8FD03224}" type="slidenum">
              <a:rPr lang="zh-TW" altLang="en-US" smtClean="0"/>
              <a:pPr/>
              <a:t>2</a:t>
            </a:fld>
            <a:endParaRPr lang="zh-TW" altLang="en-US"/>
          </a:p>
        </p:txBody>
      </p:sp>
    </p:spTree>
    <p:extLst>
      <p:ext uri="{BB962C8B-B14F-4D97-AF65-F5344CB8AC3E}">
        <p14:creationId xmlns:p14="http://schemas.microsoft.com/office/powerpoint/2010/main" xmlns="" val="3009236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0207701-FEB0-4F18-B65F-F1AC8FD03224}" type="slidenum">
              <a:rPr lang="zh-TW" altLang="en-US" smtClean="0"/>
              <a:pPr/>
              <a:t>7</a:t>
            </a:fld>
            <a:endParaRPr lang="zh-TW" altLang="en-US"/>
          </a:p>
        </p:txBody>
      </p:sp>
    </p:spTree>
    <p:extLst>
      <p:ext uri="{BB962C8B-B14F-4D97-AF65-F5344CB8AC3E}">
        <p14:creationId xmlns:p14="http://schemas.microsoft.com/office/powerpoint/2010/main" xmlns="" val="3955008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5" name="圓角矩形 14"/>
          <p:cNvSpPr/>
          <p:nvPr userDrawn="1"/>
        </p:nvSpPr>
        <p:spPr>
          <a:xfrm>
            <a:off x="-492" y="1405720"/>
            <a:ext cx="9144000" cy="3001180"/>
          </a:xfrm>
          <a:prstGeom prst="roundRect">
            <a:avLst>
              <a:gd name="adj" fmla="val 6795"/>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ctrTitle"/>
          </p:nvPr>
        </p:nvSpPr>
        <p:spPr>
          <a:xfrm>
            <a:off x="568618" y="1751869"/>
            <a:ext cx="7930525" cy="1542491"/>
          </a:xfrm>
        </p:spPr>
        <p:txBody>
          <a:bodyPr anchor="ctr" anchorCtr="0">
            <a:noAutofit/>
          </a:bodyPr>
          <a:lstStyle>
            <a:lvl1pPr algn="ctr">
              <a:defRPr sz="4400">
                <a:latin typeface="Times New Roman" panose="02020603050405020304" pitchFamily="18" charset="0"/>
                <a:ea typeface="微軟正黑體" panose="020B0604030504040204" pitchFamily="34" charset="-120"/>
                <a:cs typeface="Times New Roman" panose="02020603050405020304" pitchFamily="18" charset="0"/>
              </a:defRPr>
            </a:lvl1pPr>
          </a:lstStyle>
          <a:p>
            <a:r>
              <a:rPr lang="zh-TW" altLang="en-US" dirty="0"/>
              <a:t>按一下以編輯母片標題樣式</a:t>
            </a:r>
            <a:endParaRPr lang="en-US" dirty="0"/>
          </a:p>
        </p:txBody>
      </p:sp>
      <p:sp>
        <p:nvSpPr>
          <p:cNvPr id="3" name="Subtitle 2"/>
          <p:cNvSpPr>
            <a:spLocks noGrp="1"/>
          </p:cNvSpPr>
          <p:nvPr>
            <p:ph type="subTitle" idx="1"/>
          </p:nvPr>
        </p:nvSpPr>
        <p:spPr>
          <a:xfrm>
            <a:off x="2047165" y="3621499"/>
            <a:ext cx="5755943" cy="1419733"/>
          </a:xfrm>
        </p:spPr>
        <p:txBody>
          <a:bodyPr>
            <a:normAutofit/>
          </a:bodyPr>
          <a:lstStyle>
            <a:lvl1pPr marL="0" indent="0" algn="ctr">
              <a:buNone/>
              <a:defRPr sz="2400">
                <a:latin typeface="Times New Roman" panose="02020603050405020304" pitchFamily="18" charset="0"/>
                <a:ea typeface="微軟正黑體" panose="020B0604030504040204" pitchFamily="34" charset="-12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dirty="0"/>
              <a:t>按一下以編輯母片副標題樣式</a:t>
            </a:r>
            <a:endParaRPr lang="en-US" dirty="0"/>
          </a:p>
        </p:txBody>
      </p:sp>
    </p:spTree>
    <p:extLst>
      <p:ext uri="{BB962C8B-B14F-4D97-AF65-F5344CB8AC3E}">
        <p14:creationId xmlns:p14="http://schemas.microsoft.com/office/powerpoint/2010/main" xmlns="" val="86472673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標題及直排文字">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zh-TW"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TW" altLang="en-US"/>
          </a:p>
        </p:txBody>
      </p:sp>
      <p:sp>
        <p:nvSpPr>
          <p:cNvPr id="6" name="Slide Number Placeholder 5"/>
          <p:cNvSpPr>
            <a:spLocks noGrp="1"/>
          </p:cNvSpPr>
          <p:nvPr>
            <p:ph type="sldNum" sz="quarter" idx="12"/>
          </p:nvPr>
        </p:nvSpPr>
        <p:spPr>
          <a:xfrm>
            <a:off x="6935620" y="6465535"/>
            <a:ext cx="2057400" cy="365125"/>
          </a:xfrm>
          <a:prstGeom prst="rect">
            <a:avLst/>
          </a:prstGeom>
        </p:spPr>
        <p:txBody>
          <a:bodyPr/>
          <a:lstStyle/>
          <a:p>
            <a:fld id="{4B623A07-8517-49F3-9DCC-4A4570E77CAB}" type="slidenum">
              <a:rPr lang="zh-TW" altLang="en-US" smtClean="0"/>
              <a:pPr/>
              <a:t>‹#›</a:t>
            </a:fld>
            <a:endParaRPr lang="zh-TW" altLang="en-US"/>
          </a:p>
        </p:txBody>
      </p:sp>
      <p:sp>
        <p:nvSpPr>
          <p:cNvPr id="7" name="Title 1"/>
          <p:cNvSpPr>
            <a:spLocks noGrp="1"/>
          </p:cNvSpPr>
          <p:nvPr>
            <p:ph type="title"/>
          </p:nvPr>
        </p:nvSpPr>
        <p:spPr>
          <a:xfrm>
            <a:off x="1130967" y="365127"/>
            <a:ext cx="7836569" cy="902200"/>
          </a:xfrm>
        </p:spPr>
        <p:txBody>
          <a:bodyPr/>
          <a:lstStyle/>
          <a:p>
            <a:r>
              <a:rPr lang="zh-TW" altLang="en-US" dirty="0"/>
              <a:t>按一下以編輯母片標題樣式</a:t>
            </a:r>
            <a:endParaRPr lang="en-US" dirty="0"/>
          </a:p>
        </p:txBody>
      </p:sp>
      <p:pic>
        <p:nvPicPr>
          <p:cNvPr id="8" name="圖片 7"/>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a:stretch/>
        </p:blipFill>
        <p:spPr>
          <a:xfrm>
            <a:off x="84220" y="312909"/>
            <a:ext cx="1035109" cy="1010833"/>
          </a:xfrm>
          <a:prstGeom prst="ellipse">
            <a:avLst/>
          </a:prstGeom>
        </p:spPr>
      </p:pic>
    </p:spTree>
    <p:extLst>
      <p:ext uri="{BB962C8B-B14F-4D97-AF65-F5344CB8AC3E}">
        <p14:creationId xmlns:p14="http://schemas.microsoft.com/office/powerpoint/2010/main" xmlns="" val="893243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zh-TW"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TW" altLang="en-US"/>
          </a:p>
        </p:txBody>
      </p:sp>
      <p:sp>
        <p:nvSpPr>
          <p:cNvPr id="6" name="Slide Number Placeholder 5"/>
          <p:cNvSpPr>
            <a:spLocks noGrp="1"/>
          </p:cNvSpPr>
          <p:nvPr>
            <p:ph type="sldNum" sz="quarter" idx="12"/>
          </p:nvPr>
        </p:nvSpPr>
        <p:spPr>
          <a:xfrm>
            <a:off x="6935620" y="6465535"/>
            <a:ext cx="2057400" cy="365125"/>
          </a:xfrm>
          <a:prstGeom prst="rect">
            <a:avLst/>
          </a:prstGeom>
        </p:spPr>
        <p:txBody>
          <a:bodyPr/>
          <a:lstStyle/>
          <a:p>
            <a:fld id="{4B623A07-8517-49F3-9DCC-4A4570E77CAB}" type="slidenum">
              <a:rPr lang="zh-TW" altLang="en-US" smtClean="0"/>
              <a:pPr/>
              <a:t>‹#›</a:t>
            </a:fld>
            <a:endParaRPr lang="zh-TW" altLang="en-US"/>
          </a:p>
        </p:txBody>
      </p:sp>
    </p:spTree>
    <p:extLst>
      <p:ext uri="{BB962C8B-B14F-4D97-AF65-F5344CB8AC3E}">
        <p14:creationId xmlns:p14="http://schemas.microsoft.com/office/powerpoint/2010/main" xmlns="" val="2726952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投影片編號版面配置區 2"/>
          <p:cNvSpPr>
            <a:spLocks noGrp="1"/>
          </p:cNvSpPr>
          <p:nvPr>
            <p:ph type="sldNum" sz="quarter" idx="10"/>
          </p:nvPr>
        </p:nvSpPr>
        <p:spPr>
          <a:xfrm>
            <a:off x="6935620" y="6465535"/>
            <a:ext cx="2057400" cy="365125"/>
          </a:xfrm>
          <a:prstGeom prst="rect">
            <a:avLst/>
          </a:prstGeom>
        </p:spPr>
        <p:txBody>
          <a:bodyPr/>
          <a:lstStyle/>
          <a:p>
            <a:fld id="{0453BDE6-CC3E-4020-97B2-66A3AF0065B1}" type="slidenum">
              <a:rPr lang="zh-TW" altLang="en-US" smtClean="0"/>
              <a:pPr/>
              <a:t>‹#›</a:t>
            </a:fld>
            <a:endParaRPr lang="zh-TW" altLang="en-US" dirty="0"/>
          </a:p>
        </p:txBody>
      </p:sp>
    </p:spTree>
    <p:extLst>
      <p:ext uri="{BB962C8B-B14F-4D97-AF65-F5344CB8AC3E}">
        <p14:creationId xmlns:p14="http://schemas.microsoft.com/office/powerpoint/2010/main" xmlns="" val="2692704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833FA6B-4C6C-402E-AF79-FC6BDC84F21C}"/>
              </a:ext>
            </a:extLst>
          </p:cNvPr>
          <p:cNvSpPr>
            <a:spLocks noGrp="1"/>
          </p:cNvSpPr>
          <p:nvPr>
            <p:ph type="ctrTitle"/>
          </p:nvPr>
        </p:nvSpPr>
        <p:spPr>
          <a:xfrm>
            <a:off x="1143000" y="1122363"/>
            <a:ext cx="6858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xmlns="" id="{A7D45EF7-F0AD-41D6-B015-FE76BA4C574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xmlns="" id="{D2F9B027-35B6-49B2-B82A-715150D5D932}"/>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xmlns="" id="{E36D69DA-76B1-4A77-BD8F-828B487555C5}"/>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xmlns="" id="{41D5A53E-F3A2-4EA5-9E14-B9216A9C500A}"/>
              </a:ext>
            </a:extLst>
          </p:cNvPr>
          <p:cNvSpPr>
            <a:spLocks noGrp="1"/>
          </p:cNvSpPr>
          <p:nvPr>
            <p:ph type="sldNum" sz="quarter" idx="12"/>
          </p:nvPr>
        </p:nvSpPr>
        <p:spPr>
          <a:xfrm>
            <a:off x="6457950" y="6356350"/>
            <a:ext cx="2057400" cy="365125"/>
          </a:xfrm>
          <a:prstGeom prst="rect">
            <a:avLst/>
          </a:prstGeom>
        </p:spPr>
        <p:txBody>
          <a:bodyPr/>
          <a:lstStyle/>
          <a:p>
            <a:fld id="{9481CDF2-36DC-47DD-9271-3138E79F5EB3}" type="slidenum">
              <a:rPr lang="zh-TW" altLang="en-US" smtClean="0"/>
              <a:pPr/>
              <a:t>‹#›</a:t>
            </a:fld>
            <a:endParaRPr lang="zh-TW" altLang="en-US"/>
          </a:p>
        </p:txBody>
      </p:sp>
    </p:spTree>
    <p:extLst>
      <p:ext uri="{BB962C8B-B14F-4D97-AF65-F5344CB8AC3E}">
        <p14:creationId xmlns:p14="http://schemas.microsoft.com/office/powerpoint/2010/main" xmlns="" val="94240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AF40389-5222-4BF7-8A8D-05107049D062}"/>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xmlns="" id="{7ED156C6-A1CE-4CF8-8D4C-43CEE7958954}"/>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34B09B4D-1732-469A-8B5E-9B1990773585}"/>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xmlns="" id="{417FC1CF-77B3-4C56-85F4-79C39AC54D6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xmlns="" id="{AA356960-6C29-49E3-A2FC-0F58ABD00BE0}"/>
              </a:ext>
            </a:extLst>
          </p:cNvPr>
          <p:cNvSpPr>
            <a:spLocks noGrp="1"/>
          </p:cNvSpPr>
          <p:nvPr>
            <p:ph type="sldNum" sz="quarter" idx="12"/>
          </p:nvPr>
        </p:nvSpPr>
        <p:spPr>
          <a:xfrm>
            <a:off x="6457950" y="6356350"/>
            <a:ext cx="2057400" cy="365125"/>
          </a:xfrm>
          <a:prstGeom prst="rect">
            <a:avLst/>
          </a:prstGeom>
        </p:spPr>
        <p:txBody>
          <a:bodyPr/>
          <a:lstStyle/>
          <a:p>
            <a:fld id="{9481CDF2-36DC-47DD-9271-3138E79F5EB3}" type="slidenum">
              <a:rPr lang="zh-TW" altLang="en-US" smtClean="0"/>
              <a:pPr/>
              <a:t>‹#›</a:t>
            </a:fld>
            <a:endParaRPr lang="zh-TW" altLang="en-US"/>
          </a:p>
        </p:txBody>
      </p:sp>
    </p:spTree>
    <p:extLst>
      <p:ext uri="{BB962C8B-B14F-4D97-AF65-F5344CB8AC3E}">
        <p14:creationId xmlns:p14="http://schemas.microsoft.com/office/powerpoint/2010/main" xmlns="" val="2878244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D8BD7A93-1986-4389-81DB-BDFF7BD4EEE1}"/>
              </a:ext>
            </a:extLst>
          </p:cNvPr>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xmlns="" id="{968A9756-F7C1-4E44-A0B0-D8AC92C7B74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xmlns="" id="{A66C1A08-AAD8-4C4E-92BB-56D0DA7CD8BF}"/>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xmlns="" id="{1074B440-6983-45FA-9BA3-723CBD59283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xmlns="" id="{CD1FF966-C32D-4FC7-9AF7-08F73A2375C2}"/>
              </a:ext>
            </a:extLst>
          </p:cNvPr>
          <p:cNvSpPr>
            <a:spLocks noGrp="1"/>
          </p:cNvSpPr>
          <p:nvPr>
            <p:ph type="sldNum" sz="quarter" idx="12"/>
          </p:nvPr>
        </p:nvSpPr>
        <p:spPr>
          <a:xfrm>
            <a:off x="6457950" y="6356350"/>
            <a:ext cx="2057400" cy="365125"/>
          </a:xfrm>
          <a:prstGeom prst="rect">
            <a:avLst/>
          </a:prstGeom>
        </p:spPr>
        <p:txBody>
          <a:bodyPr/>
          <a:lstStyle/>
          <a:p>
            <a:fld id="{9481CDF2-36DC-47DD-9271-3138E79F5EB3}" type="slidenum">
              <a:rPr lang="zh-TW" altLang="en-US" smtClean="0"/>
              <a:pPr/>
              <a:t>‹#›</a:t>
            </a:fld>
            <a:endParaRPr lang="zh-TW" altLang="en-US"/>
          </a:p>
        </p:txBody>
      </p:sp>
    </p:spTree>
    <p:extLst>
      <p:ext uri="{BB962C8B-B14F-4D97-AF65-F5344CB8AC3E}">
        <p14:creationId xmlns:p14="http://schemas.microsoft.com/office/powerpoint/2010/main" xmlns="" val="59838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DCEF954-6D69-4555-A2C5-17929BB216D8}"/>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xmlns="" id="{031E3249-380D-4590-8DD6-C698FAD4AF82}"/>
              </a:ext>
            </a:extLst>
          </p:cNvPr>
          <p:cNvSpPr>
            <a:spLocks noGrp="1"/>
          </p:cNvSpPr>
          <p:nvPr>
            <p:ph sz="half" idx="1"/>
          </p:nvPr>
        </p:nvSpPr>
        <p:spPr>
          <a:xfrm>
            <a:off x="628650" y="1825625"/>
            <a:ext cx="386715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xmlns="" id="{BBB2B58D-2A90-40D6-BC4A-B2220AAB9F90}"/>
              </a:ext>
            </a:extLst>
          </p:cNvPr>
          <p:cNvSpPr>
            <a:spLocks noGrp="1"/>
          </p:cNvSpPr>
          <p:nvPr>
            <p:ph sz="half" idx="2"/>
          </p:nvPr>
        </p:nvSpPr>
        <p:spPr>
          <a:xfrm>
            <a:off x="4648200" y="1825625"/>
            <a:ext cx="386715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xmlns="" id="{2A6881F0-A9F5-4A7A-9394-E3F8BCFB4B4A}"/>
              </a:ext>
            </a:extLst>
          </p:cNvPr>
          <p:cNvSpPr>
            <a:spLocks noGrp="1"/>
          </p:cNvSpPr>
          <p:nvPr>
            <p:ph type="dt" sz="half" idx="10"/>
          </p:nvPr>
        </p:nvSpPr>
        <p:spPr/>
        <p:txBody>
          <a:bodyPr/>
          <a:lstStyle/>
          <a:p>
            <a:endParaRPr lang="zh-TW" altLang="en-US"/>
          </a:p>
        </p:txBody>
      </p:sp>
      <p:sp>
        <p:nvSpPr>
          <p:cNvPr id="6" name="頁尾版面配置區 5">
            <a:extLst>
              <a:ext uri="{FF2B5EF4-FFF2-40B4-BE49-F238E27FC236}">
                <a16:creationId xmlns:a16="http://schemas.microsoft.com/office/drawing/2014/main" xmlns="" id="{F2BCC9DC-7D96-41E3-86C1-80C5EBA444A9}"/>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xmlns="" id="{B893EE1C-F4B8-4978-8FE6-0CACCD4E44E9}"/>
              </a:ext>
            </a:extLst>
          </p:cNvPr>
          <p:cNvSpPr>
            <a:spLocks noGrp="1"/>
          </p:cNvSpPr>
          <p:nvPr>
            <p:ph type="sldNum" sz="quarter" idx="12"/>
          </p:nvPr>
        </p:nvSpPr>
        <p:spPr>
          <a:xfrm>
            <a:off x="6457950" y="6356350"/>
            <a:ext cx="2057400" cy="365125"/>
          </a:xfrm>
          <a:prstGeom prst="rect">
            <a:avLst/>
          </a:prstGeom>
        </p:spPr>
        <p:txBody>
          <a:bodyPr/>
          <a:lstStyle/>
          <a:p>
            <a:fld id="{9481CDF2-36DC-47DD-9271-3138E79F5EB3}" type="slidenum">
              <a:rPr lang="zh-TW" altLang="en-US" smtClean="0"/>
              <a:pPr/>
              <a:t>‹#›</a:t>
            </a:fld>
            <a:endParaRPr lang="zh-TW" altLang="en-US"/>
          </a:p>
        </p:txBody>
      </p:sp>
    </p:spTree>
    <p:extLst>
      <p:ext uri="{BB962C8B-B14F-4D97-AF65-F5344CB8AC3E}">
        <p14:creationId xmlns:p14="http://schemas.microsoft.com/office/powerpoint/2010/main" xmlns="" val="3006251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999D0EAE-805A-425E-BF4E-AC64D9B20BA1}"/>
              </a:ext>
            </a:extLst>
          </p:cNvPr>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xmlns="" id="{BE5CAD29-5727-4D22-B9B0-AAE32389B25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xmlns="" id="{54918FA2-7745-4B1B-B0EB-6886FCD48B0F}"/>
              </a:ext>
            </a:extLst>
          </p:cNvPr>
          <p:cNvSpPr>
            <a:spLocks noGrp="1"/>
          </p:cNvSpPr>
          <p:nvPr>
            <p:ph sz="half" idx="2"/>
          </p:nvPr>
        </p:nvSpPr>
        <p:spPr>
          <a:xfrm>
            <a:off x="630238" y="2505075"/>
            <a:ext cx="386873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xmlns="" id="{39DB5734-A8D7-4778-B7AC-878F90B5ACB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xmlns="" id="{C1B6DC7C-C38E-4D32-B801-4491A59D138D}"/>
              </a:ext>
            </a:extLst>
          </p:cNvPr>
          <p:cNvSpPr>
            <a:spLocks noGrp="1"/>
          </p:cNvSpPr>
          <p:nvPr>
            <p:ph sz="quarter" idx="4"/>
          </p:nvPr>
        </p:nvSpPr>
        <p:spPr>
          <a:xfrm>
            <a:off x="4629150" y="2505075"/>
            <a:ext cx="38877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xmlns="" id="{29CF9B7D-12DB-46C1-B23E-841E44DE55DF}"/>
              </a:ext>
            </a:extLst>
          </p:cNvPr>
          <p:cNvSpPr>
            <a:spLocks noGrp="1"/>
          </p:cNvSpPr>
          <p:nvPr>
            <p:ph type="dt" sz="half" idx="10"/>
          </p:nvPr>
        </p:nvSpPr>
        <p:spPr/>
        <p:txBody>
          <a:bodyPr/>
          <a:lstStyle/>
          <a:p>
            <a:endParaRPr lang="zh-TW" altLang="en-US"/>
          </a:p>
        </p:txBody>
      </p:sp>
      <p:sp>
        <p:nvSpPr>
          <p:cNvPr id="8" name="頁尾版面配置區 7">
            <a:extLst>
              <a:ext uri="{FF2B5EF4-FFF2-40B4-BE49-F238E27FC236}">
                <a16:creationId xmlns:a16="http://schemas.microsoft.com/office/drawing/2014/main" xmlns="" id="{21D8EC20-BDFC-4609-8C64-5844107C359E}"/>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xmlns="" id="{CB6EE7CB-3214-4420-A293-CDA489D0E161}"/>
              </a:ext>
            </a:extLst>
          </p:cNvPr>
          <p:cNvSpPr>
            <a:spLocks noGrp="1"/>
          </p:cNvSpPr>
          <p:nvPr>
            <p:ph type="sldNum" sz="quarter" idx="12"/>
          </p:nvPr>
        </p:nvSpPr>
        <p:spPr>
          <a:xfrm>
            <a:off x="6457950" y="6356350"/>
            <a:ext cx="2057400" cy="365125"/>
          </a:xfrm>
          <a:prstGeom prst="rect">
            <a:avLst/>
          </a:prstGeom>
        </p:spPr>
        <p:txBody>
          <a:bodyPr/>
          <a:lstStyle/>
          <a:p>
            <a:fld id="{9481CDF2-36DC-47DD-9271-3138E79F5EB3}" type="slidenum">
              <a:rPr lang="zh-TW" altLang="en-US" smtClean="0"/>
              <a:pPr/>
              <a:t>‹#›</a:t>
            </a:fld>
            <a:endParaRPr lang="zh-TW" altLang="en-US"/>
          </a:p>
        </p:txBody>
      </p:sp>
    </p:spTree>
    <p:extLst>
      <p:ext uri="{BB962C8B-B14F-4D97-AF65-F5344CB8AC3E}">
        <p14:creationId xmlns:p14="http://schemas.microsoft.com/office/powerpoint/2010/main" xmlns="" val="4231378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78C696D-7FBB-48F3-81C5-09EDEBFBDF2D}"/>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xmlns="" id="{D57BB949-3C25-4BA9-AE15-4184616BD204}"/>
              </a:ext>
            </a:extLst>
          </p:cNvPr>
          <p:cNvSpPr>
            <a:spLocks noGrp="1"/>
          </p:cNvSpPr>
          <p:nvPr>
            <p:ph type="dt" sz="half" idx="10"/>
          </p:nvPr>
        </p:nvSpPr>
        <p:spPr/>
        <p:txBody>
          <a:bodyPr/>
          <a:lstStyle/>
          <a:p>
            <a:endParaRPr lang="zh-TW" altLang="en-US"/>
          </a:p>
        </p:txBody>
      </p:sp>
      <p:sp>
        <p:nvSpPr>
          <p:cNvPr id="4" name="頁尾版面配置區 3">
            <a:extLst>
              <a:ext uri="{FF2B5EF4-FFF2-40B4-BE49-F238E27FC236}">
                <a16:creationId xmlns:a16="http://schemas.microsoft.com/office/drawing/2014/main" xmlns="" id="{3F6A775F-A96A-43CA-97B4-83DC1B5DBA3E}"/>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xmlns="" id="{8644A660-F232-4CF8-BD8E-F2427FDD4CDA}"/>
              </a:ext>
            </a:extLst>
          </p:cNvPr>
          <p:cNvSpPr>
            <a:spLocks noGrp="1"/>
          </p:cNvSpPr>
          <p:nvPr>
            <p:ph type="sldNum" sz="quarter" idx="12"/>
          </p:nvPr>
        </p:nvSpPr>
        <p:spPr>
          <a:xfrm>
            <a:off x="6457950" y="6356350"/>
            <a:ext cx="2057400" cy="365125"/>
          </a:xfrm>
          <a:prstGeom prst="rect">
            <a:avLst/>
          </a:prstGeom>
        </p:spPr>
        <p:txBody>
          <a:bodyPr/>
          <a:lstStyle/>
          <a:p>
            <a:fld id="{9481CDF2-36DC-47DD-9271-3138E79F5EB3}" type="slidenum">
              <a:rPr lang="zh-TW" altLang="en-US" smtClean="0"/>
              <a:pPr/>
              <a:t>‹#›</a:t>
            </a:fld>
            <a:endParaRPr lang="zh-TW" altLang="en-US"/>
          </a:p>
        </p:txBody>
      </p:sp>
    </p:spTree>
    <p:extLst>
      <p:ext uri="{BB962C8B-B14F-4D97-AF65-F5344CB8AC3E}">
        <p14:creationId xmlns:p14="http://schemas.microsoft.com/office/powerpoint/2010/main" xmlns="" val="2939657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xmlns="" id="{9772C127-D163-479A-8A3C-C92B065F1C78}"/>
              </a:ext>
            </a:extLst>
          </p:cNvPr>
          <p:cNvSpPr>
            <a:spLocks noGrp="1"/>
          </p:cNvSpPr>
          <p:nvPr>
            <p:ph type="dt" sz="half" idx="10"/>
          </p:nvPr>
        </p:nvSpPr>
        <p:spPr/>
        <p:txBody>
          <a:bodyPr/>
          <a:lstStyle/>
          <a:p>
            <a:endParaRPr lang="zh-TW" altLang="en-US"/>
          </a:p>
        </p:txBody>
      </p:sp>
      <p:sp>
        <p:nvSpPr>
          <p:cNvPr id="3" name="頁尾版面配置區 2">
            <a:extLst>
              <a:ext uri="{FF2B5EF4-FFF2-40B4-BE49-F238E27FC236}">
                <a16:creationId xmlns:a16="http://schemas.microsoft.com/office/drawing/2014/main" xmlns="" id="{6E8D4360-B6FB-4E14-B3FF-E2D5DC223D07}"/>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xmlns="" id="{859240C3-9583-49BD-B86D-A4EEFE0C2AA7}"/>
              </a:ext>
            </a:extLst>
          </p:cNvPr>
          <p:cNvSpPr>
            <a:spLocks noGrp="1"/>
          </p:cNvSpPr>
          <p:nvPr>
            <p:ph type="sldNum" sz="quarter" idx="12"/>
          </p:nvPr>
        </p:nvSpPr>
        <p:spPr>
          <a:xfrm>
            <a:off x="6988890" y="6356350"/>
            <a:ext cx="2057400" cy="365125"/>
          </a:xfrm>
          <a:prstGeom prst="rect">
            <a:avLst/>
          </a:prstGeom>
        </p:spPr>
        <p:txBody>
          <a:bodyPr/>
          <a:lstStyle/>
          <a:p>
            <a:fld id="{9481CDF2-36DC-47DD-9271-3138E79F5EB3}" type="slidenum">
              <a:rPr lang="zh-TW" altLang="en-US" smtClean="0"/>
              <a:pPr/>
              <a:t>‹#›</a:t>
            </a:fld>
            <a:endParaRPr lang="zh-TW" altLang="en-US"/>
          </a:p>
        </p:txBody>
      </p:sp>
    </p:spTree>
    <p:extLst>
      <p:ext uri="{BB962C8B-B14F-4D97-AF65-F5344CB8AC3E}">
        <p14:creationId xmlns:p14="http://schemas.microsoft.com/office/powerpoint/2010/main" xmlns="" val="2529314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1130967" y="365127"/>
            <a:ext cx="7836569" cy="902200"/>
          </a:xfrm>
        </p:spPr>
        <p:txBody>
          <a:bodyPr/>
          <a:lstStyle/>
          <a:p>
            <a:r>
              <a:rPr lang="zh-TW" altLang="en-US" dirty="0"/>
              <a:t>按一下以編輯母片標題樣式</a:t>
            </a:r>
            <a:endParaRPr lang="en-US" dirty="0"/>
          </a:p>
        </p:txBody>
      </p:sp>
      <p:sp>
        <p:nvSpPr>
          <p:cNvPr id="3" name="Content Placeholder 2"/>
          <p:cNvSpPr>
            <a:spLocks noGrp="1"/>
          </p:cNvSpPr>
          <p:nvPr>
            <p:ph idx="1"/>
          </p:nvPr>
        </p:nvSpPr>
        <p:spPr>
          <a:xfrm>
            <a:off x="601774" y="1468186"/>
            <a:ext cx="8365762" cy="4708777"/>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zh-TW"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TW" altLang="en-US"/>
          </a:p>
        </p:txBody>
      </p:sp>
      <p:sp>
        <p:nvSpPr>
          <p:cNvPr id="6" name="Slide Number Placeholder 5"/>
          <p:cNvSpPr>
            <a:spLocks noGrp="1"/>
          </p:cNvSpPr>
          <p:nvPr>
            <p:ph type="sldNum" sz="quarter" idx="12"/>
          </p:nvPr>
        </p:nvSpPr>
        <p:spPr>
          <a:xfrm>
            <a:off x="6935618" y="6321155"/>
            <a:ext cx="2057400" cy="365125"/>
          </a:xfrm>
          <a:prstGeom prst="rect">
            <a:avLst/>
          </a:prstGeom>
        </p:spPr>
        <p:txBody>
          <a:bodyPr/>
          <a:lstStyle>
            <a:lvl1pPr algn="r">
              <a:defRPr sz="1600" b="1">
                <a:solidFill>
                  <a:schemeClr val="tx1"/>
                </a:solidFill>
              </a:defRPr>
            </a:lvl1pPr>
          </a:lstStyle>
          <a:p>
            <a:fld id="{4B623A07-8517-49F3-9DCC-4A4570E77CAB}" type="slidenum">
              <a:rPr lang="zh-TW" altLang="en-US" smtClean="0"/>
              <a:pPr/>
              <a:t>‹#›</a:t>
            </a:fld>
            <a:endParaRPr lang="zh-TW" altLang="en-US" dirty="0"/>
          </a:p>
        </p:txBody>
      </p:sp>
    </p:spTree>
    <p:extLst>
      <p:ext uri="{BB962C8B-B14F-4D97-AF65-F5344CB8AC3E}">
        <p14:creationId xmlns:p14="http://schemas.microsoft.com/office/powerpoint/2010/main" xmlns="" val="235578521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97F12331-B1C7-42ED-91CB-15C3F0CFBAC3}"/>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xmlns="" id="{93093E27-38B6-48D0-8CE1-83C0E20D8F8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xmlns="" id="{7582530F-800E-4FD4-8E39-E6A6FC978F6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xmlns="" id="{5E2ABC3E-1DA4-448B-B2A8-FBCE84A7EC7D}"/>
              </a:ext>
            </a:extLst>
          </p:cNvPr>
          <p:cNvSpPr>
            <a:spLocks noGrp="1"/>
          </p:cNvSpPr>
          <p:nvPr>
            <p:ph type="dt" sz="half" idx="10"/>
          </p:nvPr>
        </p:nvSpPr>
        <p:spPr/>
        <p:txBody>
          <a:bodyPr/>
          <a:lstStyle/>
          <a:p>
            <a:endParaRPr lang="zh-TW" altLang="en-US"/>
          </a:p>
        </p:txBody>
      </p:sp>
      <p:sp>
        <p:nvSpPr>
          <p:cNvPr id="6" name="頁尾版面配置區 5">
            <a:extLst>
              <a:ext uri="{FF2B5EF4-FFF2-40B4-BE49-F238E27FC236}">
                <a16:creationId xmlns:a16="http://schemas.microsoft.com/office/drawing/2014/main" xmlns="" id="{14BEAA4B-50AE-4157-A3E3-0B845C61783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xmlns="" id="{E9C49F91-B6D5-4280-AC0B-A6F35100F3A8}"/>
              </a:ext>
            </a:extLst>
          </p:cNvPr>
          <p:cNvSpPr>
            <a:spLocks noGrp="1"/>
          </p:cNvSpPr>
          <p:nvPr>
            <p:ph type="sldNum" sz="quarter" idx="12"/>
          </p:nvPr>
        </p:nvSpPr>
        <p:spPr>
          <a:xfrm>
            <a:off x="6457950" y="6356350"/>
            <a:ext cx="2057400" cy="365125"/>
          </a:xfrm>
          <a:prstGeom prst="rect">
            <a:avLst/>
          </a:prstGeom>
        </p:spPr>
        <p:txBody>
          <a:bodyPr/>
          <a:lstStyle/>
          <a:p>
            <a:fld id="{9481CDF2-36DC-47DD-9271-3138E79F5EB3}" type="slidenum">
              <a:rPr lang="zh-TW" altLang="en-US" smtClean="0"/>
              <a:pPr/>
              <a:t>‹#›</a:t>
            </a:fld>
            <a:endParaRPr lang="zh-TW" altLang="en-US"/>
          </a:p>
        </p:txBody>
      </p:sp>
    </p:spTree>
    <p:extLst>
      <p:ext uri="{BB962C8B-B14F-4D97-AF65-F5344CB8AC3E}">
        <p14:creationId xmlns:p14="http://schemas.microsoft.com/office/powerpoint/2010/main" xmlns="" val="3100240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DD43089-8E97-42A2-8AF8-CA29C8E38BA5}"/>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xmlns="" id="{C38125FF-AF9D-435A-A8DB-B739240EE31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xmlns="" id="{0F1DEA38-BAB9-4FCF-BB74-C00E6EDB1A2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xmlns="" id="{D3A376F9-A1E2-4A82-9D3D-BCD82F6255E2}"/>
              </a:ext>
            </a:extLst>
          </p:cNvPr>
          <p:cNvSpPr>
            <a:spLocks noGrp="1"/>
          </p:cNvSpPr>
          <p:nvPr>
            <p:ph type="dt" sz="half" idx="10"/>
          </p:nvPr>
        </p:nvSpPr>
        <p:spPr/>
        <p:txBody>
          <a:bodyPr/>
          <a:lstStyle/>
          <a:p>
            <a:endParaRPr lang="zh-TW" altLang="en-US"/>
          </a:p>
        </p:txBody>
      </p:sp>
      <p:sp>
        <p:nvSpPr>
          <p:cNvPr id="6" name="頁尾版面配置區 5">
            <a:extLst>
              <a:ext uri="{FF2B5EF4-FFF2-40B4-BE49-F238E27FC236}">
                <a16:creationId xmlns:a16="http://schemas.microsoft.com/office/drawing/2014/main" xmlns="" id="{B49C0F87-6BFF-4884-BAA8-531A881838E4}"/>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xmlns="" id="{72A8E7D4-F9FD-4B22-AF98-A961A75123C6}"/>
              </a:ext>
            </a:extLst>
          </p:cNvPr>
          <p:cNvSpPr>
            <a:spLocks noGrp="1"/>
          </p:cNvSpPr>
          <p:nvPr>
            <p:ph type="sldNum" sz="quarter" idx="12"/>
          </p:nvPr>
        </p:nvSpPr>
        <p:spPr>
          <a:xfrm>
            <a:off x="6457950" y="6356350"/>
            <a:ext cx="2057400" cy="365125"/>
          </a:xfrm>
          <a:prstGeom prst="rect">
            <a:avLst/>
          </a:prstGeom>
        </p:spPr>
        <p:txBody>
          <a:bodyPr/>
          <a:lstStyle/>
          <a:p>
            <a:fld id="{9481CDF2-36DC-47DD-9271-3138E79F5EB3}" type="slidenum">
              <a:rPr lang="zh-TW" altLang="en-US" smtClean="0"/>
              <a:pPr/>
              <a:t>‹#›</a:t>
            </a:fld>
            <a:endParaRPr lang="zh-TW" altLang="en-US"/>
          </a:p>
        </p:txBody>
      </p:sp>
    </p:spTree>
    <p:extLst>
      <p:ext uri="{BB962C8B-B14F-4D97-AF65-F5344CB8AC3E}">
        <p14:creationId xmlns:p14="http://schemas.microsoft.com/office/powerpoint/2010/main" xmlns="" val="3368588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234E95A-A0BD-423A-A740-EF79FD9B59B0}"/>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xmlns="" id="{E7BB3B6B-8870-40ED-AA8A-5A27DB46165E}"/>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217F3DC9-BE74-460D-AEDC-0FD13F90A449}"/>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xmlns="" id="{01B892F4-DFC5-42D0-8E78-FFBA4483165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xmlns="" id="{CFF17499-E874-4275-9F1B-CF62E0B00E54}"/>
              </a:ext>
            </a:extLst>
          </p:cNvPr>
          <p:cNvSpPr>
            <a:spLocks noGrp="1"/>
          </p:cNvSpPr>
          <p:nvPr>
            <p:ph type="sldNum" sz="quarter" idx="12"/>
          </p:nvPr>
        </p:nvSpPr>
        <p:spPr>
          <a:xfrm>
            <a:off x="6457950" y="6356350"/>
            <a:ext cx="2057400" cy="365125"/>
          </a:xfrm>
          <a:prstGeom prst="rect">
            <a:avLst/>
          </a:prstGeom>
        </p:spPr>
        <p:txBody>
          <a:bodyPr/>
          <a:lstStyle/>
          <a:p>
            <a:fld id="{9481CDF2-36DC-47DD-9271-3138E79F5EB3}" type="slidenum">
              <a:rPr lang="zh-TW" altLang="en-US" smtClean="0"/>
              <a:pPr/>
              <a:t>‹#›</a:t>
            </a:fld>
            <a:endParaRPr lang="zh-TW" altLang="en-US"/>
          </a:p>
        </p:txBody>
      </p:sp>
    </p:spTree>
    <p:extLst>
      <p:ext uri="{BB962C8B-B14F-4D97-AF65-F5344CB8AC3E}">
        <p14:creationId xmlns:p14="http://schemas.microsoft.com/office/powerpoint/2010/main" xmlns="" val="180055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xmlns="" id="{D6251A75-552B-4913-A004-AC473093B167}"/>
              </a:ext>
            </a:extLst>
          </p:cNvPr>
          <p:cNvSpPr>
            <a:spLocks noGrp="1"/>
          </p:cNvSpPr>
          <p:nvPr>
            <p:ph type="title" orient="vert"/>
          </p:nvPr>
        </p:nvSpPr>
        <p:spPr>
          <a:xfrm>
            <a:off x="6543675" y="365125"/>
            <a:ext cx="1971675"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xmlns="" id="{B49CB042-0D6D-41A0-8245-A6F5C388E6C1}"/>
              </a:ext>
            </a:extLst>
          </p:cNvPr>
          <p:cNvSpPr>
            <a:spLocks noGrp="1"/>
          </p:cNvSpPr>
          <p:nvPr>
            <p:ph type="body" orient="vert" idx="1"/>
          </p:nvPr>
        </p:nvSpPr>
        <p:spPr>
          <a:xfrm>
            <a:off x="628650" y="365125"/>
            <a:ext cx="57626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A5288D72-AEB3-4C27-BE1A-9510679EF92F}"/>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xmlns="" id="{580CFC8C-40EC-42D9-9DA8-E2D15C8EE20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xmlns="" id="{3420BBBC-7612-4A28-9DE7-2954BC3D4146}"/>
              </a:ext>
            </a:extLst>
          </p:cNvPr>
          <p:cNvSpPr>
            <a:spLocks noGrp="1"/>
          </p:cNvSpPr>
          <p:nvPr>
            <p:ph type="sldNum" sz="quarter" idx="12"/>
          </p:nvPr>
        </p:nvSpPr>
        <p:spPr>
          <a:xfrm>
            <a:off x="6457950" y="6356350"/>
            <a:ext cx="2057400" cy="365125"/>
          </a:xfrm>
          <a:prstGeom prst="rect">
            <a:avLst/>
          </a:prstGeom>
        </p:spPr>
        <p:txBody>
          <a:bodyPr/>
          <a:lstStyle/>
          <a:p>
            <a:fld id="{9481CDF2-36DC-47DD-9271-3138E79F5EB3}" type="slidenum">
              <a:rPr lang="zh-TW" altLang="en-US" smtClean="0"/>
              <a:pPr/>
              <a:t>‹#›</a:t>
            </a:fld>
            <a:endParaRPr lang="zh-TW" altLang="en-US"/>
          </a:p>
        </p:txBody>
      </p:sp>
    </p:spTree>
    <p:extLst>
      <p:ext uri="{BB962C8B-B14F-4D97-AF65-F5344CB8AC3E}">
        <p14:creationId xmlns:p14="http://schemas.microsoft.com/office/powerpoint/2010/main" xmlns="" val="2230308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zh-TW"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TW" altLang="en-US"/>
          </a:p>
        </p:txBody>
      </p:sp>
      <p:sp>
        <p:nvSpPr>
          <p:cNvPr id="6" name="Slide Number Placeholder 5"/>
          <p:cNvSpPr>
            <a:spLocks noGrp="1"/>
          </p:cNvSpPr>
          <p:nvPr>
            <p:ph type="sldNum" sz="quarter" idx="12"/>
          </p:nvPr>
        </p:nvSpPr>
        <p:spPr>
          <a:xfrm>
            <a:off x="6935620" y="6465535"/>
            <a:ext cx="2057400" cy="365125"/>
          </a:xfrm>
          <a:prstGeom prst="rect">
            <a:avLst/>
          </a:prstGeom>
        </p:spPr>
        <p:txBody>
          <a:bodyPr/>
          <a:lstStyle/>
          <a:p>
            <a:fld id="{4B623A07-8517-49F3-9DCC-4A4570E77CAB}" type="slidenum">
              <a:rPr lang="zh-TW" altLang="en-US" smtClean="0"/>
              <a:pPr/>
              <a:t>‹#›</a:t>
            </a:fld>
            <a:endParaRPr lang="zh-TW" altLang="en-US"/>
          </a:p>
        </p:txBody>
      </p:sp>
    </p:spTree>
    <p:extLst>
      <p:ext uri="{BB962C8B-B14F-4D97-AF65-F5344CB8AC3E}">
        <p14:creationId xmlns:p14="http://schemas.microsoft.com/office/powerpoint/2010/main" xmlns="" val="3109413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zh-TW"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TW" altLang="en-US"/>
          </a:p>
        </p:txBody>
      </p:sp>
      <p:sp>
        <p:nvSpPr>
          <p:cNvPr id="7" name="Slide Number Placeholder 6"/>
          <p:cNvSpPr>
            <a:spLocks noGrp="1"/>
          </p:cNvSpPr>
          <p:nvPr>
            <p:ph type="sldNum" sz="quarter" idx="12"/>
          </p:nvPr>
        </p:nvSpPr>
        <p:spPr>
          <a:xfrm>
            <a:off x="6935620" y="6465535"/>
            <a:ext cx="2057400" cy="365125"/>
          </a:xfrm>
          <a:prstGeom prst="rect">
            <a:avLst/>
          </a:prstGeom>
        </p:spPr>
        <p:txBody>
          <a:bodyPr/>
          <a:lstStyle/>
          <a:p>
            <a:fld id="{4B623A07-8517-49F3-9DCC-4A4570E77CAB}" type="slidenum">
              <a:rPr lang="zh-TW" altLang="en-US" smtClean="0"/>
              <a:pPr/>
              <a:t>‹#›</a:t>
            </a:fld>
            <a:endParaRPr lang="zh-TW" altLang="en-US"/>
          </a:p>
        </p:txBody>
      </p:sp>
      <p:sp>
        <p:nvSpPr>
          <p:cNvPr id="12" name="Title 1"/>
          <p:cNvSpPr>
            <a:spLocks noGrp="1"/>
          </p:cNvSpPr>
          <p:nvPr>
            <p:ph type="title"/>
          </p:nvPr>
        </p:nvSpPr>
        <p:spPr>
          <a:xfrm>
            <a:off x="1130967" y="365127"/>
            <a:ext cx="7836569" cy="902200"/>
          </a:xfrm>
        </p:spPr>
        <p:txBody>
          <a:bodyPr/>
          <a:lstStyle/>
          <a:p>
            <a:r>
              <a:rPr lang="zh-TW" altLang="en-US" dirty="0"/>
              <a:t>按一下以編輯母片標題樣式</a:t>
            </a:r>
            <a:endParaRPr lang="en-US" dirty="0"/>
          </a:p>
        </p:txBody>
      </p:sp>
      <p:pic>
        <p:nvPicPr>
          <p:cNvPr id="13" name="圖片 12"/>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a:stretch/>
        </p:blipFill>
        <p:spPr>
          <a:xfrm>
            <a:off x="84220" y="312909"/>
            <a:ext cx="1035109" cy="1010833"/>
          </a:xfrm>
          <a:prstGeom prst="ellipse">
            <a:avLst/>
          </a:prstGeom>
        </p:spPr>
      </p:pic>
    </p:spTree>
    <p:extLst>
      <p:ext uri="{BB962C8B-B14F-4D97-AF65-F5344CB8AC3E}">
        <p14:creationId xmlns:p14="http://schemas.microsoft.com/office/powerpoint/2010/main" xmlns="" val="2198348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zh-TW" alt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zh-TW" altLang="en-US"/>
          </a:p>
        </p:txBody>
      </p:sp>
      <p:sp>
        <p:nvSpPr>
          <p:cNvPr id="9" name="Slide Number Placeholder 8"/>
          <p:cNvSpPr>
            <a:spLocks noGrp="1"/>
          </p:cNvSpPr>
          <p:nvPr>
            <p:ph type="sldNum" sz="quarter" idx="12"/>
          </p:nvPr>
        </p:nvSpPr>
        <p:spPr>
          <a:xfrm>
            <a:off x="6935620" y="6465535"/>
            <a:ext cx="2057400" cy="365125"/>
          </a:xfrm>
          <a:prstGeom prst="rect">
            <a:avLst/>
          </a:prstGeom>
        </p:spPr>
        <p:txBody>
          <a:bodyPr/>
          <a:lstStyle/>
          <a:p>
            <a:fld id="{4B623A07-8517-49F3-9DCC-4A4570E77CAB}" type="slidenum">
              <a:rPr lang="zh-TW" altLang="en-US" smtClean="0"/>
              <a:pPr/>
              <a:t>‹#›</a:t>
            </a:fld>
            <a:endParaRPr lang="zh-TW" altLang="en-US"/>
          </a:p>
        </p:txBody>
      </p:sp>
    </p:spTree>
    <p:extLst>
      <p:ext uri="{BB962C8B-B14F-4D97-AF65-F5344CB8AC3E}">
        <p14:creationId xmlns:p14="http://schemas.microsoft.com/office/powerpoint/2010/main" xmlns="" val="786515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356351"/>
            <a:ext cx="2057400" cy="365125"/>
          </a:xfrm>
          <a:prstGeom prst="rect">
            <a:avLst/>
          </a:prstGeom>
        </p:spPr>
        <p:txBody>
          <a:bodyPr/>
          <a:lstStyle/>
          <a:p>
            <a:endParaRPr lang="zh-TW" alt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zh-TW" altLang="en-US"/>
          </a:p>
        </p:txBody>
      </p:sp>
      <p:sp>
        <p:nvSpPr>
          <p:cNvPr id="5" name="Slide Number Placeholder 4"/>
          <p:cNvSpPr>
            <a:spLocks noGrp="1"/>
          </p:cNvSpPr>
          <p:nvPr>
            <p:ph type="sldNum" sz="quarter" idx="12"/>
          </p:nvPr>
        </p:nvSpPr>
        <p:spPr>
          <a:xfrm>
            <a:off x="6935620" y="6465535"/>
            <a:ext cx="2057400" cy="365125"/>
          </a:xfrm>
          <a:prstGeom prst="rect">
            <a:avLst/>
          </a:prstGeom>
        </p:spPr>
        <p:txBody>
          <a:bodyPr/>
          <a:lstStyle/>
          <a:p>
            <a:fld id="{4B623A07-8517-49F3-9DCC-4A4570E77CAB}" type="slidenum">
              <a:rPr lang="zh-TW" altLang="en-US" smtClean="0"/>
              <a:pPr/>
              <a:t>‹#›</a:t>
            </a:fld>
            <a:endParaRPr lang="zh-TW" altLang="en-US"/>
          </a:p>
        </p:txBody>
      </p:sp>
      <p:sp>
        <p:nvSpPr>
          <p:cNvPr id="10" name="Title 1"/>
          <p:cNvSpPr>
            <a:spLocks noGrp="1"/>
          </p:cNvSpPr>
          <p:nvPr>
            <p:ph type="title"/>
          </p:nvPr>
        </p:nvSpPr>
        <p:spPr>
          <a:xfrm>
            <a:off x="1130967" y="365127"/>
            <a:ext cx="7836569" cy="902200"/>
          </a:xfrm>
        </p:spPr>
        <p:txBody>
          <a:bodyPr/>
          <a:lstStyle/>
          <a:p>
            <a:r>
              <a:rPr lang="zh-TW" altLang="en-US" dirty="0"/>
              <a:t>按一下以編輯母片標題樣式</a:t>
            </a:r>
            <a:endParaRPr lang="en-US" dirty="0"/>
          </a:p>
        </p:txBody>
      </p:sp>
    </p:spTree>
    <p:extLst>
      <p:ext uri="{BB962C8B-B14F-4D97-AF65-F5344CB8AC3E}">
        <p14:creationId xmlns:p14="http://schemas.microsoft.com/office/powerpoint/2010/main" xmlns="" val="27613151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zh-TW"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zh-TW" altLang="en-US"/>
          </a:p>
        </p:txBody>
      </p:sp>
      <p:sp>
        <p:nvSpPr>
          <p:cNvPr id="4" name="Slide Number Placeholder 3"/>
          <p:cNvSpPr>
            <a:spLocks noGrp="1"/>
          </p:cNvSpPr>
          <p:nvPr>
            <p:ph type="sldNum" sz="quarter" idx="12"/>
          </p:nvPr>
        </p:nvSpPr>
        <p:spPr>
          <a:xfrm>
            <a:off x="6935620" y="6465535"/>
            <a:ext cx="2057400" cy="365125"/>
          </a:xfrm>
          <a:prstGeom prst="rect">
            <a:avLst/>
          </a:prstGeom>
        </p:spPr>
        <p:txBody>
          <a:bodyPr/>
          <a:lstStyle/>
          <a:p>
            <a:fld id="{4B623A07-8517-49F3-9DCC-4A4570E77CAB}" type="slidenum">
              <a:rPr lang="zh-TW" altLang="en-US" smtClean="0"/>
              <a:pPr/>
              <a:t>‹#›</a:t>
            </a:fld>
            <a:endParaRPr lang="zh-TW" altLang="en-US"/>
          </a:p>
        </p:txBody>
      </p:sp>
    </p:spTree>
    <p:extLst>
      <p:ext uri="{BB962C8B-B14F-4D97-AF65-F5344CB8AC3E}">
        <p14:creationId xmlns:p14="http://schemas.microsoft.com/office/powerpoint/2010/main" xmlns="" val="243316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zh-TW"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TW" altLang="en-US"/>
          </a:p>
        </p:txBody>
      </p:sp>
      <p:sp>
        <p:nvSpPr>
          <p:cNvPr id="7" name="Slide Number Placeholder 6"/>
          <p:cNvSpPr>
            <a:spLocks noGrp="1"/>
          </p:cNvSpPr>
          <p:nvPr>
            <p:ph type="sldNum" sz="quarter" idx="12"/>
          </p:nvPr>
        </p:nvSpPr>
        <p:spPr>
          <a:xfrm>
            <a:off x="6935620" y="6465535"/>
            <a:ext cx="2057400" cy="365125"/>
          </a:xfrm>
          <a:prstGeom prst="rect">
            <a:avLst/>
          </a:prstGeom>
        </p:spPr>
        <p:txBody>
          <a:bodyPr/>
          <a:lstStyle/>
          <a:p>
            <a:fld id="{4B623A07-8517-49F3-9DCC-4A4570E77CAB}" type="slidenum">
              <a:rPr lang="zh-TW" altLang="en-US" smtClean="0"/>
              <a:pPr/>
              <a:t>‹#›</a:t>
            </a:fld>
            <a:endParaRPr lang="zh-TW" altLang="en-US"/>
          </a:p>
        </p:txBody>
      </p:sp>
    </p:spTree>
    <p:extLst>
      <p:ext uri="{BB962C8B-B14F-4D97-AF65-F5344CB8AC3E}">
        <p14:creationId xmlns:p14="http://schemas.microsoft.com/office/powerpoint/2010/main" xmlns="" val="3571054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zh-TW"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TW" altLang="en-US"/>
          </a:p>
        </p:txBody>
      </p:sp>
      <p:sp>
        <p:nvSpPr>
          <p:cNvPr id="7" name="Slide Number Placeholder 6"/>
          <p:cNvSpPr>
            <a:spLocks noGrp="1"/>
          </p:cNvSpPr>
          <p:nvPr>
            <p:ph type="sldNum" sz="quarter" idx="12"/>
          </p:nvPr>
        </p:nvSpPr>
        <p:spPr>
          <a:xfrm>
            <a:off x="6935620" y="6465535"/>
            <a:ext cx="2057400" cy="365125"/>
          </a:xfrm>
          <a:prstGeom prst="rect">
            <a:avLst/>
          </a:prstGeom>
        </p:spPr>
        <p:txBody>
          <a:bodyPr/>
          <a:lstStyle/>
          <a:p>
            <a:fld id="{4B623A07-8517-49F3-9DCC-4A4570E77CAB}" type="slidenum">
              <a:rPr lang="zh-TW" altLang="en-US" smtClean="0"/>
              <a:pPr/>
              <a:t>‹#›</a:t>
            </a:fld>
            <a:endParaRPr lang="zh-TW" altLang="en-US"/>
          </a:p>
        </p:txBody>
      </p:sp>
    </p:spTree>
    <p:extLst>
      <p:ext uri="{BB962C8B-B14F-4D97-AF65-F5344CB8AC3E}">
        <p14:creationId xmlns:p14="http://schemas.microsoft.com/office/powerpoint/2010/main" xmlns="" val="975679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379" y="365127"/>
            <a:ext cx="8823158" cy="9022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79" y="1468186"/>
            <a:ext cx="8823157" cy="4708777"/>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grpSp>
        <p:nvGrpSpPr>
          <p:cNvPr id="12" name="群組 11"/>
          <p:cNvGrpSpPr/>
          <p:nvPr userDrawn="1"/>
        </p:nvGrpSpPr>
        <p:grpSpPr>
          <a:xfrm>
            <a:off x="0" y="0"/>
            <a:ext cx="9144000" cy="235131"/>
            <a:chOff x="0" y="0"/>
            <a:chExt cx="12192000" cy="235131"/>
          </a:xfrm>
        </p:grpSpPr>
        <p:sp>
          <p:nvSpPr>
            <p:cNvPr id="13" name="FLYING IMPRESSION FID FEIZHAO    qq:1964271550"/>
            <p:cNvSpPr>
              <a:spLocks/>
            </p:cNvSpPr>
            <p:nvPr/>
          </p:nvSpPr>
          <p:spPr bwMode="auto">
            <a:xfrm>
              <a:off x="0" y="0"/>
              <a:ext cx="2289256" cy="235131"/>
            </a:xfrm>
            <a:prstGeom prst="rect">
              <a:avLst/>
            </a:pr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LYING IMPRESSION FID FEIZHAO    qq:1964271550"/>
            <p:cNvSpPr>
              <a:spLocks/>
            </p:cNvSpPr>
            <p:nvPr/>
          </p:nvSpPr>
          <p:spPr bwMode="auto">
            <a:xfrm>
              <a:off x="2470201" y="0"/>
              <a:ext cx="2289256" cy="235131"/>
            </a:xfrm>
            <a:prstGeom prst="rect">
              <a:avLst/>
            </a:pr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LYING IMPRESSION FID FEIZHAO    qq:1964271550"/>
            <p:cNvSpPr>
              <a:spLocks/>
            </p:cNvSpPr>
            <p:nvPr/>
          </p:nvSpPr>
          <p:spPr bwMode="auto">
            <a:xfrm>
              <a:off x="4965079" y="0"/>
              <a:ext cx="2261840" cy="235131"/>
            </a:xfrm>
            <a:prstGeom prst="rect">
              <a:avLst/>
            </a:prstGeom>
            <a:solidFill>
              <a:srgbClr val="FF0066">
                <a:alpha val="69804"/>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LYING IMPRESSION FID FEIZHAO    qq:1964271550"/>
            <p:cNvSpPr>
              <a:spLocks/>
            </p:cNvSpPr>
            <p:nvPr/>
          </p:nvSpPr>
          <p:spPr bwMode="auto">
            <a:xfrm>
              <a:off x="7432540" y="0"/>
              <a:ext cx="2289256" cy="235131"/>
            </a:xfrm>
            <a:prstGeom prst="rect">
              <a:avLst/>
            </a:prstGeom>
            <a:solidFill>
              <a:srgbClr val="FFC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LYING IMPRESSION FID FEIZHAO    qq:1964271550"/>
            <p:cNvSpPr>
              <a:spLocks/>
            </p:cNvSpPr>
            <p:nvPr/>
          </p:nvSpPr>
          <p:spPr bwMode="auto">
            <a:xfrm>
              <a:off x="9902744" y="0"/>
              <a:ext cx="2289256" cy="235131"/>
            </a:xfrm>
            <a:prstGeom prst="rect">
              <a:avLst/>
            </a:pr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11" name="圖片 10">
            <a:extLst>
              <a:ext uri="{FF2B5EF4-FFF2-40B4-BE49-F238E27FC236}">
                <a16:creationId xmlns:a16="http://schemas.microsoft.com/office/drawing/2014/main" xmlns="" id="{0449580F-3D0B-4252-92D0-D1E612B4AE86}"/>
              </a:ext>
            </a:extLst>
          </p:cNvPr>
          <p:cNvPicPr>
            <a:picLocks noChangeAspect="1"/>
          </p:cNvPicPr>
          <p:nvPr userDrawn="1"/>
        </p:nvPicPr>
        <p:blipFill rotWithShape="1">
          <a:blip r:embed="rId14" cstate="print">
            <a:extLst>
              <a:ext uri="{28A0092B-C50C-407E-A947-70E740481C1C}">
                <a14:useLocalDpi xmlns:a14="http://schemas.microsoft.com/office/drawing/2010/main" xmlns="" val="0"/>
              </a:ext>
            </a:extLst>
          </a:blip>
          <a:srcRect/>
          <a:stretch/>
        </p:blipFill>
        <p:spPr>
          <a:xfrm>
            <a:off x="7810358" y="305915"/>
            <a:ext cx="1193894" cy="684000"/>
          </a:xfrm>
          <a:prstGeom prst="rect">
            <a:avLst/>
          </a:prstGeom>
        </p:spPr>
      </p:pic>
      <p:sp>
        <p:nvSpPr>
          <p:cNvPr id="18" name="Slide Number Placeholder 5">
            <a:extLst>
              <a:ext uri="{FF2B5EF4-FFF2-40B4-BE49-F238E27FC236}">
                <a16:creationId xmlns:a16="http://schemas.microsoft.com/office/drawing/2014/main" xmlns="" id="{EB55D064-133F-495C-9EFA-C7764342ACA3}"/>
              </a:ext>
            </a:extLst>
          </p:cNvPr>
          <p:cNvSpPr>
            <a:spLocks noGrp="1"/>
          </p:cNvSpPr>
          <p:nvPr>
            <p:ph type="sldNum" sz="quarter" idx="4"/>
          </p:nvPr>
        </p:nvSpPr>
        <p:spPr>
          <a:xfrm>
            <a:off x="6935618" y="6321155"/>
            <a:ext cx="2057400" cy="365125"/>
          </a:xfrm>
          <a:prstGeom prst="rect">
            <a:avLst/>
          </a:prstGeom>
        </p:spPr>
        <p:txBody>
          <a:bodyPr/>
          <a:lstStyle>
            <a:lvl1pPr algn="r">
              <a:defRPr sz="1600" b="1">
                <a:solidFill>
                  <a:schemeClr val="tx1"/>
                </a:solidFill>
              </a:defRPr>
            </a:lvl1pPr>
          </a:lstStyle>
          <a:p>
            <a:fld id="{4B623A07-8517-49F3-9DCC-4A4570E77CAB}" type="slidenum">
              <a:rPr lang="zh-TW" altLang="en-US" smtClean="0"/>
              <a:pPr/>
              <a:t>‹#›</a:t>
            </a:fld>
            <a:endParaRPr lang="zh-TW" altLang="en-US" dirty="0"/>
          </a:p>
        </p:txBody>
      </p:sp>
    </p:spTree>
    <p:extLst>
      <p:ext uri="{BB962C8B-B14F-4D97-AF65-F5344CB8AC3E}">
        <p14:creationId xmlns:p14="http://schemas.microsoft.com/office/powerpoint/2010/main" xmlns="" val="2741603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36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xmlns="" id="{116FD5BC-FE39-4917-A32C-5639F3BA1B2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xmlns="" id="{83AB4A40-9DA9-4F18-A782-BBD0BFD94F9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E91777AF-BEAF-4A9C-B68D-5AFBF13AF31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TW" altLang="en-US"/>
          </a:p>
        </p:txBody>
      </p:sp>
      <p:sp>
        <p:nvSpPr>
          <p:cNvPr id="5" name="頁尾版面配置區 4">
            <a:extLst>
              <a:ext uri="{FF2B5EF4-FFF2-40B4-BE49-F238E27FC236}">
                <a16:creationId xmlns:a16="http://schemas.microsoft.com/office/drawing/2014/main" xmlns="" id="{AE4BDCA2-35E0-4A81-A591-605C484E0D2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7" name="Slide Number Placeholder 5">
            <a:extLst>
              <a:ext uri="{FF2B5EF4-FFF2-40B4-BE49-F238E27FC236}">
                <a16:creationId xmlns:a16="http://schemas.microsoft.com/office/drawing/2014/main" xmlns="" id="{F707F30F-6461-478D-90E0-43B2CB60DE9A}"/>
              </a:ext>
            </a:extLst>
          </p:cNvPr>
          <p:cNvSpPr>
            <a:spLocks noGrp="1"/>
          </p:cNvSpPr>
          <p:nvPr>
            <p:ph type="sldNum" sz="quarter" idx="4"/>
          </p:nvPr>
        </p:nvSpPr>
        <p:spPr>
          <a:xfrm>
            <a:off x="6935618" y="6321155"/>
            <a:ext cx="2057400" cy="365125"/>
          </a:xfrm>
          <a:prstGeom prst="rect">
            <a:avLst/>
          </a:prstGeom>
        </p:spPr>
        <p:txBody>
          <a:bodyPr/>
          <a:lstStyle>
            <a:lvl1pPr algn="r">
              <a:defRPr sz="1600" b="1">
                <a:solidFill>
                  <a:schemeClr val="tx1"/>
                </a:solidFill>
              </a:defRPr>
            </a:lvl1pPr>
          </a:lstStyle>
          <a:p>
            <a:fld id="{4B623A07-8517-49F3-9DCC-4A4570E77CAB}" type="slidenum">
              <a:rPr lang="zh-TW" altLang="en-US" smtClean="0"/>
              <a:pPr/>
              <a:t>‹#›</a:t>
            </a:fld>
            <a:endParaRPr lang="zh-TW" altLang="en-US" dirty="0"/>
          </a:p>
        </p:txBody>
      </p:sp>
    </p:spTree>
    <p:extLst>
      <p:ext uri="{BB962C8B-B14F-4D97-AF65-F5344CB8AC3E}">
        <p14:creationId xmlns:p14="http://schemas.microsoft.com/office/powerpoint/2010/main" xmlns="" val="17099529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7" Type="http://schemas.microsoft.com/office/2007/relationships/hdphoto" Target="../media/hdphoto2.wdp"/><Relationship Id="rId2" Type="http://schemas.openxmlformats.org/officeDocument/2006/relationships/image" Target="../media/image58.jpeg"/><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74.gif"/></Relationships>
</file>

<file path=ppt/slides/_rels/slide43.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92.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0" y="1829143"/>
            <a:ext cx="9144000" cy="2523916"/>
          </a:xfrm>
        </p:spPr>
        <p:txBody>
          <a:bodyPr/>
          <a:lstStyle/>
          <a:p>
            <a:r>
              <a:rPr lang="zh-TW" altLang="en-US" sz="5400" b="1" dirty="0" smtClean="0"/>
              <a:t>臺南市</a:t>
            </a:r>
            <a:r>
              <a:rPr lang="zh-TW" altLang="en-US" sz="6000" b="1" dirty="0" smtClean="0">
                <a:solidFill>
                  <a:srgbClr val="FF0000"/>
                </a:solidFill>
              </a:rPr>
              <a:t>勿</a:t>
            </a:r>
            <a:r>
              <a:rPr lang="zh-TW" altLang="en-US" sz="5400" b="1" dirty="0" smtClean="0"/>
              <a:t>露天燃燒宣導</a:t>
            </a:r>
            <a:r>
              <a:rPr lang="en-US" altLang="zh-TW" sz="5400" b="1" dirty="0" smtClean="0"/>
              <a:t/>
            </a:r>
            <a:br>
              <a:rPr lang="en-US" altLang="zh-TW" sz="5400" b="1" dirty="0" smtClean="0"/>
            </a:br>
            <a:endParaRPr lang="zh-TW" altLang="en-US" sz="5400" b="1" dirty="0"/>
          </a:p>
        </p:txBody>
      </p:sp>
      <p:sp>
        <p:nvSpPr>
          <p:cNvPr id="6" name="副標題 5"/>
          <p:cNvSpPr>
            <a:spLocks noGrp="1"/>
          </p:cNvSpPr>
          <p:nvPr>
            <p:ph type="subTitle" idx="1"/>
          </p:nvPr>
        </p:nvSpPr>
        <p:spPr>
          <a:xfrm>
            <a:off x="0" y="5483806"/>
            <a:ext cx="9143999" cy="473384"/>
          </a:xfrm>
        </p:spPr>
        <p:txBody>
          <a:bodyPr>
            <a:normAutofit/>
          </a:bodyPr>
          <a:lstStyle/>
          <a:p>
            <a:r>
              <a:rPr lang="en-US" altLang="zh-TW" sz="2000" b="1" dirty="0" smtClean="0">
                <a:latin typeface="微軟正黑體" panose="020B0604030504040204" pitchFamily="34" charset="-120"/>
              </a:rPr>
              <a:t>2020.12.21</a:t>
            </a:r>
          </a:p>
        </p:txBody>
      </p:sp>
      <p:sp>
        <p:nvSpPr>
          <p:cNvPr id="4" name="投影片編號版面配置區 3"/>
          <p:cNvSpPr>
            <a:spLocks noGrp="1"/>
          </p:cNvSpPr>
          <p:nvPr>
            <p:ph type="sldNum" sz="quarter" idx="4294967295"/>
          </p:nvPr>
        </p:nvSpPr>
        <p:spPr>
          <a:xfrm>
            <a:off x="7086600" y="6321425"/>
            <a:ext cx="2057400" cy="365125"/>
          </a:xfrm>
        </p:spPr>
        <p:txBody>
          <a:bodyPr/>
          <a:lstStyle/>
          <a:p>
            <a:fld id="{4B623A07-8517-49F3-9DCC-4A4570E77CAB}" type="slidenum">
              <a:rPr lang="zh-TW" altLang="en-US" smtClean="0"/>
              <a:pPr/>
              <a:t>1</a:t>
            </a:fld>
            <a:endParaRPr lang="zh-TW" altLang="en-US" dirty="0"/>
          </a:p>
        </p:txBody>
      </p:sp>
      <p:pic>
        <p:nvPicPr>
          <p:cNvPr id="7" name="圖片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38424" y="5989351"/>
            <a:ext cx="3780746" cy="616211"/>
          </a:xfrm>
          <a:prstGeom prst="rect">
            <a:avLst/>
          </a:prstGeom>
        </p:spPr>
      </p:pic>
      <p:sp>
        <p:nvSpPr>
          <p:cNvPr id="10" name="文字方塊 9"/>
          <p:cNvSpPr txBox="1"/>
          <p:nvPr/>
        </p:nvSpPr>
        <p:spPr>
          <a:xfrm>
            <a:off x="2240923" y="6047158"/>
            <a:ext cx="1803043" cy="400110"/>
          </a:xfrm>
          <a:prstGeom prst="rect">
            <a:avLst/>
          </a:prstGeom>
          <a:noFill/>
        </p:spPr>
        <p:txBody>
          <a:bodyPr wrap="square" rtlCol="0">
            <a:spAutoFit/>
          </a:bodyPr>
          <a:lstStyle/>
          <a:p>
            <a:endParaRPr lang="zh-TW" altLang="en-US" sz="20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244542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27"/>
          <p:cNvPicPr>
            <a:picLocks noChangeAspect="1" noChangeArrowheads="1"/>
          </p:cNvPicPr>
          <p:nvPr/>
        </p:nvPicPr>
        <p:blipFill>
          <a:blip r:embed="rId2" cstate="print"/>
          <a:srcRect/>
          <a:stretch>
            <a:fillRect/>
          </a:stretch>
        </p:blipFill>
        <p:spPr bwMode="auto">
          <a:xfrm>
            <a:off x="1099596" y="1052597"/>
            <a:ext cx="6336628" cy="4752805"/>
          </a:xfrm>
          <a:prstGeom prst="rect">
            <a:avLst/>
          </a:prstGeom>
          <a:ln>
            <a:noFill/>
          </a:ln>
          <a:effectLst>
            <a:softEdge rad="112500"/>
          </a:effectLst>
        </p:spPr>
      </p:pic>
      <p:sp>
        <p:nvSpPr>
          <p:cNvPr id="2" name="投影片編號版面配置區 1"/>
          <p:cNvSpPr>
            <a:spLocks noGrp="1"/>
          </p:cNvSpPr>
          <p:nvPr>
            <p:ph type="sldNum" sz="quarter" idx="12"/>
          </p:nvPr>
        </p:nvSpPr>
        <p:spPr/>
        <p:txBody>
          <a:bodyPr/>
          <a:lstStyle/>
          <a:p>
            <a:fld id="{4B623A07-8517-49F3-9DCC-4A4570E77CAB}" type="slidenum">
              <a:rPr lang="zh-TW" altLang="en-US" smtClean="0"/>
              <a:pPr/>
              <a:t>10</a:t>
            </a:fld>
            <a:endParaRPr lang="zh-TW" altLang="en-US"/>
          </a:p>
        </p:txBody>
      </p:sp>
      <p:pic>
        <p:nvPicPr>
          <p:cNvPr id="3" name="圖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12090" y="392464"/>
            <a:ext cx="2925000" cy="1800000"/>
          </a:xfrm>
          <a:prstGeom prst="rect">
            <a:avLst/>
          </a:prstGeom>
          <a:ln>
            <a:noFill/>
          </a:ln>
          <a:effectLst>
            <a:softEdge rad="112500"/>
          </a:effectLst>
        </p:spPr>
      </p:pic>
      <p:pic>
        <p:nvPicPr>
          <p:cNvPr id="4" name="圖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30700" y="5030660"/>
            <a:ext cx="2923335" cy="1800000"/>
          </a:xfrm>
          <a:prstGeom prst="rect">
            <a:avLst/>
          </a:prstGeom>
          <a:ln>
            <a:noFill/>
          </a:ln>
          <a:effectLst>
            <a:softEdge rad="112500"/>
          </a:effectLst>
        </p:spPr>
      </p:pic>
      <p:sp>
        <p:nvSpPr>
          <p:cNvPr id="6" name="矩形 5">
            <a:extLst>
              <a:ext uri="{FF2B5EF4-FFF2-40B4-BE49-F238E27FC236}">
                <a16:creationId xmlns="" xmlns:a16="http://schemas.microsoft.com/office/drawing/2014/main" id="{68FCF4CA-E58E-474F-9488-92B8EDBA0CE5}"/>
              </a:ext>
            </a:extLst>
          </p:cNvPr>
          <p:cNvSpPr/>
          <p:nvPr/>
        </p:nvSpPr>
        <p:spPr>
          <a:xfrm>
            <a:off x="1005466" y="3414157"/>
            <a:ext cx="2578510" cy="584775"/>
          </a:xfrm>
          <a:prstGeom prst="rect">
            <a:avLst/>
          </a:prstGeom>
        </p:spPr>
        <p:txBody>
          <a:bodyPr wrap="square">
            <a:spAutoFit/>
          </a:bodyPr>
          <a:lstStyle/>
          <a:p>
            <a:pPr algn="ctr"/>
            <a:r>
              <a:rPr lang="zh-TW" altLang="en-US" sz="32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廢太空包</a:t>
            </a:r>
            <a:endParaRPr lang="zh-TW" altLang="en-US" sz="3200" dirty="0"/>
          </a:p>
        </p:txBody>
      </p:sp>
    </p:spTree>
    <p:extLst>
      <p:ext uri="{BB962C8B-B14F-4D97-AF65-F5344CB8AC3E}">
        <p14:creationId xmlns:p14="http://schemas.microsoft.com/office/powerpoint/2010/main" xmlns="" val="4159461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31"/>
          <p:cNvPicPr>
            <a:picLocks noChangeAspect="1" noChangeArrowheads="1"/>
          </p:cNvPicPr>
          <p:nvPr/>
        </p:nvPicPr>
        <p:blipFill>
          <a:blip r:embed="rId2" cstate="print"/>
          <a:srcRect/>
          <a:stretch>
            <a:fillRect/>
          </a:stretch>
        </p:blipFill>
        <p:spPr bwMode="auto">
          <a:xfrm>
            <a:off x="727706" y="1710697"/>
            <a:ext cx="7688588" cy="4937400"/>
          </a:xfrm>
          <a:prstGeom prst="rect">
            <a:avLst/>
          </a:prstGeom>
          <a:ln>
            <a:noFill/>
          </a:ln>
          <a:effectLst>
            <a:softEdge rad="112500"/>
          </a:effectLst>
        </p:spPr>
      </p:pic>
      <p:sp>
        <p:nvSpPr>
          <p:cNvPr id="2" name="投影片編號版面配置區 1"/>
          <p:cNvSpPr>
            <a:spLocks noGrp="1"/>
          </p:cNvSpPr>
          <p:nvPr>
            <p:ph type="sldNum" sz="quarter" idx="12"/>
          </p:nvPr>
        </p:nvSpPr>
        <p:spPr/>
        <p:txBody>
          <a:bodyPr/>
          <a:lstStyle/>
          <a:p>
            <a:fld id="{4B623A07-8517-49F3-9DCC-4A4570E77CAB}" type="slidenum">
              <a:rPr lang="zh-TW" altLang="en-US" smtClean="0"/>
              <a:pPr/>
              <a:t>11</a:t>
            </a:fld>
            <a:endParaRPr lang="zh-TW" altLang="en-US"/>
          </a:p>
        </p:txBody>
      </p:sp>
      <p:pic>
        <p:nvPicPr>
          <p:cNvPr id="3" name="Picture 2" descr="http://isrj.org/ArticleImage/5178.jpg"/>
          <p:cNvPicPr>
            <a:picLocks noChangeAspect="1" noChangeArrowheads="1"/>
          </p:cNvPicPr>
          <p:nvPr/>
        </p:nvPicPr>
        <p:blipFill>
          <a:blip r:embed="rId3" cstate="print"/>
          <a:srcRect/>
          <a:stretch>
            <a:fillRect/>
          </a:stretch>
        </p:blipFill>
        <p:spPr bwMode="auto">
          <a:xfrm>
            <a:off x="-127928" y="446500"/>
            <a:ext cx="3368669" cy="2163267"/>
          </a:xfrm>
          <a:prstGeom prst="rect">
            <a:avLst/>
          </a:prstGeom>
          <a:ln>
            <a:noFill/>
          </a:ln>
          <a:effectLst>
            <a:softEdge rad="112500"/>
          </a:effectLst>
        </p:spPr>
      </p:pic>
      <p:sp>
        <p:nvSpPr>
          <p:cNvPr id="5" name="矩形 4">
            <a:extLst>
              <a:ext uri="{FF2B5EF4-FFF2-40B4-BE49-F238E27FC236}">
                <a16:creationId xmlns="" xmlns:a16="http://schemas.microsoft.com/office/drawing/2014/main" id="{68FCF4CA-E58E-474F-9488-92B8EDBA0CE5}"/>
              </a:ext>
            </a:extLst>
          </p:cNvPr>
          <p:cNvSpPr/>
          <p:nvPr/>
        </p:nvSpPr>
        <p:spPr>
          <a:xfrm>
            <a:off x="267151" y="4805507"/>
            <a:ext cx="2578510" cy="584775"/>
          </a:xfrm>
          <a:prstGeom prst="rect">
            <a:avLst/>
          </a:prstGeom>
        </p:spPr>
        <p:txBody>
          <a:bodyPr wrap="square">
            <a:spAutoFit/>
          </a:bodyPr>
          <a:lstStyle/>
          <a:p>
            <a:pPr algn="ctr"/>
            <a:r>
              <a:rPr lang="zh-TW" altLang="en-US" sz="32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蔗渣</a:t>
            </a:r>
            <a:endParaRPr lang="zh-TW" altLang="en-US" sz="3200" dirty="0"/>
          </a:p>
        </p:txBody>
      </p:sp>
      <p:pic>
        <p:nvPicPr>
          <p:cNvPr id="6" name="圖片 5"/>
          <p:cNvPicPr>
            <a:picLocks noChangeAspect="1"/>
          </p:cNvPicPr>
          <p:nvPr/>
        </p:nvPicPr>
        <p:blipFill rotWithShape="1">
          <a:blip r:embed="rId4" cstate="print">
            <a:extLst>
              <a:ext uri="{28A0092B-C50C-407E-A947-70E740481C1C}">
                <a14:useLocalDpi xmlns:a14="http://schemas.microsoft.com/office/drawing/2010/main" xmlns="" val="0"/>
              </a:ext>
            </a:extLst>
          </a:blip>
          <a:srcRect l="15594" b="2493"/>
          <a:stretch/>
        </p:blipFill>
        <p:spPr>
          <a:xfrm>
            <a:off x="5862917" y="1108673"/>
            <a:ext cx="3281083" cy="2160000"/>
          </a:xfrm>
          <a:prstGeom prst="rect">
            <a:avLst/>
          </a:prstGeom>
          <a:ln>
            <a:noFill/>
          </a:ln>
          <a:effectLst>
            <a:softEdge rad="112500"/>
          </a:effectLst>
        </p:spPr>
      </p:pic>
    </p:spTree>
    <p:extLst>
      <p:ext uri="{BB962C8B-B14F-4D97-AF65-F5344CB8AC3E}">
        <p14:creationId xmlns:p14="http://schemas.microsoft.com/office/powerpoint/2010/main" xmlns="" val="13790087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cstate="print">
            <a:extLst>
              <a:ext uri="{28A0092B-C50C-407E-A947-70E740481C1C}">
                <a14:useLocalDpi xmlns:a14="http://schemas.microsoft.com/office/drawing/2010/main" xmlns="" val="0"/>
              </a:ext>
            </a:extLst>
          </a:blip>
          <a:srcRect r="11353"/>
          <a:stretch/>
        </p:blipFill>
        <p:spPr>
          <a:xfrm>
            <a:off x="0" y="1808533"/>
            <a:ext cx="7954757" cy="5048250"/>
          </a:xfrm>
          <a:prstGeom prst="rect">
            <a:avLst/>
          </a:prstGeom>
          <a:ln>
            <a:noFill/>
          </a:ln>
          <a:effectLst>
            <a:softEdge rad="112500"/>
          </a:effectLst>
        </p:spPr>
      </p:pic>
      <p:sp>
        <p:nvSpPr>
          <p:cNvPr id="2" name="投影片編號版面配置區 1"/>
          <p:cNvSpPr>
            <a:spLocks noGrp="1"/>
          </p:cNvSpPr>
          <p:nvPr>
            <p:ph type="sldNum" sz="quarter" idx="12"/>
          </p:nvPr>
        </p:nvSpPr>
        <p:spPr/>
        <p:txBody>
          <a:bodyPr/>
          <a:lstStyle/>
          <a:p>
            <a:fld id="{4B623A07-8517-49F3-9DCC-4A4570E77CAB}" type="slidenum">
              <a:rPr lang="zh-TW" altLang="en-US" smtClean="0"/>
              <a:pPr/>
              <a:t>12</a:t>
            </a:fld>
            <a:endParaRPr lang="zh-TW" altLang="en-US"/>
          </a:p>
        </p:txBody>
      </p:sp>
      <p:pic>
        <p:nvPicPr>
          <p:cNvPr id="3" name="圖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265483"/>
            <a:ext cx="4162986" cy="2594537"/>
          </a:xfrm>
          <a:prstGeom prst="rect">
            <a:avLst/>
          </a:prstGeom>
          <a:ln>
            <a:noFill/>
          </a:ln>
          <a:effectLst>
            <a:softEdge rad="112500"/>
          </a:effectLst>
        </p:spPr>
      </p:pic>
      <p:pic>
        <p:nvPicPr>
          <p:cNvPr id="5" name="圖片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89420" y="997699"/>
            <a:ext cx="2962275" cy="1862321"/>
          </a:xfrm>
          <a:prstGeom prst="rect">
            <a:avLst/>
          </a:prstGeom>
          <a:ln>
            <a:noFill/>
          </a:ln>
          <a:effectLst>
            <a:softEdge rad="112500"/>
          </a:effectLst>
        </p:spPr>
      </p:pic>
      <p:sp>
        <p:nvSpPr>
          <p:cNvPr id="6" name="矩形 5">
            <a:extLst>
              <a:ext uri="{FF2B5EF4-FFF2-40B4-BE49-F238E27FC236}">
                <a16:creationId xmlns="" xmlns:a16="http://schemas.microsoft.com/office/drawing/2014/main" id="{68FCF4CA-E58E-474F-9488-92B8EDBA0CE5}"/>
              </a:ext>
            </a:extLst>
          </p:cNvPr>
          <p:cNvSpPr/>
          <p:nvPr/>
        </p:nvSpPr>
        <p:spPr>
          <a:xfrm>
            <a:off x="-646636" y="5493028"/>
            <a:ext cx="2578510" cy="584775"/>
          </a:xfrm>
          <a:prstGeom prst="rect">
            <a:avLst/>
          </a:prstGeom>
        </p:spPr>
        <p:txBody>
          <a:bodyPr wrap="square">
            <a:spAutoFit/>
          </a:bodyPr>
          <a:lstStyle/>
          <a:p>
            <a:pPr algn="ctr"/>
            <a:r>
              <a:rPr lang="zh-TW" altLang="en-US" sz="32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稻草</a:t>
            </a:r>
            <a:endParaRPr lang="zh-TW" altLang="en-US" sz="3200" dirty="0"/>
          </a:p>
        </p:txBody>
      </p:sp>
    </p:spTree>
    <p:extLst>
      <p:ext uri="{BB962C8B-B14F-4D97-AF65-F5344CB8AC3E}">
        <p14:creationId xmlns:p14="http://schemas.microsoft.com/office/powerpoint/2010/main" xmlns="" val="19220267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13</a:t>
            </a:fld>
            <a:endParaRPr lang="zh-TW" altLang="en-US"/>
          </a:p>
        </p:txBody>
      </p:sp>
      <p:pic>
        <p:nvPicPr>
          <p:cNvPr id="3" name="Picture 2" descr="25"/>
          <p:cNvPicPr>
            <a:picLocks noChangeAspect="1" noChangeArrowheads="1"/>
          </p:cNvPicPr>
          <p:nvPr/>
        </p:nvPicPr>
        <p:blipFill>
          <a:blip r:embed="rId2" cstate="print"/>
          <a:srcRect/>
          <a:stretch>
            <a:fillRect/>
          </a:stretch>
        </p:blipFill>
        <p:spPr bwMode="auto">
          <a:xfrm>
            <a:off x="309282" y="1842247"/>
            <a:ext cx="8683739" cy="4988413"/>
          </a:xfrm>
          <a:prstGeom prst="rect">
            <a:avLst/>
          </a:prstGeom>
          <a:ln>
            <a:noFill/>
          </a:ln>
          <a:effectLst>
            <a:softEdge rad="112500"/>
          </a:effectLst>
        </p:spPr>
      </p:pic>
      <p:pic>
        <p:nvPicPr>
          <p:cNvPr id="4" name="Picture 2" descr="http://4.bp.blogspot.com/-05nNu4c0vbE/UVJ3hj5knHI/AAAAAAAAAjc/CFz90GLNaQQ/s1600/chaff.jpg"/>
          <p:cNvPicPr>
            <a:picLocks noChangeAspect="1" noChangeArrowheads="1"/>
          </p:cNvPicPr>
          <p:nvPr/>
        </p:nvPicPr>
        <p:blipFill>
          <a:blip r:embed="rId3" cstate="print"/>
          <a:srcRect/>
          <a:stretch>
            <a:fillRect/>
          </a:stretch>
        </p:blipFill>
        <p:spPr bwMode="auto">
          <a:xfrm>
            <a:off x="0" y="246784"/>
            <a:ext cx="4095750" cy="2828925"/>
          </a:xfrm>
          <a:prstGeom prst="rect">
            <a:avLst/>
          </a:prstGeom>
          <a:ln>
            <a:noFill/>
          </a:ln>
          <a:effectLst>
            <a:softEdge rad="112500"/>
          </a:effectLst>
        </p:spPr>
      </p:pic>
      <p:sp>
        <p:nvSpPr>
          <p:cNvPr id="5" name="矩形 4">
            <a:extLst>
              <a:ext uri="{FF2B5EF4-FFF2-40B4-BE49-F238E27FC236}">
                <a16:creationId xmlns="" xmlns:a16="http://schemas.microsoft.com/office/drawing/2014/main" id="{68FCF4CA-E58E-474F-9488-92B8EDBA0CE5}"/>
              </a:ext>
            </a:extLst>
          </p:cNvPr>
          <p:cNvSpPr/>
          <p:nvPr/>
        </p:nvSpPr>
        <p:spPr>
          <a:xfrm>
            <a:off x="0" y="5439240"/>
            <a:ext cx="2578510" cy="584775"/>
          </a:xfrm>
          <a:prstGeom prst="rect">
            <a:avLst/>
          </a:prstGeom>
        </p:spPr>
        <p:txBody>
          <a:bodyPr wrap="square">
            <a:spAutoFit/>
          </a:bodyPr>
          <a:lstStyle/>
          <a:p>
            <a:pPr algn="ctr"/>
            <a:r>
              <a:rPr lang="zh-TW" altLang="en-US" sz="32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稻穀</a:t>
            </a:r>
            <a:endParaRPr lang="zh-TW" altLang="en-US" sz="3200" dirty="0"/>
          </a:p>
        </p:txBody>
      </p:sp>
    </p:spTree>
    <p:extLst>
      <p:ext uri="{BB962C8B-B14F-4D97-AF65-F5344CB8AC3E}">
        <p14:creationId xmlns:p14="http://schemas.microsoft.com/office/powerpoint/2010/main" xmlns="" val="18333187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14</a:t>
            </a:fld>
            <a:endParaRPr lang="zh-TW" altLang="en-US"/>
          </a:p>
        </p:txBody>
      </p:sp>
      <p:pic>
        <p:nvPicPr>
          <p:cNvPr id="3" name="Picture 2" descr="DSCN0037"/>
          <p:cNvPicPr>
            <a:picLocks noChangeAspect="1" noChangeArrowheads="1"/>
          </p:cNvPicPr>
          <p:nvPr/>
        </p:nvPicPr>
        <p:blipFill>
          <a:blip r:embed="rId2" cstate="print"/>
          <a:srcRect/>
          <a:stretch>
            <a:fillRect/>
          </a:stretch>
        </p:blipFill>
        <p:spPr bwMode="auto">
          <a:xfrm>
            <a:off x="474495" y="1125651"/>
            <a:ext cx="7489825" cy="5616575"/>
          </a:xfrm>
          <a:prstGeom prst="rect">
            <a:avLst/>
          </a:prstGeom>
          <a:ln>
            <a:noFill/>
          </a:ln>
          <a:effectLst>
            <a:softEdge rad="112500"/>
          </a:effectLst>
        </p:spPr>
      </p:pic>
      <p:sp>
        <p:nvSpPr>
          <p:cNvPr id="4" name="矩形 3">
            <a:extLst>
              <a:ext uri="{FF2B5EF4-FFF2-40B4-BE49-F238E27FC236}">
                <a16:creationId xmlns="" xmlns:a16="http://schemas.microsoft.com/office/drawing/2014/main" id="{68FCF4CA-E58E-474F-9488-92B8EDBA0CE5}"/>
              </a:ext>
            </a:extLst>
          </p:cNvPr>
          <p:cNvSpPr/>
          <p:nvPr/>
        </p:nvSpPr>
        <p:spPr>
          <a:xfrm>
            <a:off x="474495" y="1405122"/>
            <a:ext cx="2578510" cy="584775"/>
          </a:xfrm>
          <a:prstGeom prst="rect">
            <a:avLst/>
          </a:prstGeom>
        </p:spPr>
        <p:txBody>
          <a:bodyPr wrap="square">
            <a:spAutoFit/>
          </a:bodyPr>
          <a:lstStyle/>
          <a:p>
            <a:pPr algn="ctr"/>
            <a:r>
              <a:rPr lang="zh-TW" altLang="en-US" sz="32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椰殼</a:t>
            </a:r>
            <a:endParaRPr lang="zh-TW" altLang="en-US" sz="3200" dirty="0"/>
          </a:p>
        </p:txBody>
      </p:sp>
    </p:spTree>
    <p:extLst>
      <p:ext uri="{BB962C8B-B14F-4D97-AF65-F5344CB8AC3E}">
        <p14:creationId xmlns:p14="http://schemas.microsoft.com/office/powerpoint/2010/main" xmlns="" val="5535110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15</a:t>
            </a:fld>
            <a:endParaRPr lang="zh-TW" altLang="en-US"/>
          </a:p>
        </p:txBody>
      </p:sp>
      <p:pic>
        <p:nvPicPr>
          <p:cNvPr id="3" name="Picture 2" descr="DSC_0287"/>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285720" y="928670"/>
            <a:ext cx="4141818" cy="2608260"/>
          </a:xfrm>
          <a:prstGeom prst="rect">
            <a:avLst/>
          </a:prstGeom>
          <a:ln>
            <a:noFill/>
          </a:ln>
          <a:effectLst>
            <a:softEdge rad="112500"/>
          </a:effectLst>
        </p:spPr>
      </p:pic>
      <p:pic>
        <p:nvPicPr>
          <p:cNvPr id="4" name="Picture 4" descr="A8"/>
          <p:cNvPicPr>
            <a:picLocks noChangeAspect="1" noChangeArrowheads="1"/>
          </p:cNvPicPr>
          <p:nvPr/>
        </p:nvPicPr>
        <p:blipFill>
          <a:blip r:embed="rId3" cstate="print"/>
          <a:srcRect/>
          <a:stretch>
            <a:fillRect/>
          </a:stretch>
        </p:blipFill>
        <p:spPr bwMode="auto">
          <a:xfrm>
            <a:off x="4276558" y="2232800"/>
            <a:ext cx="4716462" cy="3419475"/>
          </a:xfrm>
          <a:prstGeom prst="rect">
            <a:avLst/>
          </a:prstGeom>
          <a:ln>
            <a:noFill/>
          </a:ln>
          <a:effectLst>
            <a:softEdge rad="112500"/>
          </a:effectLst>
        </p:spPr>
      </p:pic>
      <p:pic>
        <p:nvPicPr>
          <p:cNvPr id="5" name="Picture 2" descr="https://sp.yimg.com/xj/th?id=OIP.M12c6638707487755bb374c3c99b8911bo0&amp;pid=15.1&amp;P=0&amp;w=300&amp;h=300"/>
          <p:cNvPicPr>
            <a:picLocks noChangeAspect="1" noChangeArrowheads="1"/>
          </p:cNvPicPr>
          <p:nvPr/>
        </p:nvPicPr>
        <p:blipFill>
          <a:blip r:embed="rId4" cstate="print"/>
          <a:srcRect/>
          <a:stretch>
            <a:fillRect/>
          </a:stretch>
        </p:blipFill>
        <p:spPr bwMode="auto">
          <a:xfrm>
            <a:off x="142843" y="3714752"/>
            <a:ext cx="2533121" cy="2857500"/>
          </a:xfrm>
          <a:prstGeom prst="rect">
            <a:avLst/>
          </a:prstGeom>
          <a:ln>
            <a:noFill/>
          </a:ln>
          <a:effectLst>
            <a:softEdge rad="112500"/>
          </a:effectLst>
        </p:spPr>
      </p:pic>
      <p:sp>
        <p:nvSpPr>
          <p:cNvPr id="6" name="矩形 5">
            <a:extLst>
              <a:ext uri="{FF2B5EF4-FFF2-40B4-BE49-F238E27FC236}">
                <a16:creationId xmlns="" xmlns:a16="http://schemas.microsoft.com/office/drawing/2014/main" id="{68FCF4CA-E58E-474F-9488-92B8EDBA0CE5}"/>
              </a:ext>
            </a:extLst>
          </p:cNvPr>
          <p:cNvSpPr/>
          <p:nvPr/>
        </p:nvSpPr>
        <p:spPr>
          <a:xfrm>
            <a:off x="-221881" y="1115438"/>
            <a:ext cx="2578510" cy="584775"/>
          </a:xfrm>
          <a:prstGeom prst="rect">
            <a:avLst/>
          </a:prstGeom>
        </p:spPr>
        <p:txBody>
          <a:bodyPr wrap="square">
            <a:spAutoFit/>
          </a:bodyPr>
          <a:lstStyle/>
          <a:p>
            <a:pPr algn="ctr"/>
            <a:r>
              <a:rPr lang="zh-TW" altLang="en-US" sz="32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牛糞</a:t>
            </a:r>
            <a:endParaRPr lang="zh-TW" altLang="en-US" sz="3200" dirty="0"/>
          </a:p>
        </p:txBody>
      </p:sp>
      <p:sp>
        <p:nvSpPr>
          <p:cNvPr id="7" name="矩形 6">
            <a:extLst>
              <a:ext uri="{FF2B5EF4-FFF2-40B4-BE49-F238E27FC236}">
                <a16:creationId xmlns="" xmlns:a16="http://schemas.microsoft.com/office/drawing/2014/main" id="{68FCF4CA-E58E-474F-9488-92B8EDBA0CE5}"/>
              </a:ext>
            </a:extLst>
          </p:cNvPr>
          <p:cNvSpPr/>
          <p:nvPr/>
        </p:nvSpPr>
        <p:spPr>
          <a:xfrm>
            <a:off x="-123269" y="5987477"/>
            <a:ext cx="2578510" cy="584775"/>
          </a:xfrm>
          <a:prstGeom prst="rect">
            <a:avLst/>
          </a:prstGeom>
        </p:spPr>
        <p:txBody>
          <a:bodyPr wrap="square">
            <a:spAutoFit/>
          </a:bodyPr>
          <a:lstStyle/>
          <a:p>
            <a:pPr algn="ctr"/>
            <a:r>
              <a:rPr lang="zh-TW" altLang="en-US" sz="32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豬糞</a:t>
            </a:r>
            <a:endParaRPr lang="zh-TW" altLang="en-US" sz="3200" dirty="0"/>
          </a:p>
        </p:txBody>
      </p:sp>
      <p:sp>
        <p:nvSpPr>
          <p:cNvPr id="8" name="矩形 7">
            <a:extLst>
              <a:ext uri="{FF2B5EF4-FFF2-40B4-BE49-F238E27FC236}">
                <a16:creationId xmlns="" xmlns:a16="http://schemas.microsoft.com/office/drawing/2014/main" id="{68FCF4CA-E58E-474F-9488-92B8EDBA0CE5}"/>
              </a:ext>
            </a:extLst>
          </p:cNvPr>
          <p:cNvSpPr/>
          <p:nvPr/>
        </p:nvSpPr>
        <p:spPr>
          <a:xfrm>
            <a:off x="3664586" y="4534913"/>
            <a:ext cx="2578510" cy="584775"/>
          </a:xfrm>
          <a:prstGeom prst="rect">
            <a:avLst/>
          </a:prstGeom>
        </p:spPr>
        <p:txBody>
          <a:bodyPr wrap="square">
            <a:spAutoFit/>
          </a:bodyPr>
          <a:lstStyle/>
          <a:p>
            <a:pPr algn="ctr"/>
            <a:r>
              <a:rPr lang="zh-TW" altLang="en-US" sz="32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雞糞</a:t>
            </a:r>
            <a:endParaRPr lang="zh-TW" altLang="en-US" sz="3200" dirty="0"/>
          </a:p>
        </p:txBody>
      </p:sp>
    </p:spTree>
    <p:extLst>
      <p:ext uri="{BB962C8B-B14F-4D97-AF65-F5344CB8AC3E}">
        <p14:creationId xmlns:p14="http://schemas.microsoft.com/office/powerpoint/2010/main" xmlns="" val="1018907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16</a:t>
            </a:fld>
            <a:endParaRPr lang="zh-TW" altLang="en-US"/>
          </a:p>
        </p:txBody>
      </p:sp>
      <p:sp>
        <p:nvSpPr>
          <p:cNvPr id="3" name="TextShape 2"/>
          <p:cNvSpPr txBox="1"/>
          <p:nvPr/>
        </p:nvSpPr>
        <p:spPr>
          <a:xfrm>
            <a:off x="457200" y="1600200"/>
            <a:ext cx="8229240" cy="4525560"/>
          </a:xfrm>
          <a:prstGeom prst="rect">
            <a:avLst/>
          </a:prstGeom>
          <a:noFill/>
          <a:ln>
            <a:noFill/>
          </a:ln>
        </p:spPr>
        <p:txBody>
          <a:bodyPr lIns="0" tIns="0" rIns="0" bIns="0"/>
          <a:lstStyle/>
          <a:p>
            <a:pPr marL="514350" indent="-514350" fontAlgn="base">
              <a:spcBef>
                <a:spcPct val="20000"/>
              </a:spcBef>
              <a:spcAft>
                <a:spcPct val="0"/>
              </a:spcAft>
              <a:buClr>
                <a:schemeClr val="accent2"/>
              </a:buClr>
              <a:buSzPct val="45000"/>
            </a:pPr>
            <a:r>
              <a:rPr kumimoji="1" lang="zh-TW" altLang="en-US" sz="3000" b="1" dirty="0" smtClean="0">
                <a:solidFill>
                  <a:srgbClr val="7030A0"/>
                </a:solidFill>
              </a:rPr>
              <a:t>從古至今</a:t>
            </a:r>
            <a:r>
              <a:rPr kumimoji="1" lang="zh-TW" altLang="zh-TW" sz="3000" b="1" dirty="0" smtClean="0">
                <a:solidFill>
                  <a:srgbClr val="7030A0"/>
                </a:solidFill>
              </a:rPr>
              <a:t>農業</a:t>
            </a:r>
            <a:r>
              <a:rPr kumimoji="1" lang="zh-TW" altLang="zh-TW" sz="3000" b="1" dirty="0">
                <a:solidFill>
                  <a:srgbClr val="7030A0"/>
                </a:solidFill>
              </a:rPr>
              <a:t>廢棄物處理方式有</a:t>
            </a:r>
            <a:r>
              <a:rPr kumimoji="1" lang="zh-TW" altLang="zh-TW" sz="3000" b="1" dirty="0" smtClean="0">
                <a:solidFill>
                  <a:srgbClr val="7030A0"/>
                </a:solidFill>
              </a:rPr>
              <a:t>：</a:t>
            </a:r>
          </a:p>
          <a:p>
            <a:pPr marL="514350" indent="-514350" fontAlgn="base">
              <a:spcBef>
                <a:spcPct val="20000"/>
              </a:spcBef>
              <a:spcAft>
                <a:spcPct val="0"/>
              </a:spcAft>
              <a:buClr>
                <a:schemeClr val="accent2"/>
              </a:buClr>
              <a:buSzPct val="45000"/>
              <a:buFont typeface="+mj-lt"/>
              <a:buAutoNum type="arabicPeriod"/>
            </a:pPr>
            <a:r>
              <a:rPr kumimoji="1" lang="zh-TW" altLang="zh-TW" sz="3000" b="1" dirty="0">
                <a:solidFill>
                  <a:srgbClr val="7030A0"/>
                </a:solidFill>
              </a:rPr>
              <a:t>直接堆棄於窪地、路旁或排放置河流與</a:t>
            </a:r>
            <a:r>
              <a:rPr kumimoji="1" lang="zh-TW" altLang="zh-TW" sz="3000" b="1" dirty="0" smtClean="0">
                <a:solidFill>
                  <a:srgbClr val="7030A0"/>
                </a:solidFill>
              </a:rPr>
              <a:t>小溪</a:t>
            </a:r>
          </a:p>
          <a:p>
            <a:pPr marL="514350" indent="-514350" fontAlgn="base">
              <a:spcBef>
                <a:spcPct val="20000"/>
              </a:spcBef>
              <a:spcAft>
                <a:spcPct val="0"/>
              </a:spcAft>
              <a:buClr>
                <a:schemeClr val="accent2"/>
              </a:buClr>
              <a:buSzPct val="45000"/>
              <a:buFont typeface="+mj-lt"/>
              <a:buAutoNum type="arabicPeriod"/>
            </a:pPr>
            <a:r>
              <a:rPr kumimoji="1" lang="zh-TW" altLang="zh-TW" sz="3000" b="1" dirty="0" smtClean="0">
                <a:solidFill>
                  <a:srgbClr val="FF0000"/>
                </a:solidFill>
              </a:rPr>
              <a:t>焚燒</a:t>
            </a:r>
            <a:r>
              <a:rPr kumimoji="1" lang="en-US" altLang="zh-TW" sz="3000" b="1" dirty="0" smtClean="0">
                <a:solidFill>
                  <a:srgbClr val="FF0000"/>
                </a:solidFill>
              </a:rPr>
              <a:t>(NG)</a:t>
            </a:r>
            <a:endParaRPr kumimoji="1" lang="zh-TW" altLang="zh-TW" sz="3000" b="1" dirty="0" smtClean="0">
              <a:solidFill>
                <a:srgbClr val="FF0000"/>
              </a:solidFill>
            </a:endParaRPr>
          </a:p>
          <a:p>
            <a:pPr marL="514350" indent="-514350" fontAlgn="base">
              <a:spcBef>
                <a:spcPct val="20000"/>
              </a:spcBef>
              <a:spcAft>
                <a:spcPct val="0"/>
              </a:spcAft>
              <a:buClr>
                <a:schemeClr val="accent2"/>
              </a:buClr>
              <a:buSzPct val="45000"/>
              <a:buFont typeface="+mj-lt"/>
              <a:buAutoNum type="arabicPeriod"/>
            </a:pPr>
            <a:r>
              <a:rPr kumimoji="1" lang="zh-TW" altLang="zh-TW" sz="3000" b="1" dirty="0">
                <a:solidFill>
                  <a:srgbClr val="7030A0"/>
                </a:solidFill>
              </a:rPr>
              <a:t>直接掩埋於土壤</a:t>
            </a:r>
            <a:r>
              <a:rPr kumimoji="1" lang="zh-TW" altLang="zh-TW" sz="3000" b="1" dirty="0" smtClean="0">
                <a:solidFill>
                  <a:srgbClr val="7030A0"/>
                </a:solidFill>
              </a:rPr>
              <a:t>中</a:t>
            </a:r>
          </a:p>
          <a:p>
            <a:pPr marL="514350" indent="-514350" fontAlgn="base">
              <a:spcBef>
                <a:spcPct val="20000"/>
              </a:spcBef>
              <a:spcAft>
                <a:spcPct val="0"/>
              </a:spcAft>
              <a:buClr>
                <a:schemeClr val="accent2"/>
              </a:buClr>
              <a:buSzPct val="45000"/>
              <a:buFont typeface="+mj-lt"/>
              <a:buAutoNum type="arabicPeriod"/>
            </a:pPr>
            <a:r>
              <a:rPr kumimoji="1" lang="zh-TW" altLang="zh-TW" sz="3000" b="1" dirty="0">
                <a:solidFill>
                  <a:srgbClr val="7030A0"/>
                </a:solidFill>
              </a:rPr>
              <a:t>部分當作禽畜糞</a:t>
            </a:r>
            <a:r>
              <a:rPr kumimoji="1" lang="zh-TW" altLang="zh-TW" sz="3000" b="1" dirty="0" smtClean="0">
                <a:solidFill>
                  <a:srgbClr val="7030A0"/>
                </a:solidFill>
              </a:rPr>
              <a:t>飼料</a:t>
            </a:r>
          </a:p>
          <a:p>
            <a:pPr marL="514350" indent="-514350" fontAlgn="base">
              <a:spcBef>
                <a:spcPct val="20000"/>
              </a:spcBef>
              <a:spcAft>
                <a:spcPct val="0"/>
              </a:spcAft>
              <a:buClr>
                <a:schemeClr val="accent2"/>
              </a:buClr>
              <a:buSzPct val="45000"/>
              <a:buFont typeface="+mj-lt"/>
              <a:buAutoNum type="arabicPeriod"/>
            </a:pPr>
            <a:r>
              <a:rPr kumimoji="1" lang="zh-TW" altLang="zh-TW" sz="3000" b="1" dirty="0">
                <a:solidFill>
                  <a:srgbClr val="7030A0"/>
                </a:solidFill>
              </a:rPr>
              <a:t>經發酵過程，製作成</a:t>
            </a:r>
            <a:r>
              <a:rPr kumimoji="1" lang="zh-TW" altLang="zh-TW" sz="3000" b="1" dirty="0" smtClean="0">
                <a:solidFill>
                  <a:srgbClr val="7030A0"/>
                </a:solidFill>
              </a:rPr>
              <a:t>堆肥</a:t>
            </a:r>
          </a:p>
          <a:p>
            <a:endParaRPr dirty="0">
              <a:solidFill>
                <a:schemeClr val="accent1">
                  <a:lumMod val="75000"/>
                </a:schemeClr>
              </a:solidFill>
            </a:endParaRPr>
          </a:p>
        </p:txBody>
      </p:sp>
    </p:spTree>
    <p:extLst>
      <p:ext uri="{BB962C8B-B14F-4D97-AF65-F5344CB8AC3E}">
        <p14:creationId xmlns:p14="http://schemas.microsoft.com/office/powerpoint/2010/main" xmlns="" val="29855768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17</a:t>
            </a:fld>
            <a:endParaRPr lang="zh-TW" altLang="en-US"/>
          </a:p>
        </p:txBody>
      </p:sp>
      <p:sp>
        <p:nvSpPr>
          <p:cNvPr id="3" name="內容版面配置區 2"/>
          <p:cNvSpPr txBox="1">
            <a:spLocks/>
          </p:cNvSpPr>
          <p:nvPr/>
        </p:nvSpPr>
        <p:spPr>
          <a:xfrm>
            <a:off x="611188" y="1773238"/>
            <a:ext cx="7886700" cy="43513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45000"/>
              <a:defRPr/>
            </a:pPr>
            <a:r>
              <a:rPr kumimoji="1" lang="zh-TW" altLang="en-US" sz="3000" b="1" dirty="0">
                <a:solidFill>
                  <a:schemeClr val="accent1">
                    <a:lumMod val="75000"/>
                  </a:schemeClr>
                </a:solidFill>
                <a:latin typeface="微軟正黑體" panose="020B0604030504040204" pitchFamily="34" charset="-120"/>
                <a:cs typeface="+mn-cs"/>
              </a:rPr>
              <a:t>據統計，國內年產稻穀量到</a:t>
            </a:r>
            <a:r>
              <a:rPr kumimoji="1" lang="en-US" altLang="zh-TW" sz="3000" b="1" dirty="0" smtClean="0">
                <a:solidFill>
                  <a:schemeClr val="accent1">
                    <a:lumMod val="75000"/>
                  </a:schemeClr>
                </a:solidFill>
                <a:latin typeface="微軟正黑體" panose="020B0604030504040204" pitchFamily="34" charset="-120"/>
                <a:cs typeface="+mn-cs"/>
              </a:rPr>
              <a:t>2018</a:t>
            </a:r>
            <a:r>
              <a:rPr kumimoji="1" lang="zh-TW" altLang="en-US" sz="3000" b="1" dirty="0" smtClean="0">
                <a:solidFill>
                  <a:schemeClr val="accent1">
                    <a:lumMod val="75000"/>
                  </a:schemeClr>
                </a:solidFill>
                <a:latin typeface="微軟正黑體" panose="020B0604030504040204" pitchFamily="34" charset="-120"/>
                <a:cs typeface="+mn-cs"/>
              </a:rPr>
              <a:t>年有</a:t>
            </a:r>
            <a:r>
              <a:rPr kumimoji="1" lang="en-US" altLang="zh-TW" sz="3000" b="1" dirty="0" smtClean="0">
                <a:solidFill>
                  <a:schemeClr val="accent1">
                    <a:lumMod val="75000"/>
                  </a:schemeClr>
                </a:solidFill>
                <a:latin typeface="微軟正黑體" panose="020B0604030504040204" pitchFamily="34" charset="-120"/>
                <a:cs typeface="+mn-cs"/>
              </a:rPr>
              <a:t>194</a:t>
            </a:r>
            <a:r>
              <a:rPr kumimoji="1" lang="zh-TW" altLang="en-US" sz="3000" b="1" dirty="0" smtClean="0">
                <a:solidFill>
                  <a:schemeClr val="accent1">
                    <a:lumMod val="75000"/>
                  </a:schemeClr>
                </a:solidFill>
                <a:latin typeface="微軟正黑體" panose="020B0604030504040204" pitchFamily="34" charset="-120"/>
                <a:cs typeface="+mn-cs"/>
              </a:rPr>
              <a:t>萬</a:t>
            </a:r>
            <a:r>
              <a:rPr kumimoji="1" lang="zh-TW" altLang="en-US" sz="3000" b="1" dirty="0">
                <a:solidFill>
                  <a:schemeClr val="accent1">
                    <a:lumMod val="75000"/>
                  </a:schemeClr>
                </a:solidFill>
                <a:latin typeface="微軟正黑體" panose="020B0604030504040204" pitchFamily="34" charset="-120"/>
                <a:cs typeface="+mn-cs"/>
              </a:rPr>
              <a:t>公噸，若以稻草和稻穀重量約為</a:t>
            </a:r>
            <a:endParaRPr kumimoji="1" lang="en-US" altLang="zh-TW" sz="3000" b="1" dirty="0">
              <a:solidFill>
                <a:schemeClr val="accent1">
                  <a:lumMod val="75000"/>
                </a:schemeClr>
              </a:solidFill>
              <a:latin typeface="微軟正黑體" panose="020B0604030504040204" pitchFamily="34" charset="-120"/>
              <a:cs typeface="+mn-cs"/>
            </a:endParaRPr>
          </a:p>
          <a:p>
            <a:pPr>
              <a:buSzPct val="45000"/>
              <a:buFont typeface="Arial" panose="020B0604020202020204" pitchFamily="34" charset="0"/>
              <a:buNone/>
              <a:defRPr/>
            </a:pPr>
            <a:r>
              <a:rPr kumimoji="1" lang="en-US" altLang="zh-TW" sz="3000" b="1" dirty="0">
                <a:solidFill>
                  <a:schemeClr val="accent1">
                    <a:lumMod val="75000"/>
                  </a:schemeClr>
                </a:solidFill>
                <a:latin typeface="微軟正黑體" panose="020B0604030504040204" pitchFamily="34" charset="-120"/>
                <a:cs typeface="+mn-cs"/>
              </a:rPr>
              <a:t>	1</a:t>
            </a:r>
            <a:r>
              <a:rPr kumimoji="1" lang="zh-TW" altLang="en-US" sz="3000" b="1" dirty="0">
                <a:solidFill>
                  <a:schemeClr val="accent1">
                    <a:lumMod val="75000"/>
                  </a:schemeClr>
                </a:solidFill>
                <a:latin typeface="微軟正黑體" panose="020B0604030504040204" pitchFamily="34" charset="-120"/>
                <a:cs typeface="+mn-cs"/>
              </a:rPr>
              <a:t>：</a:t>
            </a:r>
            <a:r>
              <a:rPr kumimoji="1" lang="en-US" altLang="zh-TW" sz="3000" b="1" dirty="0">
                <a:solidFill>
                  <a:schemeClr val="accent1">
                    <a:lumMod val="75000"/>
                  </a:schemeClr>
                </a:solidFill>
                <a:latin typeface="微軟正黑體" panose="020B0604030504040204" pitchFamily="34" charset="-120"/>
                <a:cs typeface="+mn-cs"/>
              </a:rPr>
              <a:t>1</a:t>
            </a:r>
            <a:r>
              <a:rPr kumimoji="1" lang="zh-TW" altLang="en-US" sz="3000" b="1" dirty="0">
                <a:solidFill>
                  <a:schemeClr val="accent1">
                    <a:lumMod val="75000"/>
                  </a:schemeClr>
                </a:solidFill>
                <a:latin typeface="微軟正黑體" panose="020B0604030504040204" pitchFamily="34" charset="-120"/>
                <a:cs typeface="+mn-cs"/>
              </a:rPr>
              <a:t>推估，台灣每年</a:t>
            </a:r>
            <a:r>
              <a:rPr kumimoji="1" lang="zh-TW" altLang="en-US" sz="3000" b="1" dirty="0" smtClean="0">
                <a:solidFill>
                  <a:schemeClr val="accent1">
                    <a:lumMod val="75000"/>
                  </a:schemeClr>
                </a:solidFill>
                <a:latin typeface="微軟正黑體" panose="020B0604030504040204" pitchFamily="34" charset="-120"/>
                <a:cs typeface="+mn-cs"/>
              </a:rPr>
              <a:t>仍約可</a:t>
            </a:r>
            <a:r>
              <a:rPr kumimoji="1" lang="zh-TW" altLang="en-US" sz="3000" b="1" dirty="0">
                <a:solidFill>
                  <a:schemeClr val="accent1">
                    <a:lumMod val="75000"/>
                  </a:schemeClr>
                </a:solidFill>
                <a:latin typeface="微軟正黑體" panose="020B0604030504040204" pitchFamily="34" charset="-120"/>
                <a:cs typeface="+mn-cs"/>
              </a:rPr>
              <a:t>生產</a:t>
            </a:r>
            <a:r>
              <a:rPr kumimoji="1" lang="en-US" altLang="zh-TW" sz="3000" b="1" dirty="0" smtClean="0">
                <a:solidFill>
                  <a:schemeClr val="accent1">
                    <a:lumMod val="75000"/>
                  </a:schemeClr>
                </a:solidFill>
                <a:latin typeface="微軟正黑體" panose="020B0604030504040204" pitchFamily="34" charset="-120"/>
                <a:cs typeface="+mn-cs"/>
              </a:rPr>
              <a:t>180</a:t>
            </a:r>
            <a:r>
              <a:rPr kumimoji="1" lang="zh-TW" altLang="en-US" sz="3000" b="1" dirty="0" smtClean="0">
                <a:solidFill>
                  <a:schemeClr val="accent1">
                    <a:lumMod val="75000"/>
                  </a:schemeClr>
                </a:solidFill>
                <a:latin typeface="微軟正黑體" panose="020B0604030504040204" pitchFamily="34" charset="-120"/>
                <a:cs typeface="+mn-cs"/>
              </a:rPr>
              <a:t>萬</a:t>
            </a:r>
            <a:r>
              <a:rPr kumimoji="1" lang="zh-TW" altLang="en-US" sz="3000" b="1" dirty="0">
                <a:solidFill>
                  <a:schemeClr val="accent1">
                    <a:lumMod val="75000"/>
                  </a:schemeClr>
                </a:solidFill>
                <a:latin typeface="微軟正黑體" panose="020B0604030504040204" pitchFamily="34" charset="-120"/>
                <a:cs typeface="+mn-cs"/>
              </a:rPr>
              <a:t>公噸 </a:t>
            </a:r>
            <a:endParaRPr kumimoji="1" lang="en-US" altLang="zh-TW" sz="3000" b="1" dirty="0">
              <a:solidFill>
                <a:schemeClr val="accent1">
                  <a:lumMod val="75000"/>
                </a:schemeClr>
              </a:solidFill>
              <a:latin typeface="微軟正黑體" panose="020B0604030504040204" pitchFamily="34" charset="-120"/>
              <a:cs typeface="+mn-cs"/>
            </a:endParaRPr>
          </a:p>
          <a:p>
            <a:pPr>
              <a:buSzPct val="45000"/>
              <a:buFont typeface="Arial" panose="020B0604020202020204" pitchFamily="34" charset="0"/>
              <a:buNone/>
              <a:defRPr/>
            </a:pPr>
            <a:r>
              <a:rPr kumimoji="1" lang="en-US" altLang="zh-TW" sz="3000" b="1" dirty="0">
                <a:solidFill>
                  <a:schemeClr val="accent1">
                    <a:lumMod val="75000"/>
                  </a:schemeClr>
                </a:solidFill>
                <a:latin typeface="微軟正黑體" panose="020B0604030504040204" pitchFamily="34" charset="-120"/>
                <a:cs typeface="+mn-cs"/>
              </a:rPr>
              <a:t>	</a:t>
            </a:r>
            <a:r>
              <a:rPr kumimoji="1" lang="zh-TW" altLang="en-US" sz="3000" b="1" dirty="0">
                <a:solidFill>
                  <a:schemeClr val="accent1">
                    <a:lumMod val="75000"/>
                  </a:schemeClr>
                </a:solidFill>
                <a:latin typeface="微軟正黑體" panose="020B0604030504040204" pitchFamily="34" charset="-120"/>
                <a:cs typeface="+mn-cs"/>
              </a:rPr>
              <a:t>以上稻草，且部份農民處理稻草仍常用</a:t>
            </a:r>
            <a:endParaRPr kumimoji="1" lang="en-US" altLang="zh-TW" sz="3000" b="1" dirty="0">
              <a:solidFill>
                <a:schemeClr val="accent1">
                  <a:lumMod val="75000"/>
                </a:schemeClr>
              </a:solidFill>
              <a:latin typeface="微軟正黑體" panose="020B0604030504040204" pitchFamily="34" charset="-120"/>
              <a:cs typeface="+mn-cs"/>
            </a:endParaRPr>
          </a:p>
          <a:p>
            <a:pPr>
              <a:buSzPct val="45000"/>
              <a:buFont typeface="Arial" panose="020B0604020202020204" pitchFamily="34" charset="0"/>
              <a:buNone/>
              <a:defRPr/>
            </a:pPr>
            <a:r>
              <a:rPr kumimoji="1" lang="en-US" altLang="zh-TW" sz="3000" b="1" dirty="0">
                <a:solidFill>
                  <a:schemeClr val="accent1">
                    <a:lumMod val="75000"/>
                  </a:schemeClr>
                </a:solidFill>
                <a:latin typeface="微軟正黑體" panose="020B0604030504040204" pitchFamily="34" charset="-120"/>
                <a:cs typeface="+mn-cs"/>
              </a:rPr>
              <a:t>	</a:t>
            </a:r>
            <a:r>
              <a:rPr kumimoji="1" lang="zh-TW" altLang="en-US" sz="3000" b="1" dirty="0">
                <a:solidFill>
                  <a:schemeClr val="accent1">
                    <a:lumMod val="75000"/>
                  </a:schemeClr>
                </a:solidFill>
                <a:latin typeface="微軟正黑體" panose="020B0604030504040204" pitchFamily="34" charset="-120"/>
                <a:cs typeface="+mn-cs"/>
              </a:rPr>
              <a:t>就地焚燒的不佳方式，屢屢造成</a:t>
            </a:r>
            <a:r>
              <a:rPr kumimoji="1" lang="zh-TW" altLang="en-US" sz="3000" b="1" dirty="0">
                <a:solidFill>
                  <a:srgbClr val="FF0000"/>
                </a:solidFill>
                <a:latin typeface="微軟正黑體" panose="020B0604030504040204" pitchFamily="34" charset="-120"/>
                <a:cs typeface="+mn-cs"/>
              </a:rPr>
              <a:t>空氣污染</a:t>
            </a:r>
            <a:r>
              <a:rPr kumimoji="1" lang="zh-TW" altLang="en-US" sz="3000" b="1" dirty="0">
                <a:solidFill>
                  <a:schemeClr val="accent1">
                    <a:lumMod val="75000"/>
                  </a:schemeClr>
                </a:solidFill>
                <a:latin typeface="微軟正黑體" panose="020B0604030504040204" pitchFamily="34" charset="-120"/>
                <a:cs typeface="+mn-cs"/>
              </a:rPr>
              <a:t>情況的發生。</a:t>
            </a:r>
          </a:p>
        </p:txBody>
      </p:sp>
      <p:sp>
        <p:nvSpPr>
          <p:cNvPr id="4" name="標題 1"/>
          <p:cNvSpPr txBox="1">
            <a:spLocks/>
          </p:cNvSpPr>
          <p:nvPr/>
        </p:nvSpPr>
        <p:spPr bwMode="auto">
          <a:xfrm>
            <a:off x="442913" y="836613"/>
            <a:ext cx="7886700" cy="700087"/>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36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1pPr>
          </a:lstStyle>
          <a:p>
            <a:pPr algn="ctr" fontAlgn="base">
              <a:spcAft>
                <a:spcPct val="0"/>
              </a:spcAft>
              <a:defRPr/>
            </a:pPr>
            <a:r>
              <a:rPr kumimoji="1" lang="zh-TW" altLang="en-US" sz="4000" b="1" kern="0" dirty="0">
                <a:solidFill>
                  <a:srgbClr val="669900"/>
                </a:solidFill>
                <a:latin typeface="+mn-ea"/>
                <a:ea typeface="+mn-ea"/>
                <a:cs typeface="+mj-cs"/>
              </a:rPr>
              <a:t>稻草</a:t>
            </a:r>
          </a:p>
        </p:txBody>
      </p:sp>
    </p:spTree>
    <p:extLst>
      <p:ext uri="{BB962C8B-B14F-4D97-AF65-F5344CB8AC3E}">
        <p14:creationId xmlns:p14="http://schemas.microsoft.com/office/powerpoint/2010/main" xmlns="" val="33820502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18</a:t>
            </a:fld>
            <a:endParaRPr lang="zh-TW" altLang="en-US"/>
          </a:p>
        </p:txBody>
      </p:sp>
      <p:sp>
        <p:nvSpPr>
          <p:cNvPr id="3" name="矩形 2"/>
          <p:cNvSpPr/>
          <p:nvPr/>
        </p:nvSpPr>
        <p:spPr>
          <a:xfrm>
            <a:off x="228600" y="694841"/>
            <a:ext cx="8659906" cy="3118803"/>
          </a:xfrm>
          <a:prstGeom prst="rect">
            <a:avLst/>
          </a:prstGeom>
        </p:spPr>
        <p:txBody>
          <a:bodyPr wrap="square">
            <a:spAutoFit/>
          </a:bodyPr>
          <a:lstStyle/>
          <a:p>
            <a:pPr marL="407035" indent="-407035" algn="just">
              <a:lnSpc>
                <a:spcPts val="2200"/>
              </a:lnSpc>
              <a:spcAft>
                <a:spcPts val="600"/>
              </a:spcAft>
            </a:pPr>
            <a:r>
              <a:rPr kumimoji="1" lang="zh-TW" altLang="zh-TW" sz="3000" b="1" u="sng" dirty="0">
                <a:solidFill>
                  <a:schemeClr val="accent6"/>
                </a:solidFill>
                <a:latin typeface="微軟正黑體" panose="020B0604030504040204" pitchFamily="34" charset="-120"/>
                <a:ea typeface="微軟正黑體" panose="020B0604030504040204" pitchFamily="34" charset="-120"/>
              </a:rPr>
              <a:t>露天燃燒稻草每年約</a:t>
            </a:r>
            <a:r>
              <a:rPr kumimoji="1" lang="en-US" altLang="zh-TW" sz="3000" b="1" u="sng" dirty="0">
                <a:solidFill>
                  <a:schemeClr val="accent6"/>
                </a:solidFill>
                <a:latin typeface="微軟正黑體" panose="020B0604030504040204" pitchFamily="34" charset="-120"/>
                <a:ea typeface="微軟正黑體" panose="020B0604030504040204" pitchFamily="34" charset="-120"/>
              </a:rPr>
              <a:t>6</a:t>
            </a:r>
            <a:r>
              <a:rPr kumimoji="1" lang="zh-TW" altLang="zh-TW" sz="3000" b="1" u="sng" dirty="0">
                <a:solidFill>
                  <a:schemeClr val="accent6"/>
                </a:solidFill>
                <a:latin typeface="微軟正黑體" panose="020B0604030504040204" pitchFamily="34" charset="-120"/>
                <a:ea typeface="微軟正黑體" panose="020B0604030504040204" pitchFamily="34" charset="-120"/>
              </a:rPr>
              <a:t>萬公噸</a:t>
            </a:r>
            <a:r>
              <a:rPr lang="zh-TW" altLang="zh-TW" sz="3000" b="1" u="sng" kern="100" dirty="0" smtClean="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3000" b="1" u="sng" kern="100" dirty="0" smtClean="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407035" indent="-407035" algn="just">
              <a:lnSpc>
                <a:spcPts val="2200"/>
              </a:lnSpc>
              <a:spcAft>
                <a:spcPts val="600"/>
              </a:spcAft>
            </a:pPr>
            <a:r>
              <a:rPr kumimoji="1" lang="en-US" altLang="zh-TW" sz="2000" b="1" dirty="0" smtClean="0">
                <a:solidFill>
                  <a:srgbClr val="7030A0"/>
                </a:solidFill>
                <a:latin typeface="微軟正黑體" panose="020B0604030504040204" pitchFamily="34" charset="-120"/>
                <a:ea typeface="微軟正黑體" panose="020B0604030504040204" pitchFamily="34" charset="-120"/>
              </a:rPr>
              <a:t>107</a:t>
            </a:r>
            <a:r>
              <a:rPr kumimoji="1" lang="zh-TW" altLang="zh-TW" sz="2000" b="1" dirty="0">
                <a:solidFill>
                  <a:srgbClr val="7030A0"/>
                </a:solidFill>
                <a:latin typeface="微軟正黑體" panose="020B0604030504040204" pitchFamily="34" charset="-120"/>
                <a:ea typeface="微軟正黑體" panose="020B0604030504040204" pitchFamily="34" charset="-120"/>
              </a:rPr>
              <a:t>年稻草生產量約</a:t>
            </a:r>
            <a:r>
              <a:rPr kumimoji="1" lang="en-US" altLang="zh-TW" sz="2000" b="1" dirty="0">
                <a:solidFill>
                  <a:srgbClr val="7030A0"/>
                </a:solidFill>
                <a:latin typeface="微軟正黑體" panose="020B0604030504040204" pitchFamily="34" charset="-120"/>
                <a:ea typeface="微軟正黑體" panose="020B0604030504040204" pitchFamily="34" charset="-120"/>
              </a:rPr>
              <a:t>194</a:t>
            </a:r>
            <a:r>
              <a:rPr kumimoji="1" lang="zh-TW" altLang="zh-TW" sz="2000" b="1" dirty="0">
                <a:solidFill>
                  <a:srgbClr val="7030A0"/>
                </a:solidFill>
                <a:latin typeface="微軟正黑體" panose="020B0604030504040204" pitchFamily="34" charset="-120"/>
                <a:ea typeface="微軟正黑體" panose="020B0604030504040204" pitchFamily="34" charset="-120"/>
              </a:rPr>
              <a:t>萬公噸，其中焚燒處理約占</a:t>
            </a:r>
            <a:r>
              <a:rPr kumimoji="1" lang="en-US" altLang="zh-TW" sz="2000" b="1" dirty="0">
                <a:solidFill>
                  <a:srgbClr val="7030A0"/>
                </a:solidFill>
                <a:latin typeface="微軟正黑體" panose="020B0604030504040204" pitchFamily="34" charset="-120"/>
                <a:ea typeface="微軟正黑體" panose="020B0604030504040204" pitchFamily="34" charset="-120"/>
              </a:rPr>
              <a:t>3.7%(</a:t>
            </a:r>
            <a:r>
              <a:rPr kumimoji="1" lang="zh-TW" altLang="zh-TW" sz="2000" b="1" dirty="0">
                <a:solidFill>
                  <a:srgbClr val="7030A0"/>
                </a:solidFill>
                <a:latin typeface="微軟正黑體" panose="020B0604030504040204" pitchFamily="34" charset="-120"/>
                <a:ea typeface="微軟正黑體" panose="020B0604030504040204" pitchFamily="34" charset="-120"/>
              </a:rPr>
              <a:t>約</a:t>
            </a:r>
            <a:r>
              <a:rPr kumimoji="1" lang="en-US" altLang="zh-TW" sz="2000" b="1" dirty="0">
                <a:solidFill>
                  <a:srgbClr val="7030A0"/>
                </a:solidFill>
                <a:latin typeface="微軟正黑體" panose="020B0604030504040204" pitchFamily="34" charset="-120"/>
                <a:ea typeface="微軟正黑體" panose="020B0604030504040204" pitchFamily="34" charset="-120"/>
              </a:rPr>
              <a:t>7</a:t>
            </a:r>
            <a:r>
              <a:rPr kumimoji="1" lang="zh-TW" altLang="zh-TW" sz="2000" b="1" dirty="0">
                <a:solidFill>
                  <a:srgbClr val="7030A0"/>
                </a:solidFill>
                <a:latin typeface="微軟正黑體" panose="020B0604030504040204" pitchFamily="34" charset="-120"/>
                <a:ea typeface="微軟正黑體" panose="020B0604030504040204" pitchFamily="34" charset="-120"/>
              </a:rPr>
              <a:t>萬公噸</a:t>
            </a:r>
            <a:r>
              <a:rPr kumimoji="1" lang="en-US" altLang="zh-TW" sz="2000" b="1" dirty="0">
                <a:solidFill>
                  <a:srgbClr val="7030A0"/>
                </a:solidFill>
                <a:latin typeface="微軟正黑體" panose="020B0604030504040204" pitchFamily="34" charset="-120"/>
                <a:ea typeface="微軟正黑體" panose="020B0604030504040204" pitchFamily="34" charset="-120"/>
              </a:rPr>
              <a:t>)</a:t>
            </a:r>
            <a:r>
              <a:rPr kumimoji="1" lang="zh-TW" altLang="zh-TW" sz="2000" b="1" dirty="0">
                <a:solidFill>
                  <a:srgbClr val="7030A0"/>
                </a:solidFill>
                <a:latin typeface="微軟正黑體" panose="020B0604030504040204" pitchFamily="34" charset="-120"/>
                <a:ea typeface="微軟正黑體" panose="020B0604030504040204" pitchFamily="34" charset="-120"/>
              </a:rPr>
              <a:t>。</a:t>
            </a:r>
            <a:endParaRPr kumimoji="1" lang="en-US" altLang="zh-TW" sz="2000" b="1" dirty="0">
              <a:solidFill>
                <a:srgbClr val="7030A0"/>
              </a:solidFill>
              <a:latin typeface="微軟正黑體" panose="020B0604030504040204" pitchFamily="34" charset="-120"/>
              <a:ea typeface="微軟正黑體" panose="020B0604030504040204" pitchFamily="34" charset="-120"/>
            </a:endParaRPr>
          </a:p>
          <a:p>
            <a:r>
              <a:rPr kumimoji="1" lang="zh-TW" altLang="zh-TW" sz="3000" b="1" u="sng" dirty="0">
                <a:solidFill>
                  <a:schemeClr val="accent6"/>
                </a:solidFill>
                <a:latin typeface="微軟正黑體" panose="020B0604030504040204" pitchFamily="34" charset="-120"/>
                <a:ea typeface="微軟正黑體" panose="020B0604030504040204" pitchFamily="34" charset="-120"/>
              </a:rPr>
              <a:t>露天燃燒稻草之</a:t>
            </a:r>
            <a:r>
              <a:rPr kumimoji="1" lang="zh-TW" altLang="zh-TW" sz="3000" b="1" u="sng" dirty="0" smtClean="0">
                <a:solidFill>
                  <a:schemeClr val="accent6"/>
                </a:solidFill>
                <a:latin typeface="微軟正黑體" panose="020B0604030504040204" pitchFamily="34" charset="-120"/>
                <a:ea typeface="微軟正黑體" panose="020B0604030504040204" pitchFamily="34" charset="-120"/>
              </a:rPr>
              <a:t>缺點</a:t>
            </a:r>
            <a:endParaRPr kumimoji="1" lang="en-US" altLang="zh-TW" sz="3000" b="1" u="sng" dirty="0" smtClean="0">
              <a:solidFill>
                <a:schemeClr val="accent6"/>
              </a:solidFill>
              <a:latin typeface="微軟正黑體" panose="020B0604030504040204" pitchFamily="34" charset="-120"/>
              <a:ea typeface="微軟正黑體" panose="020B0604030504040204" pitchFamily="34" charset="-120"/>
            </a:endParaRPr>
          </a:p>
          <a:p>
            <a:pPr lvl="0"/>
            <a:r>
              <a:rPr kumimoji="1" lang="en-US" altLang="zh-TW" sz="2000" b="1" dirty="0" smtClean="0">
                <a:solidFill>
                  <a:srgbClr val="7030A0"/>
                </a:solidFill>
                <a:latin typeface="微軟正黑體" panose="020B0604030504040204" pitchFamily="34" charset="-120"/>
                <a:ea typeface="微軟正黑體" panose="020B0604030504040204" pitchFamily="34" charset="-120"/>
              </a:rPr>
              <a:t>1</a:t>
            </a:r>
            <a:r>
              <a:rPr kumimoji="1" lang="en-US" altLang="zh-TW" sz="2000" b="1" dirty="0">
                <a:solidFill>
                  <a:srgbClr val="7030A0"/>
                </a:solidFill>
                <a:latin typeface="微軟正黑體" panose="020B0604030504040204" pitchFamily="34" charset="-120"/>
                <a:ea typeface="微軟正黑體" panose="020B0604030504040204" pitchFamily="34" charset="-120"/>
              </a:rPr>
              <a:t>.</a:t>
            </a:r>
            <a:r>
              <a:rPr kumimoji="1" lang="zh-TW" altLang="zh-TW" sz="2000" b="1" dirty="0">
                <a:solidFill>
                  <a:srgbClr val="7030A0"/>
                </a:solidFill>
                <a:latin typeface="微軟正黑體" panose="020B0604030504040204" pitchFamily="34" charset="-120"/>
                <a:ea typeface="微軟正黑體" panose="020B0604030504040204" pitchFamily="34" charset="-120"/>
              </a:rPr>
              <a:t>燃燒稻草煙霧妨礙行車視線容易造成道路交通事故，且煙霧及粒狀污染物影響民眾生活品質及健康。</a:t>
            </a:r>
          </a:p>
          <a:p>
            <a:pPr lvl="0"/>
            <a:r>
              <a:rPr kumimoji="1" lang="en-US" altLang="zh-TW" sz="2000" b="1" dirty="0">
                <a:solidFill>
                  <a:srgbClr val="7030A0"/>
                </a:solidFill>
                <a:latin typeface="微軟正黑體" panose="020B0604030504040204" pitchFamily="34" charset="-120"/>
                <a:ea typeface="微軟正黑體" panose="020B0604030504040204" pitchFamily="34" charset="-120"/>
              </a:rPr>
              <a:t>2.</a:t>
            </a:r>
            <a:r>
              <a:rPr kumimoji="1" lang="zh-TW" altLang="zh-TW" sz="2000" b="1" dirty="0">
                <a:solidFill>
                  <a:srgbClr val="7030A0"/>
                </a:solidFill>
                <a:latin typeface="微軟正黑體" panose="020B0604030504040204" pitchFamily="34" charset="-120"/>
                <a:ea typeface="微軟正黑體" panose="020B0604030504040204" pitchFamily="34" charset="-120"/>
              </a:rPr>
              <a:t>燃燒稻草火勢不易撲滅及控制，可能衍生延燒鄰地農舍、威脅他人生命財產安全等涉及公共危險情事。</a:t>
            </a:r>
          </a:p>
          <a:p>
            <a:pPr lvl="0"/>
            <a:r>
              <a:rPr kumimoji="1" lang="en-US" altLang="zh-TW" sz="2000" b="1" dirty="0">
                <a:solidFill>
                  <a:srgbClr val="7030A0"/>
                </a:solidFill>
                <a:latin typeface="微軟正黑體" panose="020B0604030504040204" pitchFamily="34" charset="-120"/>
                <a:ea typeface="微軟正黑體" panose="020B0604030504040204" pitchFamily="34" charset="-120"/>
              </a:rPr>
              <a:t>3.</a:t>
            </a:r>
            <a:r>
              <a:rPr kumimoji="1" lang="zh-TW" altLang="zh-TW" sz="2000" b="1" dirty="0">
                <a:solidFill>
                  <a:srgbClr val="7030A0"/>
                </a:solidFill>
                <a:latin typeface="微軟正黑體" panose="020B0604030504040204" pitchFamily="34" charset="-120"/>
                <a:ea typeface="微軟正黑體" panose="020B0604030504040204" pitchFamily="34" charset="-120"/>
              </a:rPr>
              <a:t>燃燒稻草會因高溫破壞表土微生物相，且稻草灰會造成過多碳酸鉀及氧化鈣及肥力不均情形。</a:t>
            </a:r>
          </a:p>
        </p:txBody>
      </p:sp>
      <p:pic>
        <p:nvPicPr>
          <p:cNvPr id="8" name="Picture 4" descr="ãçç¨»èãçåçæå°çµæ"/>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73706" y="3886107"/>
            <a:ext cx="4370294" cy="2944553"/>
          </a:xfrm>
          <a:prstGeom prst="rect">
            <a:avLst/>
          </a:prstGeom>
          <a:noFill/>
          <a:extLst>
            <a:ext uri="{909E8E84-426E-40DD-AFC4-6F175D3DCCD1}">
              <a14:hiddenFill xmlns:a14="http://schemas.microsoft.com/office/drawing/2010/main" xmlns="">
                <a:solidFill>
                  <a:srgbClr val="FFFFFF"/>
                </a:solidFill>
              </a14:hiddenFill>
            </a:ext>
          </a:extLst>
        </p:spPr>
      </p:pic>
      <p:sp>
        <p:nvSpPr>
          <p:cNvPr id="9" name="文字方塊 8"/>
          <p:cNvSpPr txBox="1"/>
          <p:nvPr/>
        </p:nvSpPr>
        <p:spPr>
          <a:xfrm>
            <a:off x="4679577" y="3903860"/>
            <a:ext cx="4313443" cy="1015663"/>
          </a:xfrm>
          <a:prstGeom prst="rect">
            <a:avLst/>
          </a:prstGeom>
          <a:noFill/>
        </p:spPr>
        <p:txBody>
          <a:bodyPr wrap="square" rtlCol="0">
            <a:spAutoFit/>
          </a:bodyPr>
          <a:lstStyle/>
          <a:p>
            <a:r>
              <a:rPr lang="zh-TW" altLang="en-US" sz="2000" b="1" dirty="0" smtClean="0">
                <a:solidFill>
                  <a:srgbClr val="FF3399"/>
                </a:solidFill>
                <a:latin typeface="微軟正黑體" panose="020B0604030504040204" pitchFamily="34" charset="-120"/>
                <a:ea typeface="微軟正黑體" panose="020B0604030504040204" pitchFamily="34" charset="-120"/>
              </a:rPr>
              <a:t>事實上，燒成灰燼後，氮、磷、鉀</a:t>
            </a:r>
            <a:r>
              <a:rPr lang="en-US" altLang="zh-TW" sz="2000" b="1" dirty="0" smtClean="0">
                <a:solidFill>
                  <a:srgbClr val="FF3399"/>
                </a:solidFill>
                <a:latin typeface="微軟正黑體" panose="020B0604030504040204" pitchFamily="34" charset="-120"/>
                <a:ea typeface="微軟正黑體" panose="020B0604030504040204" pitchFamily="34" charset="-120"/>
              </a:rPr>
              <a:t>…</a:t>
            </a:r>
            <a:r>
              <a:rPr lang="zh-TW" altLang="en-US" sz="2000" b="1" dirty="0" smtClean="0">
                <a:solidFill>
                  <a:srgbClr val="FF3399"/>
                </a:solidFill>
                <a:latin typeface="微軟正黑體" panose="020B0604030504040204" pitchFamily="34" charset="-120"/>
                <a:ea typeface="微軟正黑體" panose="020B0604030504040204" pitchFamily="34" charset="-120"/>
              </a:rPr>
              <a:t>等有機質均大量減少，殘留量微乎其微，來年需施更多的化學肥料</a:t>
            </a:r>
            <a:endParaRPr lang="zh-TW" altLang="en-US" sz="2000" b="1" dirty="0">
              <a:solidFill>
                <a:srgbClr val="FF3399"/>
              </a:solidFill>
              <a:latin typeface="微軟正黑體" panose="020B0604030504040204" pitchFamily="34" charset="-120"/>
              <a:ea typeface="微軟正黑體" panose="020B0604030504040204" pitchFamily="34" charset="-120"/>
            </a:endParaRPr>
          </a:p>
        </p:txBody>
      </p:sp>
      <p:pic>
        <p:nvPicPr>
          <p:cNvPr id="10" name="圖片 3"/>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228601" y="3903860"/>
            <a:ext cx="4192420" cy="2926800"/>
          </a:xfrm>
          <a:prstGeom prst="rect">
            <a:avLst/>
          </a:prstGeom>
          <a:noFill/>
          <a:ln w="9525">
            <a:noFill/>
            <a:miter lim="800000"/>
            <a:headEnd/>
            <a:tailEnd/>
          </a:ln>
        </p:spPr>
      </p:pic>
      <p:sp>
        <p:nvSpPr>
          <p:cNvPr id="7" name="文字方塊 6"/>
          <p:cNvSpPr txBox="1"/>
          <p:nvPr/>
        </p:nvSpPr>
        <p:spPr>
          <a:xfrm>
            <a:off x="5454126" y="3477121"/>
            <a:ext cx="4238141" cy="40011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TW" altLang="en-US" sz="2000" b="1" spc="50" dirty="0" smtClean="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可以做肥，增加地力</a:t>
            </a:r>
            <a:r>
              <a:rPr lang="en-US" altLang="zh-TW" sz="2000" b="1" spc="50" dirty="0" smtClean="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endParaRPr lang="zh-TW" altLang="en-US" sz="20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32497043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19</a:t>
            </a:fld>
            <a:endParaRPr lang="zh-TW" altLang="en-US"/>
          </a:p>
        </p:txBody>
      </p:sp>
      <p:sp>
        <p:nvSpPr>
          <p:cNvPr id="3" name="標題 1"/>
          <p:cNvSpPr txBox="1">
            <a:spLocks/>
          </p:cNvSpPr>
          <p:nvPr/>
        </p:nvSpPr>
        <p:spPr bwMode="auto">
          <a:xfrm>
            <a:off x="440859" y="460096"/>
            <a:ext cx="7886700" cy="1325562"/>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36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1pPr>
          </a:lstStyle>
          <a:p>
            <a:pPr algn="ctr"/>
            <a:r>
              <a:rPr lang="zh-TW" altLang="en-US" sz="4000" b="1" dirty="0" smtClean="0">
                <a:solidFill>
                  <a:srgbClr val="92D050"/>
                </a:solidFill>
                <a:latin typeface="微軟正黑體" panose="020B0604030504040204" pitchFamily="34" charset="-120"/>
                <a:cs typeface="+mn-cs"/>
              </a:rPr>
              <a:t>呼籲勿露天燃燒稻草</a:t>
            </a:r>
            <a:r>
              <a:rPr lang="en-US" altLang="zh-TW" sz="4000" b="1" dirty="0" smtClean="0">
                <a:solidFill>
                  <a:srgbClr val="92D050"/>
                </a:solidFill>
                <a:latin typeface="微軟正黑體" panose="020B0604030504040204" pitchFamily="34" charset="-120"/>
                <a:cs typeface="+mn-cs"/>
              </a:rPr>
              <a:t/>
            </a:r>
            <a:br>
              <a:rPr lang="en-US" altLang="zh-TW" sz="4000" b="1" dirty="0" smtClean="0">
                <a:solidFill>
                  <a:srgbClr val="92D050"/>
                </a:solidFill>
                <a:latin typeface="微軟正黑體" panose="020B0604030504040204" pitchFamily="34" charset="-120"/>
                <a:cs typeface="+mn-cs"/>
              </a:rPr>
            </a:br>
            <a:r>
              <a:rPr lang="zh-TW" altLang="en-US" sz="4000" b="1" dirty="0" smtClean="0">
                <a:solidFill>
                  <a:srgbClr val="92D050"/>
                </a:solidFill>
                <a:latin typeface="微軟正黑體" panose="020B0604030504040204" pitchFamily="34" charset="-120"/>
                <a:cs typeface="+mn-cs"/>
              </a:rPr>
              <a:t>確保空氣清新好安全</a:t>
            </a:r>
            <a:endParaRPr lang="zh-TW" altLang="en-US" sz="4000" b="1" dirty="0">
              <a:solidFill>
                <a:srgbClr val="92D050"/>
              </a:solidFill>
              <a:latin typeface="微軟正黑體" panose="020B0604030504040204" pitchFamily="34" charset="-120"/>
              <a:cs typeface="+mn-cs"/>
            </a:endParaRPr>
          </a:p>
        </p:txBody>
      </p:sp>
      <p:sp>
        <p:nvSpPr>
          <p:cNvPr id="4" name="內容版面配置區 2"/>
          <p:cNvSpPr txBox="1">
            <a:spLocks/>
          </p:cNvSpPr>
          <p:nvPr/>
        </p:nvSpPr>
        <p:spPr bwMode="auto">
          <a:xfrm>
            <a:off x="440859" y="1660686"/>
            <a:ext cx="7886700" cy="252412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SzPct val="45000"/>
            </a:pPr>
            <a:r>
              <a:rPr kumimoji="1" lang="zh-TW" altLang="en-US" sz="2600" b="1" dirty="0" smtClean="0">
                <a:solidFill>
                  <a:srgbClr val="7030A0"/>
                </a:solidFill>
                <a:latin typeface="微軟正黑體" panose="020B0604030504040204" pitchFamily="34" charset="-120"/>
                <a:cs typeface="+mn-cs"/>
              </a:rPr>
              <a:t>根據報導指出</a:t>
            </a:r>
            <a:r>
              <a:rPr kumimoji="1" lang="zh-TW" altLang="en-US" sz="2600" b="1" dirty="0">
                <a:solidFill>
                  <a:srgbClr val="7030A0"/>
                </a:solidFill>
                <a:latin typeface="微軟正黑體" panose="020B0604030504040204" pitchFamily="34" charset="-120"/>
                <a:cs typeface="+mn-cs"/>
              </a:rPr>
              <a:t>，世界衛生組織</a:t>
            </a:r>
            <a:r>
              <a:rPr kumimoji="1" lang="zh-TW" altLang="en-US" sz="2600" b="1" dirty="0" smtClean="0">
                <a:solidFill>
                  <a:srgbClr val="7030A0"/>
                </a:solidFill>
                <a:latin typeface="微軟正黑體" panose="020B0604030504040204" pitchFamily="34" charset="-120"/>
                <a:cs typeface="+mn-cs"/>
              </a:rPr>
              <a:t>二○一八年</a:t>
            </a:r>
            <a:r>
              <a:rPr kumimoji="1" lang="zh-TW" altLang="en-US" sz="2600" b="1" dirty="0">
                <a:solidFill>
                  <a:srgbClr val="7030A0"/>
                </a:solidFill>
                <a:latin typeface="微軟正黑體" panose="020B0604030504040204" pitchFamily="34" charset="-120"/>
                <a:cs typeface="+mn-cs"/>
              </a:rPr>
              <a:t>公布</a:t>
            </a:r>
            <a:r>
              <a:rPr kumimoji="1" lang="en-US" altLang="zh-TW" sz="2600" b="1" dirty="0">
                <a:solidFill>
                  <a:srgbClr val="7030A0"/>
                </a:solidFill>
                <a:latin typeface="微軟正黑體" panose="020B0604030504040204" pitchFamily="34" charset="-120"/>
                <a:cs typeface="+mn-cs"/>
              </a:rPr>
              <a:t>PM2.5</a:t>
            </a:r>
            <a:r>
              <a:rPr kumimoji="1" lang="zh-TW" altLang="en-US" sz="2600" b="1" dirty="0">
                <a:solidFill>
                  <a:srgbClr val="7030A0"/>
                </a:solidFill>
                <a:latin typeface="微軟正黑體" panose="020B0604030504040204" pitchFamily="34" charset="-120"/>
                <a:cs typeface="+mn-cs"/>
              </a:rPr>
              <a:t>為致癌物，一公頃稻草露天燃燒會產生四十二．六公斤粒狀污染物（ＴＳＰ）、九公噸二氧化碳、卅八．四公斤</a:t>
            </a:r>
            <a:r>
              <a:rPr kumimoji="1" lang="en-US" altLang="zh-TW" sz="2600" b="1" dirty="0">
                <a:solidFill>
                  <a:srgbClr val="7030A0"/>
                </a:solidFill>
                <a:latin typeface="微軟正黑體" panose="020B0604030504040204" pitchFamily="34" charset="-120"/>
                <a:cs typeface="+mn-cs"/>
              </a:rPr>
              <a:t>PM2.5</a:t>
            </a:r>
            <a:r>
              <a:rPr kumimoji="1" lang="zh-TW" altLang="en-US" sz="2600" b="1" dirty="0">
                <a:solidFill>
                  <a:srgbClr val="7030A0"/>
                </a:solidFill>
                <a:latin typeface="微軟正黑體" panose="020B0604030504040204" pitchFamily="34" charset="-120"/>
                <a:cs typeface="+mn-cs"/>
              </a:rPr>
              <a:t>及其他空氣污染物，不但影響空氣品質、危害人體健康，產生的濃煙也會影響附近道路的行車安全。</a:t>
            </a:r>
          </a:p>
        </p:txBody>
      </p:sp>
      <p:pic>
        <p:nvPicPr>
          <p:cNvPr id="5" name="圖片 4"/>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5680976" y="3951373"/>
            <a:ext cx="2823346" cy="2827299"/>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1364" y="3951373"/>
            <a:ext cx="5392271" cy="2827299"/>
          </a:xfrm>
          <a:prstGeom prst="rect">
            <a:avLst/>
          </a:prstGeom>
        </p:spPr>
      </p:pic>
      <p:sp>
        <p:nvSpPr>
          <p:cNvPr id="7" name="文字方塊 6"/>
          <p:cNvSpPr txBox="1"/>
          <p:nvPr/>
        </p:nvSpPr>
        <p:spPr>
          <a:xfrm>
            <a:off x="161364" y="6293937"/>
            <a:ext cx="1196788" cy="400110"/>
          </a:xfrm>
          <a:prstGeom prst="rect">
            <a:avLst/>
          </a:prstGeom>
          <a:solidFill>
            <a:srgbClr val="FFFF00"/>
          </a:solidFill>
        </p:spPr>
        <p:txBody>
          <a:bodyPr wrap="square" rtlCol="0">
            <a:spAutoFit/>
          </a:bodyPr>
          <a:lstStyle/>
          <a:p>
            <a:r>
              <a:rPr lang="zh-TW" altLang="en-US" sz="2000" b="1" dirty="0" smtClean="0">
                <a:solidFill>
                  <a:srgbClr val="0066FF"/>
                </a:solidFill>
                <a:latin typeface="微軟正黑體" pitchFamily="34" charset="-120"/>
                <a:ea typeface="微軟正黑體" pitchFamily="34" charset="-120"/>
              </a:rPr>
              <a:t> </a:t>
            </a:r>
            <a:r>
              <a:rPr lang="zh-TW" altLang="en-US" b="1" dirty="0" smtClean="0">
                <a:solidFill>
                  <a:srgbClr val="0066FF"/>
                </a:solidFill>
                <a:latin typeface="微軟正黑體" pitchFamily="34" charset="-120"/>
                <a:ea typeface="微軟正黑體" pitchFamily="34" charset="-120"/>
              </a:rPr>
              <a:t>危險因子</a:t>
            </a:r>
            <a:endParaRPr lang="zh-TW" altLang="en-US" b="1" dirty="0">
              <a:solidFill>
                <a:srgbClr val="0066FF"/>
              </a:solidFill>
              <a:latin typeface="微軟正黑體" pitchFamily="34" charset="-120"/>
              <a:ea typeface="微軟正黑體" pitchFamily="34" charset="-120"/>
            </a:endParaRPr>
          </a:p>
        </p:txBody>
      </p:sp>
    </p:spTree>
    <p:extLst>
      <p:ext uri="{BB962C8B-B14F-4D97-AF65-F5344CB8AC3E}">
        <p14:creationId xmlns:p14="http://schemas.microsoft.com/office/powerpoint/2010/main" xmlns="" val="31714165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8339" y="669323"/>
            <a:ext cx="2876985" cy="793973"/>
          </a:xfrm>
          <a:noFill/>
          <a:effectLst>
            <a:softEdge rad="31750"/>
          </a:effectLst>
        </p:spPr>
        <p:txBody>
          <a:bodyPr>
            <a:normAutofit/>
          </a:bodyPr>
          <a:lstStyle/>
          <a:p>
            <a:r>
              <a:rPr lang="zh-TW" altLang="en-US" sz="4400" b="1" dirty="0" smtClean="0">
                <a:solidFill>
                  <a:srgbClr val="002060"/>
                </a:solidFill>
                <a:latin typeface="微軟正黑體" panose="020B0604030504040204" pitchFamily="34" charset="-120"/>
              </a:rPr>
              <a:t>簡報大綱</a:t>
            </a:r>
            <a:endParaRPr lang="zh-TW" altLang="en-US" sz="4400" b="1" dirty="0">
              <a:solidFill>
                <a:srgbClr val="002060"/>
              </a:solidFill>
              <a:latin typeface="微軟正黑體" panose="020B0604030504040204" pitchFamily="34" charset="-120"/>
            </a:endParaRPr>
          </a:p>
        </p:txBody>
      </p:sp>
      <p:sp>
        <p:nvSpPr>
          <p:cNvPr id="3" name="內容版面配置區 2"/>
          <p:cNvSpPr>
            <a:spLocks noGrp="1"/>
          </p:cNvSpPr>
          <p:nvPr>
            <p:ph idx="1"/>
          </p:nvPr>
        </p:nvSpPr>
        <p:spPr>
          <a:xfrm>
            <a:off x="1459354" y="1867430"/>
            <a:ext cx="7684646" cy="3036675"/>
          </a:xfrm>
        </p:spPr>
        <p:txBody>
          <a:bodyPr>
            <a:normAutofit fontScale="85000" lnSpcReduction="20000"/>
          </a:bodyPr>
          <a:lstStyle/>
          <a:p>
            <a:r>
              <a:rPr lang="zh-TW" altLang="en-US" sz="4000" dirty="0" smtClean="0">
                <a:solidFill>
                  <a:srgbClr val="DC44CA"/>
                </a:solidFill>
                <a:latin typeface="微軟正黑體" panose="020B0604030504040204" pitchFamily="34" charset="-120"/>
              </a:rPr>
              <a:t>每個無法離開地球生命都應關心的事</a:t>
            </a:r>
            <a:endParaRPr lang="en-US" altLang="zh-TW" sz="4000" dirty="0" smtClean="0">
              <a:solidFill>
                <a:srgbClr val="DC44CA"/>
              </a:solidFill>
              <a:latin typeface="微軟正黑體" panose="020B0604030504040204" pitchFamily="34" charset="-120"/>
            </a:endParaRPr>
          </a:p>
          <a:p>
            <a:r>
              <a:rPr lang="zh-TW" altLang="en-US" sz="4000" dirty="0" smtClean="0">
                <a:solidFill>
                  <a:srgbClr val="DC44CA"/>
                </a:solidFill>
                <a:latin typeface="微軟正黑體" panose="020B0604030504040204" pitchFamily="34" charset="-120"/>
              </a:rPr>
              <a:t>臺南市露天</a:t>
            </a:r>
            <a:r>
              <a:rPr lang="zh-TW" altLang="en-US" sz="4000" dirty="0">
                <a:solidFill>
                  <a:srgbClr val="DC44CA"/>
                </a:solidFill>
                <a:latin typeface="微軟正黑體" panose="020B0604030504040204" pitchFamily="34" charset="-120"/>
              </a:rPr>
              <a:t>燃燒概況 </a:t>
            </a:r>
            <a:endParaRPr lang="en-US" altLang="zh-TW" sz="4000" dirty="0">
              <a:solidFill>
                <a:srgbClr val="DC44CA"/>
              </a:solidFill>
              <a:latin typeface="微軟正黑體" panose="020B0604030504040204" pitchFamily="34" charset="-120"/>
            </a:endParaRPr>
          </a:p>
          <a:p>
            <a:r>
              <a:rPr lang="zh-TW" altLang="en-US" sz="4000" dirty="0" smtClean="0">
                <a:solidFill>
                  <a:srgbClr val="DC44CA"/>
                </a:solidFill>
                <a:latin typeface="微軟正黑體" panose="020B0604030504040204" pitchFamily="34" charset="-120"/>
              </a:rPr>
              <a:t>露天燃燒的危害</a:t>
            </a:r>
            <a:endParaRPr lang="en-US" altLang="zh-TW" sz="4000" dirty="0" smtClean="0">
              <a:solidFill>
                <a:srgbClr val="DC44CA"/>
              </a:solidFill>
              <a:latin typeface="微軟正黑體" panose="020B0604030504040204" pitchFamily="34" charset="-120"/>
            </a:endParaRPr>
          </a:p>
          <a:p>
            <a:r>
              <a:rPr lang="zh-TW" altLang="en-US" sz="4000" dirty="0">
                <a:solidFill>
                  <a:srgbClr val="DC44CA"/>
                </a:solidFill>
                <a:latin typeface="微軟正黑體" panose="020B0604030504040204" pitchFamily="34" charset="-120"/>
              </a:rPr>
              <a:t>空污法規政令</a:t>
            </a:r>
            <a:r>
              <a:rPr lang="zh-TW" altLang="en-US" sz="4000" dirty="0" smtClean="0">
                <a:solidFill>
                  <a:srgbClr val="DC44CA"/>
                </a:solidFill>
                <a:latin typeface="微軟正黑體" panose="020B0604030504040204" pitchFamily="34" charset="-120"/>
              </a:rPr>
              <a:t>宣導</a:t>
            </a:r>
            <a:endParaRPr lang="en-US" altLang="zh-TW" sz="4000" dirty="0" smtClean="0">
              <a:solidFill>
                <a:srgbClr val="DC44CA"/>
              </a:solidFill>
              <a:latin typeface="微軟正黑體" panose="020B0604030504040204" pitchFamily="34" charset="-120"/>
            </a:endParaRPr>
          </a:p>
          <a:p>
            <a:r>
              <a:rPr lang="zh-TW" altLang="en-US" sz="4000" dirty="0">
                <a:solidFill>
                  <a:srgbClr val="DC44CA"/>
                </a:solidFill>
                <a:latin typeface="微軟正黑體" panose="020B0604030504040204" pitchFamily="34" charset="-120"/>
              </a:rPr>
              <a:t>減少露天</a:t>
            </a:r>
            <a:r>
              <a:rPr lang="zh-TW" altLang="en-US" sz="4000" dirty="0" smtClean="0">
                <a:solidFill>
                  <a:srgbClr val="DC44CA"/>
                </a:solidFill>
                <a:latin typeface="微軟正黑體" panose="020B0604030504040204" pitchFamily="34" charset="-120"/>
              </a:rPr>
              <a:t>燃燒的方法</a:t>
            </a:r>
            <a:endParaRPr lang="en-US" altLang="zh-TW" sz="4000" dirty="0" smtClean="0">
              <a:solidFill>
                <a:srgbClr val="DC44CA"/>
              </a:solidFill>
              <a:latin typeface="微軟正黑體" panose="020B0604030504040204" pitchFamily="34" charset="-120"/>
            </a:endParaRPr>
          </a:p>
          <a:p>
            <a:r>
              <a:rPr lang="zh-TW" altLang="en-US" sz="4000" dirty="0" smtClean="0">
                <a:solidFill>
                  <a:srgbClr val="DC44CA"/>
                </a:solidFill>
                <a:latin typeface="微軟正黑體" panose="020B0604030504040204" pitchFamily="34" charset="-120"/>
              </a:rPr>
              <a:t>臺</a:t>
            </a:r>
            <a:r>
              <a:rPr lang="zh-TW" altLang="en-US" sz="4000" dirty="0">
                <a:solidFill>
                  <a:srgbClr val="DC44CA"/>
                </a:solidFill>
                <a:latin typeface="微軟正黑體" panose="020B0604030504040204" pitchFamily="34" charset="-120"/>
              </a:rPr>
              <a:t>南市空品改善與願景 </a:t>
            </a:r>
            <a:endParaRPr lang="en-US" altLang="zh-TW" sz="4000" dirty="0" smtClean="0">
              <a:solidFill>
                <a:srgbClr val="DC44CA"/>
              </a:solidFill>
              <a:latin typeface="微軟正黑體" panose="020B0604030504040204" pitchFamily="34" charset="-120"/>
            </a:endParaRPr>
          </a:p>
          <a:p>
            <a:endParaRPr lang="en-US" altLang="zh-TW" sz="4000" dirty="0">
              <a:latin typeface="微軟正黑體" panose="020B0604030504040204" pitchFamily="34" charset="-120"/>
            </a:endParaRPr>
          </a:p>
        </p:txBody>
      </p:sp>
      <p:sp>
        <p:nvSpPr>
          <p:cNvPr id="6" name="投影片編號版面配置區 5">
            <a:extLst>
              <a:ext uri="{FF2B5EF4-FFF2-40B4-BE49-F238E27FC236}">
                <a16:creationId xmlns:a16="http://schemas.microsoft.com/office/drawing/2014/main" xmlns="" id="{604EC85B-20B8-46F6-9A92-AF9CDB2BE554}"/>
              </a:ext>
            </a:extLst>
          </p:cNvPr>
          <p:cNvSpPr>
            <a:spLocks noGrp="1"/>
          </p:cNvSpPr>
          <p:nvPr>
            <p:ph type="sldNum" sz="quarter" idx="12"/>
          </p:nvPr>
        </p:nvSpPr>
        <p:spPr/>
        <p:txBody>
          <a:bodyPr/>
          <a:lstStyle/>
          <a:p>
            <a:fld id="{4B623A07-8517-49F3-9DCC-4A4570E77CAB}" type="slidenum">
              <a:rPr lang="zh-TW" altLang="en-US" smtClean="0"/>
              <a:pPr/>
              <a:t>2</a:t>
            </a:fld>
            <a:endParaRPr lang="zh-TW" altLang="en-US" dirty="0"/>
          </a:p>
        </p:txBody>
      </p:sp>
    </p:spTree>
    <p:extLst>
      <p:ext uri="{BB962C8B-B14F-4D97-AF65-F5344CB8AC3E}">
        <p14:creationId xmlns:p14="http://schemas.microsoft.com/office/powerpoint/2010/main" xmlns="" val="25552365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20</a:t>
            </a:fld>
            <a:endParaRPr lang="zh-TW" altLang="en-US"/>
          </a:p>
        </p:txBody>
      </p:sp>
      <p:sp>
        <p:nvSpPr>
          <p:cNvPr id="3" name="文字方塊 2">
            <a:extLst>
              <a:ext uri="{FF2B5EF4-FFF2-40B4-BE49-F238E27FC236}">
                <a16:creationId xmlns="" xmlns:a16="http://schemas.microsoft.com/office/drawing/2014/main" id="{DE7AA147-E17F-460C-907B-2754AD8A247D}"/>
              </a:ext>
            </a:extLst>
          </p:cNvPr>
          <p:cNvSpPr txBox="1"/>
          <p:nvPr/>
        </p:nvSpPr>
        <p:spPr bwMode="gray">
          <a:xfrm>
            <a:off x="788431" y="435916"/>
            <a:ext cx="7596977" cy="707886"/>
          </a:xfrm>
          <a:prstGeom prst="rect">
            <a:avLst/>
          </a:prstGeom>
          <a:noFill/>
        </p:spPr>
        <p:txBody>
          <a:bodyPr wrap="square" rtlCol="0">
            <a:spAutoFit/>
          </a:bodyPr>
          <a:lstStyle/>
          <a:p>
            <a:pPr algn="ctr"/>
            <a:r>
              <a:rPr lang="zh-TW" altLang="en-US" sz="4000" dirty="0" smtClean="0">
                <a:solidFill>
                  <a:schemeClr val="tx1">
                    <a:lumMod val="65000"/>
                    <a:lumOff val="35000"/>
                  </a:schemeClr>
                </a:solidFill>
                <a:latin typeface="華康超明體" panose="02020C09000000000000" pitchFamily="49" charset="-120"/>
                <a:ea typeface="華康超明體" panose="02020C09000000000000" pitchFamily="49" charset="-120"/>
                <a:cs typeface="Aharoni" panose="02010803020104030203" pitchFamily="2" charset="-79"/>
              </a:rPr>
              <a:t>露天燃</a:t>
            </a:r>
            <a:r>
              <a:rPr lang="zh-TW" altLang="en-US" sz="4000" dirty="0">
                <a:solidFill>
                  <a:schemeClr val="tx1">
                    <a:lumMod val="65000"/>
                    <a:lumOff val="35000"/>
                  </a:schemeClr>
                </a:solidFill>
                <a:latin typeface="華康超明體" panose="02020C09000000000000" pitchFamily="49" charset="-120"/>
                <a:ea typeface="華康超明體" panose="02020C09000000000000" pitchFamily="49" charset="-120"/>
                <a:cs typeface="Aharoni" panose="02010803020104030203" pitchFamily="2" charset="-79"/>
              </a:rPr>
              <a:t>燒</a:t>
            </a:r>
            <a:r>
              <a:rPr lang="zh-TW" altLang="en-US" sz="4000" dirty="0" smtClean="0">
                <a:solidFill>
                  <a:schemeClr val="tx1">
                    <a:lumMod val="65000"/>
                    <a:lumOff val="35000"/>
                  </a:schemeClr>
                </a:solidFill>
                <a:effectLst/>
                <a:latin typeface="華康超明體" panose="02020C09000000000000" pitchFamily="49" charset="-120"/>
                <a:ea typeface="華康超明體" panose="02020C09000000000000" pitchFamily="49" charset="-120"/>
                <a:cs typeface="Aharoni" panose="02010803020104030203" pitchFamily="2" charset="-79"/>
              </a:rPr>
              <a:t>還可能</a:t>
            </a:r>
            <a:r>
              <a:rPr lang="en-US" altLang="zh-TW" sz="4000" dirty="0" smtClean="0">
                <a:solidFill>
                  <a:schemeClr val="tx1">
                    <a:lumMod val="65000"/>
                    <a:lumOff val="35000"/>
                  </a:schemeClr>
                </a:solidFill>
                <a:effectLst/>
                <a:latin typeface="華康超明體" panose="02020C09000000000000" pitchFamily="49" charset="-120"/>
                <a:ea typeface="華康超明體" panose="02020C09000000000000" pitchFamily="49" charset="-120"/>
                <a:cs typeface="Aharoni" panose="02010803020104030203" pitchFamily="2" charset="-79"/>
              </a:rPr>
              <a:t>…</a:t>
            </a:r>
            <a:endParaRPr lang="zh-TW" altLang="en-US" sz="4000" dirty="0">
              <a:solidFill>
                <a:schemeClr val="tx1">
                  <a:lumMod val="65000"/>
                  <a:lumOff val="35000"/>
                </a:schemeClr>
              </a:solidFill>
              <a:effectLst/>
              <a:latin typeface="華康超明體" panose="02020C09000000000000" pitchFamily="49" charset="-120"/>
              <a:ea typeface="華康超明體" panose="02020C09000000000000" pitchFamily="49" charset="-120"/>
              <a:cs typeface="Aharoni" panose="02010803020104030203" pitchFamily="2" charset="-79"/>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8781" t="18188" r="45823" b="36137"/>
          <a:stretch/>
        </p:blipFill>
        <p:spPr bwMode="auto">
          <a:xfrm>
            <a:off x="1456577" y="1098596"/>
            <a:ext cx="5264224" cy="33561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descr="ãç½°ãçåçæå°çµæ"/>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5916"/>
          <a:stretch/>
        </p:blipFill>
        <p:spPr bwMode="auto">
          <a:xfrm>
            <a:off x="305172" y="4748568"/>
            <a:ext cx="3129674" cy="199993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4" name="文字方塊 3"/>
          <p:cNvSpPr txBox="1"/>
          <p:nvPr/>
        </p:nvSpPr>
        <p:spPr>
          <a:xfrm>
            <a:off x="5208264" y="1765232"/>
            <a:ext cx="3680460" cy="52322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TW" altLang="en-US" sz="28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露天</a:t>
            </a:r>
            <a:r>
              <a:rPr lang="zh-TW" altLang="en-US" sz="2800" b="1" spc="50" dirty="0" smtClean="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燃燒有</a:t>
            </a:r>
            <a:r>
              <a:rPr lang="en-US" altLang="zh-TW" sz="2800" b="1" spc="50" dirty="0" smtClean="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zh-TW" altLang="en-US" sz="2800" b="1" spc="50" dirty="0" smtClean="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法</a:t>
            </a:r>
            <a:r>
              <a:rPr lang="en-US" altLang="zh-TW" sz="2800" b="1" spc="50" dirty="0" smtClean="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zh-TW" altLang="en-US" sz="2800" b="1" spc="50" dirty="0" smtClean="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管</a:t>
            </a:r>
            <a:r>
              <a:rPr lang="en-US" altLang="zh-TW" sz="2800" b="1" spc="50" dirty="0" smtClean="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endParaRPr lang="zh-TW" altLang="en-US" sz="28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sp>
        <p:nvSpPr>
          <p:cNvPr id="7" name="AutoShape 8" descr="ãæ¶é²å± logoãçåçæå°çµ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grpSp>
        <p:nvGrpSpPr>
          <p:cNvPr id="5" name="群組 4"/>
          <p:cNvGrpSpPr/>
          <p:nvPr/>
        </p:nvGrpSpPr>
        <p:grpSpPr>
          <a:xfrm>
            <a:off x="3622188" y="4621683"/>
            <a:ext cx="5358997" cy="609600"/>
            <a:chOff x="4659227" y="4342665"/>
            <a:chExt cx="5358997" cy="609600"/>
          </a:xfrm>
        </p:grpSpPr>
        <p:pic>
          <p:nvPicPr>
            <p:cNvPr id="4098" name="Picture 2" descr="èºåå¸æ¿åºç°å¢ä¿è­·å±"/>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231" r="80916"/>
            <a:stretch/>
          </p:blipFill>
          <p:spPr bwMode="auto">
            <a:xfrm>
              <a:off x="4659227" y="4342665"/>
              <a:ext cx="587143" cy="6096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文字方塊 8"/>
            <p:cNvSpPr txBox="1"/>
            <p:nvPr/>
          </p:nvSpPr>
          <p:spPr>
            <a:xfrm>
              <a:off x="5230110" y="4453481"/>
              <a:ext cx="1005840" cy="400110"/>
            </a:xfrm>
            <a:prstGeom prst="rect">
              <a:avLst/>
            </a:prstGeom>
            <a:noFill/>
          </p:spPr>
          <p:txBody>
            <a:bodyPr wrap="square" rtlCol="0">
              <a:spAutoFit/>
            </a:bodyPr>
            <a:lstStyle/>
            <a:p>
              <a:r>
                <a:rPr lang="zh-TW" altLang="en-US" sz="2000" b="1" dirty="0" smtClean="0">
                  <a:solidFill>
                    <a:srgbClr val="00B050"/>
                  </a:solidFill>
                  <a:latin typeface="微軟正黑體" panose="020B0604030504040204" pitchFamily="34" charset="-120"/>
                  <a:ea typeface="微軟正黑體" panose="020B0604030504040204" pitchFamily="34" charset="-120"/>
                </a:rPr>
                <a:t>環保局</a:t>
              </a:r>
              <a:endParaRPr lang="zh-TW" altLang="en-US" sz="2000" b="1" dirty="0">
                <a:solidFill>
                  <a:srgbClr val="00B05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6235950" y="4460247"/>
              <a:ext cx="1005840" cy="400110"/>
            </a:xfrm>
            <a:prstGeom prst="rect">
              <a:avLst/>
            </a:prstGeom>
            <a:noFill/>
          </p:spPr>
          <p:txBody>
            <a:bodyPr wrap="square" rtlCol="0">
              <a:spAutoFit/>
            </a:bodyPr>
            <a:lstStyle/>
            <a:p>
              <a:r>
                <a:rPr lang="zh-TW" altLang="en-US" sz="2000" b="1" dirty="0">
                  <a:solidFill>
                    <a:srgbClr val="00B050"/>
                  </a:solidFill>
                  <a:latin typeface="微軟正黑體" panose="020B0604030504040204" pitchFamily="34" charset="-120"/>
                  <a:ea typeface="微軟正黑體" panose="020B0604030504040204" pitchFamily="34" charset="-120"/>
                </a:rPr>
                <a:t>空污</a:t>
              </a:r>
              <a:r>
                <a:rPr lang="zh-TW" altLang="en-US" sz="2000" b="1" dirty="0" smtClean="0">
                  <a:solidFill>
                    <a:srgbClr val="00B050"/>
                  </a:solidFill>
                  <a:latin typeface="微軟正黑體" panose="020B0604030504040204" pitchFamily="34" charset="-120"/>
                  <a:ea typeface="微軟正黑體" panose="020B0604030504040204" pitchFamily="34" charset="-120"/>
                </a:rPr>
                <a:t>法</a:t>
              </a:r>
              <a:endParaRPr lang="en-US" altLang="zh-TW" sz="2000" b="1" dirty="0" smtClean="0">
                <a:solidFill>
                  <a:srgbClr val="00B050"/>
                </a:solidFill>
                <a:latin typeface="微軟正黑體" panose="020B0604030504040204" pitchFamily="34" charset="-120"/>
                <a:ea typeface="微軟正黑體" panose="020B0604030504040204" pitchFamily="34" charset="-120"/>
              </a:endParaRPr>
            </a:p>
          </p:txBody>
        </p:sp>
        <p:sp>
          <p:nvSpPr>
            <p:cNvPr id="18" name="文字方塊 17"/>
            <p:cNvSpPr txBox="1"/>
            <p:nvPr/>
          </p:nvSpPr>
          <p:spPr>
            <a:xfrm>
              <a:off x="7167363" y="4460247"/>
              <a:ext cx="2850861" cy="400110"/>
            </a:xfrm>
            <a:prstGeom prst="rect">
              <a:avLst/>
            </a:prstGeom>
            <a:noFill/>
          </p:spPr>
          <p:txBody>
            <a:bodyPr wrap="square" rtlCol="0">
              <a:spAutoFit/>
            </a:bodyPr>
            <a:lstStyle/>
            <a:p>
              <a:r>
                <a:rPr lang="zh-TW" altLang="en-US" sz="2000" b="1" dirty="0" smtClean="0">
                  <a:solidFill>
                    <a:srgbClr val="00B050"/>
                  </a:solidFill>
                  <a:latin typeface="微軟正黑體" panose="020B0604030504040204" pitchFamily="34" charset="-120"/>
                  <a:ea typeface="微軟正黑體" panose="020B0604030504040204" pitchFamily="34" charset="-120"/>
                </a:rPr>
                <a:t>污染行為</a:t>
              </a:r>
              <a:r>
                <a:rPr lang="en-US" altLang="zh-TW" sz="2000" b="1" dirty="0" smtClean="0">
                  <a:solidFill>
                    <a:srgbClr val="00B050"/>
                  </a:solidFill>
                  <a:latin typeface="微軟正黑體" panose="020B0604030504040204" pitchFamily="34" charset="-120"/>
                  <a:ea typeface="微軟正黑體" panose="020B0604030504040204" pitchFamily="34" charset="-120"/>
                </a:rPr>
                <a:t>1</a:t>
              </a:r>
              <a:r>
                <a:rPr lang="zh-TW" altLang="en-US" sz="2000" b="1" dirty="0" smtClean="0">
                  <a:solidFill>
                    <a:srgbClr val="00B050"/>
                  </a:solidFill>
                  <a:latin typeface="微軟正黑體" panose="020B0604030504040204" pitchFamily="34" charset="-120"/>
                  <a:ea typeface="微軟正黑體" panose="020B0604030504040204" pitchFamily="34" charset="-120"/>
                </a:rPr>
                <a:t>千</a:t>
              </a:r>
              <a:r>
                <a:rPr lang="en-US" altLang="zh-TW" sz="2000" b="1" dirty="0" smtClean="0">
                  <a:solidFill>
                    <a:srgbClr val="00B050"/>
                  </a:solidFill>
                  <a:latin typeface="微軟正黑體" panose="020B0604030504040204" pitchFamily="34" charset="-120"/>
                  <a:ea typeface="微軟正黑體" panose="020B0604030504040204" pitchFamily="34" charset="-120"/>
                </a:rPr>
                <a:t>2</a:t>
              </a:r>
              <a:r>
                <a:rPr lang="zh-TW" altLang="en-US" sz="2000" b="1" dirty="0" smtClean="0">
                  <a:solidFill>
                    <a:srgbClr val="00B050"/>
                  </a:solidFill>
                  <a:latin typeface="微軟正黑體" panose="020B0604030504040204" pitchFamily="34" charset="-120"/>
                  <a:ea typeface="微軟正黑體" panose="020B0604030504040204" pitchFamily="34" charset="-120"/>
                </a:rPr>
                <a:t>至</a:t>
              </a:r>
              <a:r>
                <a:rPr lang="en-US" altLang="zh-TW" sz="2000" b="1" dirty="0" smtClean="0">
                  <a:solidFill>
                    <a:srgbClr val="00B050"/>
                  </a:solidFill>
                  <a:latin typeface="微軟正黑體" panose="020B0604030504040204" pitchFamily="34" charset="-120"/>
                  <a:ea typeface="微軟正黑體" panose="020B0604030504040204" pitchFamily="34" charset="-120"/>
                </a:rPr>
                <a:t>10</a:t>
              </a:r>
              <a:r>
                <a:rPr lang="zh-TW" altLang="en-US" sz="2000" b="1" dirty="0" smtClean="0">
                  <a:solidFill>
                    <a:srgbClr val="00B050"/>
                  </a:solidFill>
                  <a:latin typeface="微軟正黑體" panose="020B0604030504040204" pitchFamily="34" charset="-120"/>
                  <a:ea typeface="微軟正黑體" panose="020B0604030504040204" pitchFamily="34" charset="-120"/>
                </a:rPr>
                <a:t>萬</a:t>
              </a:r>
              <a:endParaRPr lang="zh-TW" altLang="en-US" sz="2000" b="1" dirty="0">
                <a:solidFill>
                  <a:srgbClr val="00B050"/>
                </a:solidFill>
                <a:latin typeface="微軟正黑體" panose="020B0604030504040204" pitchFamily="34" charset="-120"/>
                <a:ea typeface="微軟正黑體" panose="020B0604030504040204" pitchFamily="34" charset="-120"/>
              </a:endParaRPr>
            </a:p>
          </p:txBody>
        </p:sp>
      </p:grpSp>
      <p:grpSp>
        <p:nvGrpSpPr>
          <p:cNvPr id="6" name="群組 5"/>
          <p:cNvGrpSpPr/>
          <p:nvPr/>
        </p:nvGrpSpPr>
        <p:grpSpPr>
          <a:xfrm>
            <a:off x="3568142" y="5303514"/>
            <a:ext cx="5413044" cy="719996"/>
            <a:chOff x="4623565" y="5158005"/>
            <a:chExt cx="5413044" cy="719996"/>
          </a:xfrm>
        </p:grpSpPr>
        <p:pic>
          <p:nvPicPr>
            <p:cNvPr id="8" name="Picture 3" descr="D:\素材\用過的圖\10391394509393.jpg"/>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99667" l="14333" r="90000">
                          <a14:foregroundMark x1="86667" y1="38667" x2="86667" y2="38667"/>
                          <a14:foregroundMark x1="79667" y1="4667" x2="79667" y2="4667"/>
                          <a14:foregroundMark x1="21333" y1="3333" x2="21333" y2="3333"/>
                          <a14:foregroundMark x1="17333" y1="45667" x2="17333" y2="45667"/>
                          <a14:foregroundMark x1="27000" y1="75333" x2="27000" y2="75333"/>
                          <a14:foregroundMark x1="51333" y1="97667" x2="51333" y2="97667"/>
                          <a14:foregroundMark x1="70000" y1="85000" x2="70000" y2="85000"/>
                          <a14:foregroundMark x1="85000" y1="47333" x2="85000" y2="47333"/>
                          <a14:foregroundMark x1="82667" y1="9667" x2="82667" y2="9667"/>
                          <a14:foregroundMark x1="47333" y1="6667" x2="47333" y2="6667"/>
                          <a14:foregroundMark x1="33000" y1="4667" x2="33000" y2="4667"/>
                          <a14:foregroundMark x1="19000" y1="13000" x2="19000" y2="13000"/>
                          <a14:foregroundMark x1="16333" y1="32667" x2="16333" y2="3266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623565" y="5158005"/>
              <a:ext cx="658466" cy="658466"/>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文字方塊 14"/>
            <p:cNvSpPr txBox="1"/>
            <p:nvPr/>
          </p:nvSpPr>
          <p:spPr>
            <a:xfrm>
              <a:off x="5282031" y="5301799"/>
              <a:ext cx="1005840" cy="400110"/>
            </a:xfrm>
            <a:prstGeom prst="rect">
              <a:avLst/>
            </a:prstGeom>
            <a:noFill/>
          </p:spPr>
          <p:txBody>
            <a:bodyPr wrap="square" rtlCol="0">
              <a:spAutoFit/>
            </a:bodyPr>
            <a:lstStyle/>
            <a:p>
              <a:r>
                <a:rPr lang="zh-TW" altLang="en-US" sz="2000" b="1" dirty="0">
                  <a:solidFill>
                    <a:srgbClr val="0070C0"/>
                  </a:solidFill>
                  <a:latin typeface="微軟正黑體" panose="020B0604030504040204" pitchFamily="34" charset="-120"/>
                  <a:ea typeface="微軟正黑體" panose="020B0604030504040204" pitchFamily="34" charset="-120"/>
                </a:rPr>
                <a:t>警察</a:t>
              </a:r>
              <a:r>
                <a:rPr lang="zh-TW" altLang="en-US" sz="2000" b="1" dirty="0" smtClean="0">
                  <a:solidFill>
                    <a:srgbClr val="0070C0"/>
                  </a:solidFill>
                  <a:latin typeface="微軟正黑體" panose="020B0604030504040204" pitchFamily="34" charset="-120"/>
                  <a:ea typeface="微軟正黑體" panose="020B0604030504040204" pitchFamily="34" charset="-120"/>
                </a:rPr>
                <a:t>局</a:t>
              </a:r>
              <a:endParaRPr lang="zh-TW" altLang="en-US" sz="2000" b="1" dirty="0">
                <a:solidFill>
                  <a:srgbClr val="0070C0"/>
                </a:solidFill>
                <a:latin typeface="微軟正黑體" panose="020B0604030504040204" pitchFamily="34" charset="-120"/>
                <a:ea typeface="微軟正黑體" panose="020B0604030504040204" pitchFamily="34" charset="-120"/>
              </a:endParaRPr>
            </a:p>
          </p:txBody>
        </p:sp>
        <p:sp>
          <p:nvSpPr>
            <p:cNvPr id="19" name="文字方塊 18"/>
            <p:cNvSpPr txBox="1"/>
            <p:nvPr/>
          </p:nvSpPr>
          <p:spPr>
            <a:xfrm>
              <a:off x="6213444" y="5170115"/>
              <a:ext cx="1200150" cy="707886"/>
            </a:xfrm>
            <a:prstGeom prst="rect">
              <a:avLst/>
            </a:prstGeom>
            <a:noFill/>
          </p:spPr>
          <p:txBody>
            <a:bodyPr wrap="square" rtlCol="0">
              <a:spAutoFit/>
            </a:bodyPr>
            <a:lstStyle/>
            <a:p>
              <a:r>
                <a:rPr lang="zh-TW" altLang="en-US" sz="2000" b="1" dirty="0">
                  <a:solidFill>
                    <a:srgbClr val="0070C0"/>
                  </a:solidFill>
                  <a:latin typeface="微軟正黑體" panose="020B0604030504040204" pitchFamily="34" charset="-120"/>
                  <a:ea typeface="微軟正黑體" panose="020B0604030504040204" pitchFamily="34" charset="-120"/>
                </a:rPr>
                <a:t>社維</a:t>
              </a:r>
              <a:r>
                <a:rPr lang="zh-TW" altLang="en-US" sz="2000" b="1" dirty="0" smtClean="0">
                  <a:solidFill>
                    <a:srgbClr val="0070C0"/>
                  </a:solidFill>
                  <a:latin typeface="微軟正黑體" panose="020B0604030504040204" pitchFamily="34" charset="-120"/>
                  <a:ea typeface="微軟正黑體" panose="020B0604030504040204" pitchFamily="34" charset="-120"/>
                </a:rPr>
                <a:t>法</a:t>
              </a:r>
              <a:endParaRPr lang="en-US" altLang="zh-TW" sz="2000" b="1" dirty="0" smtClean="0">
                <a:solidFill>
                  <a:srgbClr val="0070C0"/>
                </a:solidFill>
                <a:latin typeface="微軟正黑體" panose="020B0604030504040204" pitchFamily="34" charset="-120"/>
                <a:ea typeface="微軟正黑體" panose="020B0604030504040204" pitchFamily="34" charset="-120"/>
              </a:endParaRPr>
            </a:p>
            <a:p>
              <a:r>
                <a:rPr lang="zh-TW" altLang="en-US" sz="2000" b="1" dirty="0">
                  <a:solidFill>
                    <a:srgbClr val="0070C0"/>
                  </a:solidFill>
                  <a:latin typeface="微軟正黑體" panose="020B0604030504040204" pitchFamily="34" charset="-120"/>
                  <a:ea typeface="微軟正黑體" panose="020B0604030504040204" pitchFamily="34" charset="-120"/>
                </a:rPr>
                <a:t>道</a:t>
              </a:r>
              <a:r>
                <a:rPr lang="zh-TW" altLang="en-US" sz="2000" b="1" dirty="0" smtClean="0">
                  <a:solidFill>
                    <a:srgbClr val="0070C0"/>
                  </a:solidFill>
                  <a:latin typeface="微軟正黑體" panose="020B0604030504040204" pitchFamily="34" charset="-120"/>
                  <a:ea typeface="微軟正黑體" panose="020B0604030504040204" pitchFamily="34" charset="-120"/>
                </a:rPr>
                <a:t>交條例</a:t>
              </a:r>
              <a:endParaRPr lang="zh-TW" altLang="en-US" sz="2000" b="1" dirty="0">
                <a:solidFill>
                  <a:srgbClr val="0070C0"/>
                </a:solidFill>
                <a:latin typeface="微軟正黑體" panose="020B0604030504040204" pitchFamily="34" charset="-120"/>
                <a:ea typeface="微軟正黑體" panose="020B0604030504040204" pitchFamily="34" charset="-120"/>
              </a:endParaRPr>
            </a:p>
          </p:txBody>
        </p:sp>
        <p:sp>
          <p:nvSpPr>
            <p:cNvPr id="20" name="文字方塊 19"/>
            <p:cNvSpPr txBox="1"/>
            <p:nvPr/>
          </p:nvSpPr>
          <p:spPr>
            <a:xfrm>
              <a:off x="7446550" y="5347809"/>
              <a:ext cx="2590059" cy="400110"/>
            </a:xfrm>
            <a:prstGeom prst="rect">
              <a:avLst/>
            </a:prstGeom>
            <a:noFill/>
          </p:spPr>
          <p:txBody>
            <a:bodyPr wrap="square" rtlCol="0">
              <a:spAutoFit/>
            </a:bodyPr>
            <a:lstStyle/>
            <a:p>
              <a:r>
                <a:rPr lang="zh-TW" altLang="en-US" sz="2000" b="1" dirty="0">
                  <a:solidFill>
                    <a:srgbClr val="0070C0"/>
                  </a:solidFill>
                  <a:latin typeface="微軟正黑體" panose="020B0604030504040204" pitchFamily="34" charset="-120"/>
                  <a:ea typeface="微軟正黑體" panose="020B0604030504040204" pitchFamily="34" charset="-120"/>
                </a:rPr>
                <a:t>安全</a:t>
              </a:r>
              <a:r>
                <a:rPr lang="zh-TW" altLang="en-US" sz="2000" b="1" dirty="0" smtClean="0">
                  <a:solidFill>
                    <a:srgbClr val="0070C0"/>
                  </a:solidFill>
                  <a:latin typeface="微軟正黑體" panose="020B0604030504040204" pitchFamily="34" charset="-120"/>
                  <a:ea typeface="微軟正黑體" panose="020B0604030504040204" pitchFamily="34" charset="-120"/>
                </a:rPr>
                <a:t>維護</a:t>
              </a:r>
              <a:r>
                <a:rPr lang="en-US" altLang="zh-TW" sz="2000" b="1" dirty="0" smtClean="0">
                  <a:solidFill>
                    <a:srgbClr val="0070C0"/>
                  </a:solidFill>
                  <a:latin typeface="微軟正黑體" panose="020B0604030504040204" pitchFamily="34" charset="-120"/>
                  <a:ea typeface="微軟正黑體" panose="020B0604030504040204" pitchFamily="34" charset="-120"/>
                </a:rPr>
                <a:t>1</a:t>
              </a:r>
              <a:r>
                <a:rPr lang="zh-TW" altLang="en-US" sz="2000" b="1" dirty="0">
                  <a:solidFill>
                    <a:srgbClr val="0070C0"/>
                  </a:solidFill>
                  <a:latin typeface="微軟正黑體" panose="020B0604030504040204" pitchFamily="34" charset="-120"/>
                  <a:ea typeface="微軟正黑體" panose="020B0604030504040204" pitchFamily="34" charset="-120"/>
                </a:rPr>
                <a:t>仟</a:t>
              </a:r>
              <a:r>
                <a:rPr lang="en-US" altLang="zh-TW" sz="2000" b="1" dirty="0" smtClean="0">
                  <a:solidFill>
                    <a:srgbClr val="0070C0"/>
                  </a:solidFill>
                  <a:latin typeface="微軟正黑體" panose="020B0604030504040204" pitchFamily="34" charset="-120"/>
                  <a:ea typeface="微軟正黑體" panose="020B0604030504040204" pitchFamily="34" charset="-120"/>
                </a:rPr>
                <a:t>2</a:t>
              </a:r>
              <a:r>
                <a:rPr lang="zh-TW" altLang="en-US" sz="2000" b="1" dirty="0" smtClean="0">
                  <a:solidFill>
                    <a:srgbClr val="0070C0"/>
                  </a:solidFill>
                  <a:latin typeface="微軟正黑體" panose="020B0604030504040204" pitchFamily="34" charset="-120"/>
                  <a:ea typeface="微軟正黑體" panose="020B0604030504040204" pitchFamily="34" charset="-120"/>
                </a:rPr>
                <a:t>至</a:t>
              </a:r>
              <a:r>
                <a:rPr lang="en-US" altLang="zh-TW" sz="2000" b="1" dirty="0" smtClean="0">
                  <a:solidFill>
                    <a:srgbClr val="0070C0"/>
                  </a:solidFill>
                  <a:latin typeface="微軟正黑體" panose="020B0604030504040204" pitchFamily="34" charset="-120"/>
                  <a:ea typeface="微軟正黑體" panose="020B0604030504040204" pitchFamily="34" charset="-120"/>
                </a:rPr>
                <a:t>1</a:t>
              </a:r>
              <a:r>
                <a:rPr lang="zh-TW" altLang="en-US" sz="2000" b="1" dirty="0" smtClean="0">
                  <a:solidFill>
                    <a:srgbClr val="0070C0"/>
                  </a:solidFill>
                  <a:latin typeface="微軟正黑體" panose="020B0604030504040204" pitchFamily="34" charset="-120"/>
                  <a:ea typeface="微軟正黑體" panose="020B0604030504040204" pitchFamily="34" charset="-120"/>
                </a:rPr>
                <a:t>萬</a:t>
              </a:r>
              <a:r>
                <a:rPr lang="en-US" altLang="zh-TW" sz="2000" b="1" dirty="0" smtClean="0">
                  <a:solidFill>
                    <a:srgbClr val="0070C0"/>
                  </a:solidFill>
                  <a:latin typeface="微軟正黑體" panose="020B0604030504040204" pitchFamily="34" charset="-120"/>
                  <a:ea typeface="微軟正黑體" panose="020B0604030504040204" pitchFamily="34" charset="-120"/>
                </a:rPr>
                <a:t>2</a:t>
              </a:r>
              <a:endParaRPr lang="zh-TW" altLang="en-US" sz="2000" b="1" dirty="0">
                <a:solidFill>
                  <a:srgbClr val="0070C0"/>
                </a:solidFill>
                <a:latin typeface="微軟正黑體" panose="020B0604030504040204" pitchFamily="34" charset="-120"/>
                <a:ea typeface="微軟正黑體" panose="020B0604030504040204" pitchFamily="34" charset="-120"/>
              </a:endParaRPr>
            </a:p>
          </p:txBody>
        </p:sp>
      </p:grpSp>
      <p:grpSp>
        <p:nvGrpSpPr>
          <p:cNvPr id="10" name="群組 9"/>
          <p:cNvGrpSpPr/>
          <p:nvPr/>
        </p:nvGrpSpPr>
        <p:grpSpPr>
          <a:xfrm>
            <a:off x="3667180" y="6069673"/>
            <a:ext cx="5325840" cy="680809"/>
            <a:chOff x="4599243" y="5966753"/>
            <a:chExt cx="5325840" cy="680809"/>
          </a:xfrm>
        </p:grpSpPr>
        <p:pic>
          <p:nvPicPr>
            <p:cNvPr id="4105" name="Picture 9" descr="C:\Users\hulysu\Desktop\歸仁露天燃燒宣導\2000px-Republic_of_China_Fire_Services_Logo.svg.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599243" y="5966753"/>
              <a:ext cx="597201" cy="680809"/>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文字方塊 15"/>
            <p:cNvSpPr txBox="1"/>
            <p:nvPr/>
          </p:nvSpPr>
          <p:spPr>
            <a:xfrm>
              <a:off x="5219304" y="6133639"/>
              <a:ext cx="1005840" cy="400110"/>
            </a:xfrm>
            <a:prstGeom prst="rect">
              <a:avLst/>
            </a:prstGeom>
            <a:noFill/>
          </p:spPr>
          <p:txBody>
            <a:bodyPr wrap="square" rtlCol="0">
              <a:spAutoFit/>
            </a:bodyPr>
            <a:lstStyle/>
            <a:p>
              <a:r>
                <a:rPr lang="zh-TW" altLang="en-US" sz="2000" b="1" dirty="0">
                  <a:solidFill>
                    <a:srgbClr val="FF0000"/>
                  </a:solidFill>
                  <a:latin typeface="微軟正黑體" panose="020B0604030504040204" pitchFamily="34" charset="-120"/>
                  <a:ea typeface="微軟正黑體" panose="020B0604030504040204" pitchFamily="34" charset="-120"/>
                </a:rPr>
                <a:t>消防</a:t>
              </a:r>
              <a:r>
                <a:rPr lang="zh-TW" altLang="en-US" sz="2000" b="1" dirty="0" smtClean="0">
                  <a:solidFill>
                    <a:srgbClr val="FF0000"/>
                  </a:solidFill>
                  <a:latin typeface="微軟正黑體" panose="020B0604030504040204" pitchFamily="34" charset="-120"/>
                  <a:ea typeface="微軟正黑體" panose="020B0604030504040204" pitchFamily="34" charset="-120"/>
                </a:rPr>
                <a:t>局</a:t>
              </a:r>
              <a:endParaRPr lang="zh-TW" altLang="en-US" sz="2000" b="1" dirty="0">
                <a:solidFill>
                  <a:srgbClr val="FF0000"/>
                </a:solidFill>
                <a:latin typeface="微軟正黑體" panose="020B0604030504040204" pitchFamily="34" charset="-120"/>
                <a:ea typeface="微軟正黑體" panose="020B0604030504040204" pitchFamily="34" charset="-120"/>
              </a:endParaRPr>
            </a:p>
          </p:txBody>
        </p:sp>
        <p:sp>
          <p:nvSpPr>
            <p:cNvPr id="21" name="文字方塊 20"/>
            <p:cNvSpPr txBox="1"/>
            <p:nvPr/>
          </p:nvSpPr>
          <p:spPr>
            <a:xfrm>
              <a:off x="6134874" y="6122494"/>
              <a:ext cx="1200150" cy="400110"/>
            </a:xfrm>
            <a:prstGeom prst="rect">
              <a:avLst/>
            </a:prstGeom>
            <a:noFill/>
          </p:spPr>
          <p:txBody>
            <a:bodyPr wrap="square" rtlCol="0">
              <a:spAutoFit/>
            </a:bodyPr>
            <a:lstStyle/>
            <a:p>
              <a:r>
                <a:rPr lang="zh-TW" altLang="en-US" sz="2000" b="1" dirty="0">
                  <a:solidFill>
                    <a:srgbClr val="FF0000"/>
                  </a:solidFill>
                  <a:latin typeface="微軟正黑體" panose="020B0604030504040204" pitchFamily="34" charset="-120"/>
                  <a:ea typeface="微軟正黑體" panose="020B0604030504040204" pitchFamily="34" charset="-120"/>
                </a:rPr>
                <a:t>消防</a:t>
              </a:r>
              <a:r>
                <a:rPr lang="zh-TW" altLang="en-US" sz="2000" b="1" dirty="0" smtClean="0">
                  <a:solidFill>
                    <a:srgbClr val="FF0000"/>
                  </a:solidFill>
                  <a:latin typeface="微軟正黑體" panose="020B0604030504040204" pitchFamily="34" charset="-120"/>
                  <a:ea typeface="微軟正黑體" panose="020B0604030504040204" pitchFamily="34" charset="-120"/>
                </a:rPr>
                <a:t>法</a:t>
              </a:r>
              <a:endParaRPr lang="en-US" altLang="zh-TW" sz="2000" b="1" dirty="0" smtClean="0">
                <a:solidFill>
                  <a:srgbClr val="FF0000"/>
                </a:solidFill>
                <a:latin typeface="微軟正黑體" panose="020B0604030504040204" pitchFamily="34" charset="-120"/>
                <a:ea typeface="微軟正黑體" panose="020B0604030504040204" pitchFamily="34" charset="-120"/>
              </a:endParaRPr>
            </a:p>
          </p:txBody>
        </p:sp>
        <p:sp>
          <p:nvSpPr>
            <p:cNvPr id="22" name="文字方塊 21"/>
            <p:cNvSpPr txBox="1"/>
            <p:nvPr/>
          </p:nvSpPr>
          <p:spPr>
            <a:xfrm>
              <a:off x="7161437" y="6122494"/>
              <a:ext cx="2763646" cy="400110"/>
            </a:xfrm>
            <a:prstGeom prst="rect">
              <a:avLst/>
            </a:prstGeom>
            <a:noFill/>
          </p:spPr>
          <p:txBody>
            <a:bodyPr wrap="square" rtlCol="0">
              <a:spAutoFit/>
            </a:bodyP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火災</a:t>
              </a:r>
              <a:r>
                <a:rPr lang="zh-TW" altLang="en-US" sz="2000" b="1" dirty="0" smtClean="0">
                  <a:solidFill>
                    <a:srgbClr val="FF0000"/>
                  </a:solidFill>
                  <a:latin typeface="微軟正黑體" panose="020B0604030504040204" pitchFamily="34" charset="-120"/>
                  <a:ea typeface="微軟正黑體" panose="020B0604030504040204" pitchFamily="34" charset="-120"/>
                </a:rPr>
                <a:t>預防</a:t>
              </a:r>
              <a:r>
                <a:rPr lang="en-US" altLang="zh-TW" sz="2000" b="1" dirty="0" smtClean="0">
                  <a:solidFill>
                    <a:srgbClr val="FF0000"/>
                  </a:solidFill>
                  <a:latin typeface="微軟正黑體" panose="020B0604030504040204" pitchFamily="34" charset="-120"/>
                  <a:ea typeface="微軟正黑體" panose="020B0604030504040204" pitchFamily="34" charset="-120"/>
                </a:rPr>
                <a:t>3</a:t>
              </a:r>
              <a:r>
                <a:rPr lang="zh-TW" altLang="en-US" sz="2000" b="1" dirty="0" smtClean="0">
                  <a:solidFill>
                    <a:srgbClr val="FF0000"/>
                  </a:solidFill>
                  <a:latin typeface="微軟正黑體" panose="020B0604030504040204" pitchFamily="34" charset="-120"/>
                  <a:ea typeface="微軟正黑體" panose="020B0604030504040204" pitchFamily="34" charset="-120"/>
                </a:rPr>
                <a:t>仟元以下</a:t>
              </a:r>
              <a:endParaRPr lang="en-US" altLang="zh-TW" sz="2000" b="1" dirty="0" smtClean="0">
                <a:solidFill>
                  <a:srgbClr val="FF0000"/>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219769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143801"/>
            <a:ext cx="9144000" cy="5686859"/>
          </a:xfrm>
          <a:prstGeom prst="rect">
            <a:avLst/>
          </a:prstGeom>
        </p:spPr>
      </p:pic>
      <p:sp>
        <p:nvSpPr>
          <p:cNvPr id="2" name="投影片編號版面配置區 1"/>
          <p:cNvSpPr>
            <a:spLocks noGrp="1"/>
          </p:cNvSpPr>
          <p:nvPr>
            <p:ph type="sldNum" sz="quarter" idx="12"/>
          </p:nvPr>
        </p:nvSpPr>
        <p:spPr/>
        <p:txBody>
          <a:bodyPr/>
          <a:lstStyle/>
          <a:p>
            <a:fld id="{4B623A07-8517-49F3-9DCC-4A4570E77CAB}" type="slidenum">
              <a:rPr lang="zh-TW" altLang="en-US" smtClean="0"/>
              <a:pPr/>
              <a:t>21</a:t>
            </a:fld>
            <a:endParaRPr lang="zh-TW" altLang="en-US"/>
          </a:p>
        </p:txBody>
      </p:sp>
      <p:sp>
        <p:nvSpPr>
          <p:cNvPr id="8" name="文字方塊 7">
            <a:extLst>
              <a:ext uri="{FF2B5EF4-FFF2-40B4-BE49-F238E27FC236}">
                <a16:creationId xmlns:a16="http://schemas.microsoft.com/office/drawing/2014/main" xmlns="" id="{DE7AA147-E17F-460C-907B-2754AD8A247D}"/>
              </a:ext>
            </a:extLst>
          </p:cNvPr>
          <p:cNvSpPr txBox="1"/>
          <p:nvPr/>
        </p:nvSpPr>
        <p:spPr bwMode="gray">
          <a:xfrm>
            <a:off x="0" y="435916"/>
            <a:ext cx="9144000" cy="707886"/>
          </a:xfrm>
          <a:prstGeom prst="rect">
            <a:avLst/>
          </a:prstGeom>
          <a:noFill/>
        </p:spPr>
        <p:txBody>
          <a:bodyPr wrap="square" rtlCol="0">
            <a:spAutoFit/>
          </a:bodyPr>
          <a:lstStyle/>
          <a:p>
            <a:pPr algn="ctr"/>
            <a:r>
              <a:rPr lang="zh-TW" altLang="en-US" sz="4000" dirty="0" smtClean="0">
                <a:solidFill>
                  <a:schemeClr val="tx1">
                    <a:lumMod val="65000"/>
                    <a:lumOff val="35000"/>
                  </a:schemeClr>
                </a:solidFill>
                <a:effectLst/>
                <a:latin typeface="微軟正黑體" panose="020B0604030504040204" pitchFamily="34" charset="-120"/>
                <a:ea typeface="微軟正黑體" panose="020B0604030504040204" pitchFamily="34" charset="-120"/>
                <a:cs typeface="Aharoni" panose="02010803020104030203" pitchFamily="2" charset="-79"/>
              </a:rPr>
              <a:t>為何要燒稻草</a:t>
            </a:r>
            <a:r>
              <a:rPr lang="en-US" altLang="zh-TW" sz="4000" dirty="0" smtClean="0">
                <a:solidFill>
                  <a:schemeClr val="tx1">
                    <a:lumMod val="65000"/>
                    <a:lumOff val="35000"/>
                  </a:schemeClr>
                </a:solidFill>
                <a:effectLst/>
                <a:latin typeface="微軟正黑體" panose="020B0604030504040204" pitchFamily="34" charset="-120"/>
                <a:ea typeface="微軟正黑體" panose="020B0604030504040204" pitchFamily="34" charset="-120"/>
                <a:cs typeface="Aharoni" panose="02010803020104030203" pitchFamily="2" charset="-79"/>
              </a:rPr>
              <a:t>?</a:t>
            </a:r>
            <a:r>
              <a:rPr lang="zh-TW" altLang="en-US" sz="4000" dirty="0">
                <a:solidFill>
                  <a:schemeClr val="tx1">
                    <a:lumMod val="65000"/>
                    <a:lumOff val="35000"/>
                  </a:schemeClr>
                </a:solidFill>
                <a:latin typeface="微軟正黑體" panose="020B0604030504040204" pitchFamily="34" charset="-120"/>
                <a:ea typeface="微軟正黑體" panose="020B0604030504040204" pitchFamily="34" charset="-120"/>
                <a:cs typeface="Aharoni" panose="02010803020104030203" pitchFamily="2" charset="-79"/>
              </a:rPr>
              <a:t>老祖先</a:t>
            </a:r>
            <a:r>
              <a:rPr lang="zh-TW" altLang="en-US" sz="4000" dirty="0" smtClean="0">
                <a:solidFill>
                  <a:schemeClr val="tx1">
                    <a:lumMod val="65000"/>
                    <a:lumOff val="35000"/>
                  </a:schemeClr>
                </a:solidFill>
                <a:effectLst/>
                <a:latin typeface="微軟正黑體" panose="020B0604030504040204" pitchFamily="34" charset="-120"/>
                <a:ea typeface="微軟正黑體" panose="020B0604030504040204" pitchFamily="34" charset="-120"/>
                <a:cs typeface="Aharoni" panose="02010803020104030203" pitchFamily="2" charset="-79"/>
              </a:rPr>
              <a:t>說</a:t>
            </a:r>
            <a:r>
              <a:rPr lang="en-US" altLang="zh-TW" sz="4000" dirty="0" smtClean="0">
                <a:solidFill>
                  <a:schemeClr val="tx1">
                    <a:lumMod val="65000"/>
                    <a:lumOff val="35000"/>
                  </a:schemeClr>
                </a:solidFill>
                <a:effectLst/>
                <a:latin typeface="微軟正黑體" panose="020B0604030504040204" pitchFamily="34" charset="-120"/>
                <a:ea typeface="微軟正黑體" panose="020B0604030504040204" pitchFamily="34" charset="-120"/>
                <a:cs typeface="Aharoni" panose="02010803020104030203" pitchFamily="2" charset="-79"/>
              </a:rPr>
              <a:t>…</a:t>
            </a:r>
            <a:endParaRPr lang="zh-TW" altLang="en-US" sz="40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Aharoni" panose="02010803020104030203" pitchFamily="2" charset="-79"/>
            </a:endParaRPr>
          </a:p>
        </p:txBody>
      </p:sp>
      <p:sp>
        <p:nvSpPr>
          <p:cNvPr id="10" name="文字方塊 9"/>
          <p:cNvSpPr txBox="1"/>
          <p:nvPr/>
        </p:nvSpPr>
        <p:spPr>
          <a:xfrm>
            <a:off x="325942" y="1590078"/>
            <a:ext cx="3280410" cy="52322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TW" altLang="en-US" sz="2800" b="1" spc="50" dirty="0" smtClean="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可以去除病蟲害</a:t>
            </a:r>
            <a:r>
              <a:rPr lang="en-US" altLang="zh-TW" sz="2800" b="1" spc="50" dirty="0" smtClean="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endParaRPr lang="zh-TW" altLang="en-US" sz="28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797710" y="5632434"/>
            <a:ext cx="4091940" cy="1015663"/>
          </a:xfrm>
          <a:prstGeom prst="rect">
            <a:avLst/>
          </a:prstGeom>
          <a:noFill/>
        </p:spPr>
        <p:txBody>
          <a:bodyPr wrap="square" rtlCol="0">
            <a:spAutoFit/>
          </a:bodyPr>
          <a:lstStyle/>
          <a:p>
            <a:r>
              <a:rPr lang="zh-TW" altLang="en-US" sz="2000" b="1" dirty="0" smtClean="0">
                <a:solidFill>
                  <a:srgbClr val="FFFFFF"/>
                </a:solidFill>
                <a:latin typeface="微軟正黑體" panose="020B0604030504040204" pitchFamily="34" charset="-120"/>
                <a:ea typeface="微軟正黑體" panose="020B0604030504040204" pitchFamily="34" charset="-120"/>
              </a:rPr>
              <a:t>事實上，雖去除了害蟲卵及幼蟲，但也殺死大量益蟲，而病蟲害仍會隨風及灰燼傳播</a:t>
            </a:r>
            <a:endParaRPr lang="zh-TW" altLang="en-US" sz="2000" b="1" dirty="0">
              <a:solidFill>
                <a:srgbClr val="FFFF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40289521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22</a:t>
            </a:fld>
            <a:endParaRPr lang="zh-TW" altLang="en-US" dirty="0"/>
          </a:p>
        </p:txBody>
      </p:sp>
      <p:sp>
        <p:nvSpPr>
          <p:cNvPr id="3" name="文字方塊 2">
            <a:extLst>
              <a:ext uri="{FF2B5EF4-FFF2-40B4-BE49-F238E27FC236}">
                <a16:creationId xmlns:a16="http://schemas.microsoft.com/office/drawing/2014/main" xmlns="" id="{DE7AA147-E17F-460C-907B-2754AD8A247D}"/>
              </a:ext>
            </a:extLst>
          </p:cNvPr>
          <p:cNvSpPr txBox="1"/>
          <p:nvPr/>
        </p:nvSpPr>
        <p:spPr bwMode="gray">
          <a:xfrm>
            <a:off x="1" y="435916"/>
            <a:ext cx="8385408" cy="707886"/>
          </a:xfrm>
          <a:prstGeom prst="rect">
            <a:avLst/>
          </a:prstGeom>
          <a:noFill/>
        </p:spPr>
        <p:txBody>
          <a:bodyPr wrap="square" rtlCol="0">
            <a:spAutoFit/>
          </a:bodyPr>
          <a:lstStyle/>
          <a:p>
            <a:pPr algn="ctr"/>
            <a:r>
              <a:rPr lang="zh-TW" altLang="en-US" sz="4000" dirty="0" smtClean="0">
                <a:solidFill>
                  <a:schemeClr val="tx1">
                    <a:lumMod val="65000"/>
                    <a:lumOff val="35000"/>
                  </a:schemeClr>
                </a:solidFill>
                <a:effectLst/>
                <a:latin typeface="微軟正黑體" panose="020B0604030504040204" pitchFamily="34" charset="-120"/>
                <a:ea typeface="微軟正黑體" panose="020B0604030504040204" pitchFamily="34" charset="-120"/>
                <a:cs typeface="Aharoni" panose="02010803020104030203" pitchFamily="2" charset="-79"/>
              </a:rPr>
              <a:t>露天燃燒會造成</a:t>
            </a:r>
            <a:r>
              <a:rPr lang="en-US" altLang="zh-TW" sz="4000" dirty="0" smtClean="0">
                <a:solidFill>
                  <a:schemeClr val="tx1">
                    <a:lumMod val="65000"/>
                    <a:lumOff val="35000"/>
                  </a:schemeClr>
                </a:solidFill>
                <a:effectLst/>
                <a:latin typeface="微軟正黑體" panose="020B0604030504040204" pitchFamily="34" charset="-120"/>
                <a:ea typeface="微軟正黑體" panose="020B0604030504040204" pitchFamily="34" charset="-120"/>
                <a:cs typeface="Aharoni" panose="02010803020104030203" pitchFamily="2" charset="-79"/>
              </a:rPr>
              <a:t>…</a:t>
            </a:r>
            <a:endParaRPr lang="zh-TW" altLang="en-US" sz="40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Aharoni" panose="02010803020104030203" pitchFamily="2" charset="-79"/>
            </a:endParaRPr>
          </a:p>
        </p:txBody>
      </p:sp>
      <p:sp>
        <p:nvSpPr>
          <p:cNvPr id="6" name="文字方塊 5"/>
          <p:cNvSpPr txBox="1"/>
          <p:nvPr/>
        </p:nvSpPr>
        <p:spPr>
          <a:xfrm>
            <a:off x="1618029" y="6087069"/>
            <a:ext cx="2290095" cy="64633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TW" alt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交通安全</a:t>
            </a:r>
            <a:endParaRPr lang="zh-TW" alt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1" y="1167348"/>
            <a:ext cx="9098280" cy="64633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TW" alt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空氣</a:t>
            </a:r>
            <a:r>
              <a:rPr lang="zh-TW" alt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污染  </a:t>
            </a:r>
            <a:r>
              <a:rPr lang="en-US" altLang="zh-TW"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PM</a:t>
            </a:r>
            <a:r>
              <a:rPr lang="en-US" altLang="zh-TW" sz="3600" b="1" spc="50" baseline="-2500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10</a:t>
            </a:r>
            <a:r>
              <a:rPr lang="zh-TW" alt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en-US" altLang="zh-TW"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PM</a:t>
            </a:r>
            <a:r>
              <a:rPr lang="en-US" altLang="zh-TW" sz="3600" b="1" spc="50" baseline="-250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2.5</a:t>
            </a:r>
            <a:endParaRPr lang="zh-TW" alt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0" y="5245770"/>
            <a:ext cx="2392679" cy="584775"/>
          </a:xfrm>
          <a:prstGeom prst="rect">
            <a:avLst/>
          </a:prstGeom>
          <a:noFill/>
        </p:spPr>
        <p:txBody>
          <a:bodyPr wrap="square" rtlCol="0">
            <a:spAutoFit/>
          </a:bodyPr>
          <a:lstStyle/>
          <a:p>
            <a:pPr algn="ctr"/>
            <a:r>
              <a:rPr lang="zh-TW" altLang="en-US" sz="4800" b="1" baseline="-25000" dirty="0" smtClean="0">
                <a:ln w="0"/>
                <a:solidFill>
                  <a:schemeClr val="bg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漫天煙塵</a:t>
            </a:r>
            <a:endParaRPr lang="zh-TW" altLang="en-US" sz="4800" b="1" baseline="-25000" dirty="0">
              <a:ln w="0"/>
              <a:solidFill>
                <a:schemeClr val="bg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4381106" y="6087069"/>
            <a:ext cx="3729224" cy="64633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TW" alt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生命、健康威</a:t>
            </a:r>
            <a:r>
              <a:rPr lang="zh-TW" alt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脅</a:t>
            </a:r>
          </a:p>
        </p:txBody>
      </p:sp>
      <p:pic>
        <p:nvPicPr>
          <p:cNvPr id="4" name="圖片 3"/>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21024" y="2754463"/>
            <a:ext cx="3327836" cy="3332495"/>
          </a:xfrm>
          <a:prstGeom prst="rect">
            <a:avLst/>
          </a:prstGeom>
        </p:spPr>
      </p:pic>
      <p:pic>
        <p:nvPicPr>
          <p:cNvPr id="8" name="圖片 7"/>
          <p:cNvPicPr>
            <a:picLocks noChangeAspect="1"/>
          </p:cNvPicPr>
          <p:nvPr/>
        </p:nvPicPr>
        <p:blipFill rotWithShape="1">
          <a:blip r:embed="rId3" cstate="print">
            <a:extLst>
              <a:ext uri="{28A0092B-C50C-407E-A947-70E740481C1C}">
                <a14:useLocalDpi xmlns:a14="http://schemas.microsoft.com/office/drawing/2010/main" xmlns="" val="0"/>
              </a:ext>
            </a:extLst>
          </a:blip>
          <a:srcRect t="4571"/>
          <a:stretch/>
        </p:blipFill>
        <p:spPr>
          <a:xfrm>
            <a:off x="3327836" y="1892300"/>
            <a:ext cx="5816164" cy="4194714"/>
          </a:xfrm>
          <a:prstGeom prst="rect">
            <a:avLst/>
          </a:prstGeom>
        </p:spPr>
      </p:pic>
    </p:spTree>
    <p:extLst>
      <p:ext uri="{BB962C8B-B14F-4D97-AF65-F5344CB8AC3E}">
        <p14:creationId xmlns:p14="http://schemas.microsoft.com/office/powerpoint/2010/main" xmlns="" val="36049365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23</a:t>
            </a:fld>
            <a:endParaRPr lang="zh-TW" altLang="en-US"/>
          </a:p>
        </p:txBody>
      </p:sp>
      <p:graphicFrame>
        <p:nvGraphicFramePr>
          <p:cNvPr id="3" name="表格 2"/>
          <p:cNvGraphicFramePr>
            <a:graphicFrameLocks noGrp="1"/>
          </p:cNvGraphicFramePr>
          <p:nvPr/>
        </p:nvGraphicFramePr>
        <p:xfrm>
          <a:off x="144463" y="1468438"/>
          <a:ext cx="8568952" cy="3196145"/>
        </p:xfrm>
        <a:graphic>
          <a:graphicData uri="http://schemas.openxmlformats.org/drawingml/2006/table">
            <a:tbl>
              <a:tblPr firstRow="1" bandRow="1">
                <a:tableStyleId>{5C22544A-7EE6-4342-B048-85BDC9FD1C3A}</a:tableStyleId>
              </a:tblPr>
              <a:tblGrid>
                <a:gridCol w="1050558"/>
                <a:gridCol w="7518394"/>
              </a:tblGrid>
              <a:tr h="452945">
                <a:tc>
                  <a:txBody>
                    <a:bodyPr/>
                    <a:lstStyle/>
                    <a:p>
                      <a:pPr algn="ctr">
                        <a:lnSpc>
                          <a:spcPts val="1600"/>
                        </a:lnSpc>
                      </a:pPr>
                      <a:r>
                        <a:rPr lang="zh-TW" altLang="en-US" sz="1800" dirty="0">
                          <a:latin typeface="新細明體"/>
                        </a:rPr>
                        <a:t>法條</a:t>
                      </a:r>
                      <a:endParaRPr lang="zh-TW" altLang="en-US" sz="1800" dirty="0">
                        <a:latin typeface="Arial"/>
                      </a:endParaRPr>
                    </a:p>
                  </a:txBody>
                  <a:tcPr marL="46855" marR="46855" marT="0" marB="0" anchor="ctr"/>
                </a:tc>
                <a:tc>
                  <a:txBody>
                    <a:bodyPr/>
                    <a:lstStyle/>
                    <a:p>
                      <a:pPr algn="ctr">
                        <a:lnSpc>
                          <a:spcPts val="1600"/>
                        </a:lnSpc>
                      </a:pPr>
                      <a:r>
                        <a:rPr lang="zh-TW" altLang="en-US" sz="1800" dirty="0">
                          <a:latin typeface="新細明體"/>
                        </a:rPr>
                        <a:t>內容</a:t>
                      </a:r>
                      <a:endParaRPr lang="zh-TW" altLang="en-US" sz="1800" dirty="0">
                        <a:latin typeface="Arial"/>
                      </a:endParaRPr>
                    </a:p>
                  </a:txBody>
                  <a:tcPr marL="46855" marR="46855" marT="0" marB="0" anchor="ctr"/>
                </a:tc>
              </a:tr>
              <a:tr h="992757">
                <a:tc>
                  <a:txBody>
                    <a:bodyPr/>
                    <a:lstStyle/>
                    <a:p>
                      <a:pPr algn="ctr">
                        <a:lnSpc>
                          <a:spcPts val="1600"/>
                        </a:lnSpc>
                        <a:spcAft>
                          <a:spcPts val="0"/>
                        </a:spcAft>
                      </a:pPr>
                      <a:r>
                        <a:rPr lang="zh-TW" altLang="en-US" sz="1800" dirty="0">
                          <a:latin typeface="新細明體"/>
                        </a:rPr>
                        <a:t>第</a:t>
                      </a:r>
                      <a:r>
                        <a:rPr lang="zh-TW" altLang="en-US" sz="1800" dirty="0">
                          <a:latin typeface="Times New Roman"/>
                        </a:rPr>
                        <a:t> </a:t>
                      </a:r>
                      <a:r>
                        <a:rPr lang="en-US" altLang="zh-TW" sz="1800" dirty="0" smtClean="0">
                          <a:latin typeface="Times New Roman"/>
                        </a:rPr>
                        <a:t>32</a:t>
                      </a:r>
                      <a:r>
                        <a:rPr lang="zh-TW" altLang="en-US" sz="1800" dirty="0" smtClean="0">
                          <a:latin typeface="Times New Roman"/>
                        </a:rPr>
                        <a:t> </a:t>
                      </a:r>
                      <a:r>
                        <a:rPr lang="zh-TW" altLang="en-US" sz="1800" dirty="0" smtClean="0">
                          <a:latin typeface="新細明體"/>
                        </a:rPr>
                        <a:t>條</a:t>
                      </a:r>
                      <a:endParaRPr lang="zh-TW" altLang="en-US" sz="1800" dirty="0">
                        <a:latin typeface="Arial"/>
                      </a:endParaRPr>
                    </a:p>
                  </a:txBody>
                  <a:tcPr marL="46855" marR="46855" marT="0" marB="0" anchor="ctr"/>
                </a:tc>
                <a:tc>
                  <a:txBody>
                    <a:bodyPr/>
                    <a:lstStyle/>
                    <a:p>
                      <a:pPr algn="just">
                        <a:lnSpc>
                          <a:spcPts val="2400"/>
                        </a:lnSpc>
                        <a:spcAft>
                          <a:spcPts val="0"/>
                        </a:spcAft>
                      </a:pPr>
                      <a:r>
                        <a:rPr lang="zh-TW" altLang="en-US" sz="1800" dirty="0">
                          <a:latin typeface="新細明體"/>
                        </a:rPr>
                        <a:t>在各級防制區及總量管制區內，不得有下列行為：</a:t>
                      </a:r>
                      <a:endParaRPr lang="zh-TW" altLang="en-US" sz="1800" dirty="0">
                        <a:latin typeface="Arial"/>
                      </a:endParaRPr>
                    </a:p>
                    <a:p>
                      <a:pPr algn="just">
                        <a:lnSpc>
                          <a:spcPts val="2400"/>
                        </a:lnSpc>
                        <a:spcAft>
                          <a:spcPts val="0"/>
                        </a:spcAft>
                      </a:pPr>
                      <a:r>
                        <a:rPr lang="zh-TW" altLang="en-US" sz="1800" dirty="0">
                          <a:latin typeface="新細明體"/>
                        </a:rPr>
                        <a:t>一、從事</a:t>
                      </a:r>
                      <a:r>
                        <a:rPr lang="zh-TW" altLang="en-US" sz="1800" b="1" u="sng" dirty="0">
                          <a:latin typeface="新細明體"/>
                        </a:rPr>
                        <a:t>燃燒</a:t>
                      </a:r>
                      <a:r>
                        <a:rPr lang="zh-TW" altLang="en-US" sz="1800" dirty="0">
                          <a:latin typeface="新細明體"/>
                        </a:rPr>
                        <a:t>、融化、煉製、研磨、鑄造、輸送或其他操作，致產生明顯之粒狀污染物，散布於空氣或他人財物。</a:t>
                      </a:r>
                      <a:endParaRPr lang="zh-TW" altLang="en-US" sz="1800" dirty="0">
                        <a:latin typeface="Arial"/>
                      </a:endParaRPr>
                    </a:p>
                    <a:p>
                      <a:pPr algn="just">
                        <a:lnSpc>
                          <a:spcPts val="2400"/>
                        </a:lnSpc>
                        <a:spcAft>
                          <a:spcPts val="0"/>
                        </a:spcAft>
                      </a:pPr>
                      <a:r>
                        <a:rPr lang="zh-TW" altLang="en-US" sz="1800" dirty="0">
                          <a:latin typeface="新細明體"/>
                        </a:rPr>
                        <a:t>第一項行為管制之執行準則，由中央主管機關定之。</a:t>
                      </a:r>
                      <a:endParaRPr lang="zh-TW" altLang="en-US" sz="1800" dirty="0">
                        <a:latin typeface="Arial"/>
                      </a:endParaRPr>
                    </a:p>
                  </a:txBody>
                  <a:tcPr marL="46855" marR="46855" marT="0" marB="0" anchor="ctr"/>
                </a:tc>
              </a:tr>
              <a:tr h="1489135">
                <a:tc>
                  <a:txBody>
                    <a:bodyPr/>
                    <a:lstStyle/>
                    <a:p>
                      <a:pPr algn="ctr">
                        <a:lnSpc>
                          <a:spcPts val="1600"/>
                        </a:lnSpc>
                        <a:spcAft>
                          <a:spcPts val="0"/>
                        </a:spcAft>
                      </a:pPr>
                      <a:r>
                        <a:rPr lang="zh-TW" altLang="en-US" sz="1800" dirty="0">
                          <a:latin typeface="新細明體"/>
                        </a:rPr>
                        <a:t>第</a:t>
                      </a:r>
                      <a:r>
                        <a:rPr lang="en-US" altLang="zh-TW" sz="1800" dirty="0" smtClean="0">
                          <a:latin typeface="Times New Roman"/>
                        </a:rPr>
                        <a:t>67</a:t>
                      </a:r>
                      <a:r>
                        <a:rPr lang="zh-TW" altLang="en-US" sz="1800" dirty="0" smtClean="0">
                          <a:latin typeface="新細明體"/>
                        </a:rPr>
                        <a:t>條</a:t>
                      </a:r>
                      <a:endParaRPr lang="zh-TW" altLang="en-US" sz="1800" dirty="0">
                        <a:latin typeface="Arial"/>
                      </a:endParaRPr>
                    </a:p>
                  </a:txBody>
                  <a:tcPr marL="46855" marR="46855" marT="0" marB="0" anchor="ctr"/>
                </a:tc>
                <a:tc>
                  <a:txBody>
                    <a:bodyPr/>
                    <a:lstStyle/>
                    <a:p>
                      <a:pPr algn="just">
                        <a:lnSpc>
                          <a:spcPts val="2400"/>
                        </a:lnSpc>
                        <a:spcAft>
                          <a:spcPts val="0"/>
                        </a:spcAft>
                      </a:pPr>
                      <a:r>
                        <a:rPr lang="zh-TW" altLang="en-US" dirty="0" smtClean="0"/>
                        <a:t>違反第三十二條第一項各款情形之一者，處新臺幣一千二百元以上十 萬元以下罰鍰；其違反者為工商廠、場，處新臺幣十萬元以上五百萬元以 下罰鍰。 依前項處罰鍰者，並通知限期改善，屆期仍未完成改善者，按次處罰 ；情節重大者，得令其停止作為或污染源之操作，或令停工或停業，必要 時，並得廢止其操作許可或勒令歇業。</a:t>
                      </a:r>
                      <a:endParaRPr lang="zh-TW" altLang="en-US" sz="1800" dirty="0">
                        <a:latin typeface="Arial"/>
                      </a:endParaRPr>
                    </a:p>
                  </a:txBody>
                  <a:tcPr marL="46855" marR="46855" marT="0" marB="0" anchor="ctr"/>
                </a:tc>
              </a:tr>
            </a:tbl>
          </a:graphicData>
        </a:graphic>
      </p:graphicFrame>
      <p:graphicFrame>
        <p:nvGraphicFramePr>
          <p:cNvPr id="4" name="表格 3"/>
          <p:cNvGraphicFramePr>
            <a:graphicFrameLocks noGrp="1"/>
          </p:cNvGraphicFramePr>
          <p:nvPr>
            <p:extLst>
              <p:ext uri="{D42A27DB-BD31-4B8C-83A1-F6EECF244321}">
                <p14:modId xmlns:p14="http://schemas.microsoft.com/office/powerpoint/2010/main" xmlns="" val="2608765294"/>
              </p:ext>
            </p:extLst>
          </p:nvPr>
        </p:nvGraphicFramePr>
        <p:xfrm>
          <a:off x="144463" y="4706938"/>
          <a:ext cx="8568952" cy="1524000"/>
        </p:xfrm>
        <a:graphic>
          <a:graphicData uri="http://schemas.openxmlformats.org/drawingml/2006/table">
            <a:tbl>
              <a:tblPr firstRow="1" bandRow="1">
                <a:tableStyleId>{5C22544A-7EE6-4342-B048-85BDC9FD1C3A}</a:tableStyleId>
              </a:tblPr>
              <a:tblGrid>
                <a:gridCol w="1050558"/>
                <a:gridCol w="7518394"/>
              </a:tblGrid>
              <a:tr h="1240946">
                <a:tc>
                  <a:txBody>
                    <a:bodyPr/>
                    <a:lstStyle/>
                    <a:p>
                      <a:pPr algn="ctr">
                        <a:lnSpc>
                          <a:spcPts val="1600"/>
                        </a:lnSpc>
                        <a:spcAft>
                          <a:spcPts val="0"/>
                        </a:spcAft>
                      </a:pPr>
                      <a:r>
                        <a:rPr lang="zh-TW" altLang="en-US" sz="1800" dirty="0" smtClean="0">
                          <a:latin typeface="新細明體"/>
                        </a:rPr>
                        <a:t>第</a:t>
                      </a:r>
                      <a:r>
                        <a:rPr lang="en-US" altLang="zh-TW" sz="1800" dirty="0" smtClean="0">
                          <a:latin typeface="Times New Roman"/>
                        </a:rPr>
                        <a:t>90</a:t>
                      </a:r>
                      <a:r>
                        <a:rPr lang="zh-TW" altLang="en-US" sz="1800" dirty="0" smtClean="0">
                          <a:latin typeface="新細明體"/>
                        </a:rPr>
                        <a:t>條</a:t>
                      </a:r>
                      <a:endParaRPr lang="zh-TW" altLang="en-US" sz="1800" dirty="0">
                        <a:latin typeface="Arial"/>
                      </a:endParaRPr>
                    </a:p>
                  </a:txBody>
                  <a:tcPr marL="46855" marR="46855" marT="0" marB="0" anchor="ctr"/>
                </a:tc>
                <a:tc>
                  <a:txBody>
                    <a:bodyPr/>
                    <a:lstStyle/>
                    <a:p>
                      <a:pPr algn="just">
                        <a:lnSpc>
                          <a:spcPts val="2400"/>
                        </a:lnSpc>
                        <a:spcAft>
                          <a:spcPts val="0"/>
                        </a:spcAft>
                      </a:pPr>
                      <a:r>
                        <a:rPr lang="zh-TW" altLang="en-US" dirty="0" smtClean="0"/>
                        <a:t>公私場所從事下列行為前，已逐案向直轄市、縣（市）主管機關申請 並經審查核可者，免依本法處罰： 二、緊急防止傳染病擴散而燃燒受感染之動植物。氣象條件不利於污染物擴散、空氣品質有明顯惡化之趨勢或公私場所 未依核可內容實施時，直轄市、縣（市）主管機關得令暫緩或停止實施前 項核可行為。 </a:t>
                      </a:r>
                      <a:endParaRPr lang="zh-TW" altLang="en-US" sz="1800" dirty="0">
                        <a:latin typeface="Arial"/>
                      </a:endParaRPr>
                    </a:p>
                  </a:txBody>
                  <a:tcPr marL="46855" marR="46855" marT="0" marB="0" anchor="ctr"/>
                </a:tc>
              </a:tr>
            </a:tbl>
          </a:graphicData>
        </a:graphic>
      </p:graphicFrame>
      <p:sp>
        <p:nvSpPr>
          <p:cNvPr id="5" name="標題 1"/>
          <p:cNvSpPr txBox="1">
            <a:spLocks/>
          </p:cNvSpPr>
          <p:nvPr/>
        </p:nvSpPr>
        <p:spPr>
          <a:xfrm>
            <a:off x="571500" y="764704"/>
            <a:ext cx="8001000" cy="684212"/>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1pPr>
          </a:lstStyle>
          <a:p>
            <a:r>
              <a:rPr lang="zh-TW" altLang="en-US" sz="2800" b="1" dirty="0" smtClean="0">
                <a:solidFill>
                  <a:srgbClr val="92D050"/>
                </a:solidFill>
              </a:rPr>
              <a:t>空氣污染防制法</a:t>
            </a:r>
            <a:r>
              <a:rPr lang="en-US" altLang="zh-TW" sz="2800" b="1" dirty="0" smtClean="0">
                <a:solidFill>
                  <a:srgbClr val="92D050"/>
                </a:solidFill>
              </a:rPr>
              <a:t>(</a:t>
            </a:r>
            <a:r>
              <a:rPr lang="zh-TW" altLang="en-US" sz="2800" b="1" dirty="0" smtClean="0">
                <a:solidFill>
                  <a:srgbClr val="92D050"/>
                </a:solidFill>
              </a:rPr>
              <a:t>民國 </a:t>
            </a:r>
            <a:r>
              <a:rPr lang="en-US" altLang="zh-TW" sz="2800" b="1" dirty="0" smtClean="0">
                <a:solidFill>
                  <a:srgbClr val="92D050"/>
                </a:solidFill>
              </a:rPr>
              <a:t>107 </a:t>
            </a:r>
            <a:r>
              <a:rPr lang="zh-TW" altLang="en-US" sz="2800" b="1" dirty="0" smtClean="0">
                <a:solidFill>
                  <a:srgbClr val="92D050"/>
                </a:solidFill>
              </a:rPr>
              <a:t>年 </a:t>
            </a:r>
            <a:r>
              <a:rPr lang="en-US" altLang="zh-TW" sz="2800" b="1" dirty="0" smtClean="0">
                <a:solidFill>
                  <a:srgbClr val="92D050"/>
                </a:solidFill>
              </a:rPr>
              <a:t>08 </a:t>
            </a:r>
            <a:r>
              <a:rPr lang="zh-TW" altLang="en-US" sz="2800" b="1" dirty="0" smtClean="0">
                <a:solidFill>
                  <a:srgbClr val="92D050"/>
                </a:solidFill>
              </a:rPr>
              <a:t>月 </a:t>
            </a:r>
            <a:r>
              <a:rPr lang="en-US" altLang="zh-TW" sz="2800" b="1" dirty="0" smtClean="0">
                <a:solidFill>
                  <a:srgbClr val="92D050"/>
                </a:solidFill>
              </a:rPr>
              <a:t>01 </a:t>
            </a:r>
            <a:r>
              <a:rPr lang="zh-TW" altLang="en-US" sz="2800" b="1" dirty="0" smtClean="0">
                <a:solidFill>
                  <a:srgbClr val="92D050"/>
                </a:solidFill>
              </a:rPr>
              <a:t>日</a:t>
            </a:r>
            <a:r>
              <a:rPr lang="en-US" altLang="zh-TW" sz="2800" b="1" dirty="0" smtClean="0">
                <a:solidFill>
                  <a:srgbClr val="92D050"/>
                </a:solidFill>
              </a:rPr>
              <a:t>)</a:t>
            </a:r>
            <a:endParaRPr lang="zh-TW" altLang="en-US" sz="2800" b="1" dirty="0">
              <a:solidFill>
                <a:srgbClr val="92D050"/>
              </a:solidFill>
            </a:endParaRPr>
          </a:p>
        </p:txBody>
      </p:sp>
    </p:spTree>
    <p:extLst>
      <p:ext uri="{BB962C8B-B14F-4D97-AF65-F5344CB8AC3E}">
        <p14:creationId xmlns:p14="http://schemas.microsoft.com/office/powerpoint/2010/main" xmlns="" val="13744871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874141" y="6440089"/>
            <a:ext cx="2057400" cy="365125"/>
          </a:xfrm>
        </p:spPr>
        <p:txBody>
          <a:bodyPr/>
          <a:lstStyle/>
          <a:p>
            <a:fld id="{4B623A07-8517-49F3-9DCC-4A4570E77CAB}" type="slidenum">
              <a:rPr lang="zh-TW" altLang="en-US" smtClean="0"/>
              <a:pPr/>
              <a:t>24</a:t>
            </a:fld>
            <a:endParaRPr lang="zh-TW" altLang="en-US" dirty="0"/>
          </a:p>
        </p:txBody>
      </p:sp>
      <p:sp>
        <p:nvSpPr>
          <p:cNvPr id="3" name="文字方塊 2"/>
          <p:cNvSpPr txBox="1"/>
          <p:nvPr/>
        </p:nvSpPr>
        <p:spPr>
          <a:xfrm>
            <a:off x="0" y="521839"/>
            <a:ext cx="6455228" cy="400110"/>
          </a:xfrm>
          <a:prstGeom prst="rect">
            <a:avLst/>
          </a:prstGeom>
          <a:noFill/>
        </p:spPr>
        <p:txBody>
          <a:bodyPr wrap="square" rtlCol="0">
            <a:spAutoFit/>
          </a:bodyPr>
          <a:lstStyle/>
          <a:p>
            <a:pPr marL="285750" indent="-285750">
              <a:buFont typeface="Wingdings" panose="05000000000000000000" pitchFamily="2" charset="2"/>
              <a:buChar char="l"/>
            </a:pPr>
            <a:r>
              <a:rPr lang="en-US" altLang="zh-TW" sz="2000" b="1" dirty="0" smtClean="0">
                <a:solidFill>
                  <a:srgbClr val="000000"/>
                </a:solidFill>
                <a:latin typeface="微軟正黑體" panose="020B0604030504040204" pitchFamily="34" charset="-120"/>
                <a:ea typeface="微軟正黑體" panose="020B0604030504040204" pitchFamily="34" charset="-120"/>
              </a:rPr>
              <a:t>109</a:t>
            </a:r>
            <a:r>
              <a:rPr lang="zh-TW" altLang="en-US" sz="2000" b="1" dirty="0" smtClean="0">
                <a:solidFill>
                  <a:srgbClr val="000000"/>
                </a:solidFill>
                <a:latin typeface="微軟正黑體" panose="020B0604030504040204" pitchFamily="34" charset="-120"/>
                <a:ea typeface="微軟正黑體" panose="020B0604030504040204" pitchFamily="34" charset="-120"/>
              </a:rPr>
              <a:t>年</a:t>
            </a:r>
            <a:r>
              <a:rPr lang="en-US" altLang="zh-TW" sz="2000" b="1" dirty="0" smtClean="0">
                <a:solidFill>
                  <a:srgbClr val="000000"/>
                </a:solidFill>
                <a:latin typeface="微軟正黑體" panose="020B0604030504040204" pitchFamily="34" charset="-120"/>
                <a:ea typeface="微軟正黑體" panose="020B0604030504040204" pitchFamily="34" charset="-120"/>
              </a:rPr>
              <a:t>6</a:t>
            </a:r>
            <a:r>
              <a:rPr lang="zh-TW" altLang="en-US" sz="2000" b="1" dirty="0" smtClean="0">
                <a:solidFill>
                  <a:srgbClr val="000000"/>
                </a:solidFill>
                <a:latin typeface="微軟正黑體" panose="020B0604030504040204" pitchFamily="34" charset="-120"/>
                <a:ea typeface="微軟正黑體" panose="020B0604030504040204" pitchFamily="34" charset="-120"/>
              </a:rPr>
              <a:t>月</a:t>
            </a:r>
            <a:r>
              <a:rPr lang="en-US" altLang="zh-TW" sz="2000" b="1" dirty="0" smtClean="0">
                <a:solidFill>
                  <a:srgbClr val="000000"/>
                </a:solidFill>
                <a:latin typeface="微軟正黑體" panose="020B0604030504040204" pitchFamily="34" charset="-120"/>
                <a:ea typeface="微軟正黑體" panose="020B0604030504040204" pitchFamily="34" charset="-120"/>
              </a:rPr>
              <a:t>10</a:t>
            </a:r>
            <a:r>
              <a:rPr lang="zh-TW" altLang="en-US" sz="2000" b="1" dirty="0" smtClean="0">
                <a:solidFill>
                  <a:srgbClr val="000000"/>
                </a:solidFill>
                <a:latin typeface="微軟正黑體" panose="020B0604030504040204" pitchFamily="34" charset="-120"/>
                <a:ea typeface="微軟正黑體" panose="020B0604030504040204" pitchFamily="34" charset="-120"/>
              </a:rPr>
              <a:t>號修正</a:t>
            </a:r>
            <a:endParaRPr lang="zh-TW" altLang="en-US" sz="2000" b="1" dirty="0">
              <a:solidFill>
                <a:srgbClr val="000000"/>
              </a:solidFill>
              <a:latin typeface="微軟正黑體" panose="020B0604030504040204" pitchFamily="34" charset="-120"/>
              <a:ea typeface="微軟正黑體" panose="020B0604030504040204" pitchFamily="34" charset="-120"/>
            </a:endParaRPr>
          </a:p>
        </p:txBody>
      </p:sp>
      <p:sp>
        <p:nvSpPr>
          <p:cNvPr id="4" name="矩形 3"/>
          <p:cNvSpPr/>
          <p:nvPr/>
        </p:nvSpPr>
        <p:spPr>
          <a:xfrm>
            <a:off x="-95316" y="849212"/>
            <a:ext cx="9417963" cy="461665"/>
          </a:xfrm>
          <a:prstGeom prst="rect">
            <a:avLst/>
          </a:prstGeom>
        </p:spPr>
        <p:txBody>
          <a:bodyPr wrap="none">
            <a:spAutoFit/>
          </a:bodyPr>
          <a:lstStyle/>
          <a:p>
            <a:r>
              <a:rPr lang="zh-TW" altLang="en-US" sz="2400" b="1" dirty="0" smtClean="0">
                <a:solidFill>
                  <a:srgbClr val="0000FF"/>
                </a:solidFill>
                <a:latin typeface="微軟正黑體" panose="020B0604030504040204" pitchFamily="34" charset="-120"/>
                <a:ea typeface="微軟正黑體" panose="020B0604030504040204" pitchFamily="34" charset="-120"/>
              </a:rPr>
              <a:t>「公司場所固定污染源違反空氣污染防制法應處罰鍰額度裁罰準則」</a:t>
            </a:r>
            <a:endParaRPr lang="en-US" altLang="zh-TW" sz="2400" b="1" dirty="0">
              <a:solidFill>
                <a:srgbClr val="0000FF"/>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702527" y="1704864"/>
            <a:ext cx="735980" cy="707886"/>
          </a:xfrm>
          <a:prstGeom prst="rect">
            <a:avLst/>
          </a:prstGeom>
          <a:noFill/>
        </p:spPr>
        <p:txBody>
          <a:bodyPr wrap="square" rtlCol="0">
            <a:spAutoFit/>
          </a:bodyPr>
          <a:lstStyle/>
          <a:p>
            <a:r>
              <a:rPr lang="en-US" altLang="zh-TW" sz="4000" dirty="0" smtClean="0"/>
              <a:t>A</a:t>
            </a:r>
            <a:endParaRPr lang="zh-TW" altLang="en-US" sz="4000" dirty="0"/>
          </a:p>
        </p:txBody>
      </p:sp>
      <p:sp>
        <p:nvSpPr>
          <p:cNvPr id="6" name="文字方塊 5"/>
          <p:cNvSpPr txBox="1"/>
          <p:nvPr/>
        </p:nvSpPr>
        <p:spPr>
          <a:xfrm>
            <a:off x="2090192" y="1704864"/>
            <a:ext cx="735980" cy="707886"/>
          </a:xfrm>
          <a:prstGeom prst="rect">
            <a:avLst/>
          </a:prstGeom>
          <a:noFill/>
        </p:spPr>
        <p:txBody>
          <a:bodyPr wrap="square" rtlCol="0">
            <a:spAutoFit/>
          </a:bodyPr>
          <a:lstStyle/>
          <a:p>
            <a:r>
              <a:rPr lang="en-US" altLang="zh-TW" sz="4000" dirty="0"/>
              <a:t>B</a:t>
            </a:r>
            <a:endParaRPr lang="zh-TW" altLang="en-US" sz="4000" dirty="0"/>
          </a:p>
        </p:txBody>
      </p:sp>
      <p:sp>
        <p:nvSpPr>
          <p:cNvPr id="7" name="文字方塊 6"/>
          <p:cNvSpPr txBox="1"/>
          <p:nvPr/>
        </p:nvSpPr>
        <p:spPr>
          <a:xfrm>
            <a:off x="373876" y="1346822"/>
            <a:ext cx="2424726" cy="523220"/>
          </a:xfrm>
          <a:prstGeom prst="rect">
            <a:avLst/>
          </a:prstGeom>
          <a:noFill/>
        </p:spPr>
        <p:txBody>
          <a:bodyPr wrap="square" rtlCol="0">
            <a:spAutoFit/>
          </a:bodyPr>
          <a:lstStyle/>
          <a:p>
            <a:r>
              <a:rPr lang="zh-TW" altLang="en-US" sz="2800" b="1" dirty="0" smtClean="0">
                <a:solidFill>
                  <a:srgbClr val="00B050"/>
                </a:solidFill>
                <a:latin typeface="Times New Roman" panose="02020603050405020304" pitchFamily="18" charset="0"/>
                <a:ea typeface="微軟正黑體" panose="020B0604030504040204" pitchFamily="34" charset="-120"/>
              </a:rPr>
              <a:t>罰鍰額度公式</a:t>
            </a:r>
            <a:r>
              <a:rPr lang="en-US" altLang="zh-TW" sz="2800" b="1" dirty="0" smtClean="0">
                <a:solidFill>
                  <a:srgbClr val="00B050"/>
                </a:solidFill>
                <a:latin typeface="Times New Roman" panose="02020603050405020304" pitchFamily="18" charset="0"/>
                <a:ea typeface="微軟正黑體" panose="020B0604030504040204" pitchFamily="34" charset="-120"/>
              </a:rPr>
              <a:t>:</a:t>
            </a:r>
            <a:endParaRPr lang="zh-TW" altLang="en-US" sz="2800" b="1" dirty="0">
              <a:solidFill>
                <a:srgbClr val="00B050"/>
              </a:solidFill>
              <a:latin typeface="Times New Roman" panose="02020603050405020304" pitchFamily="18" charset="0"/>
              <a:ea typeface="微軟正黑體" panose="020B0604030504040204" pitchFamily="34" charset="-120"/>
            </a:endParaRPr>
          </a:p>
        </p:txBody>
      </p:sp>
      <p:sp>
        <p:nvSpPr>
          <p:cNvPr id="8" name="文字方塊 7"/>
          <p:cNvSpPr txBox="1"/>
          <p:nvPr/>
        </p:nvSpPr>
        <p:spPr>
          <a:xfrm>
            <a:off x="3509699" y="1704864"/>
            <a:ext cx="735980" cy="707886"/>
          </a:xfrm>
          <a:prstGeom prst="rect">
            <a:avLst/>
          </a:prstGeom>
          <a:noFill/>
        </p:spPr>
        <p:txBody>
          <a:bodyPr wrap="square" rtlCol="0">
            <a:spAutoFit/>
          </a:bodyPr>
          <a:lstStyle/>
          <a:p>
            <a:r>
              <a:rPr lang="en-US" altLang="zh-TW" sz="4000" dirty="0"/>
              <a:t>C</a:t>
            </a:r>
            <a:endParaRPr lang="zh-TW" altLang="en-US" sz="4000" dirty="0"/>
          </a:p>
        </p:txBody>
      </p:sp>
      <p:sp>
        <p:nvSpPr>
          <p:cNvPr id="9" name="文字方塊 8"/>
          <p:cNvSpPr txBox="1"/>
          <p:nvPr/>
        </p:nvSpPr>
        <p:spPr>
          <a:xfrm>
            <a:off x="4896017" y="1704864"/>
            <a:ext cx="735980" cy="707886"/>
          </a:xfrm>
          <a:prstGeom prst="rect">
            <a:avLst/>
          </a:prstGeom>
          <a:noFill/>
        </p:spPr>
        <p:txBody>
          <a:bodyPr wrap="square" rtlCol="0">
            <a:spAutoFit/>
          </a:bodyPr>
          <a:lstStyle/>
          <a:p>
            <a:r>
              <a:rPr lang="en-US" altLang="zh-TW" sz="4000" dirty="0"/>
              <a:t>D</a:t>
            </a:r>
            <a:endParaRPr lang="zh-TW" altLang="en-US" sz="4000" dirty="0"/>
          </a:p>
        </p:txBody>
      </p:sp>
      <p:sp>
        <p:nvSpPr>
          <p:cNvPr id="10" name="文字方塊 9"/>
          <p:cNvSpPr txBox="1"/>
          <p:nvPr/>
        </p:nvSpPr>
        <p:spPr>
          <a:xfrm>
            <a:off x="5865542" y="1704864"/>
            <a:ext cx="1141084" cy="707886"/>
          </a:xfrm>
          <a:prstGeom prst="rect">
            <a:avLst/>
          </a:prstGeom>
          <a:noFill/>
        </p:spPr>
        <p:txBody>
          <a:bodyPr wrap="square" rtlCol="0">
            <a:spAutoFit/>
          </a:bodyPr>
          <a:lstStyle/>
          <a:p>
            <a:r>
              <a:rPr lang="en-US" altLang="zh-TW" sz="4000" dirty="0" smtClean="0"/>
              <a:t>(1+</a:t>
            </a:r>
            <a:r>
              <a:rPr lang="en-US" altLang="zh-TW" sz="4000" dirty="0" smtClean="0">
                <a:solidFill>
                  <a:srgbClr val="FF0000"/>
                </a:solidFill>
              </a:rPr>
              <a:t>E</a:t>
            </a:r>
            <a:r>
              <a:rPr lang="en-US" altLang="zh-TW" sz="4000" dirty="0" smtClean="0"/>
              <a:t>)</a:t>
            </a:r>
            <a:endParaRPr lang="zh-TW" altLang="en-US" sz="4000" dirty="0"/>
          </a:p>
        </p:txBody>
      </p:sp>
      <p:sp>
        <p:nvSpPr>
          <p:cNvPr id="11" name="文字方塊 10"/>
          <p:cNvSpPr txBox="1"/>
          <p:nvPr/>
        </p:nvSpPr>
        <p:spPr>
          <a:xfrm>
            <a:off x="7430008" y="1841801"/>
            <a:ext cx="1713992" cy="523220"/>
          </a:xfrm>
          <a:prstGeom prst="rect">
            <a:avLst/>
          </a:prstGeom>
          <a:noFill/>
        </p:spPr>
        <p:txBody>
          <a:bodyPr wrap="square" rtlCol="0">
            <a:spAutoFit/>
          </a:bodyPr>
          <a:lstStyle/>
          <a:p>
            <a:r>
              <a:rPr lang="zh-TW" altLang="en-US" sz="2800" dirty="0" smtClean="0">
                <a:ea typeface="微軟正黑體" panose="020B0604030504040204" pitchFamily="34" charset="-120"/>
              </a:rPr>
              <a:t>罰鍰下限</a:t>
            </a:r>
            <a:endParaRPr lang="zh-TW" altLang="en-US" sz="2800" dirty="0">
              <a:ea typeface="微軟正黑體" panose="020B0604030504040204" pitchFamily="34" charset="-120"/>
            </a:endParaRPr>
          </a:p>
        </p:txBody>
      </p:sp>
      <p:sp>
        <p:nvSpPr>
          <p:cNvPr id="12" name="矩形 11"/>
          <p:cNvSpPr/>
          <p:nvPr/>
        </p:nvSpPr>
        <p:spPr>
          <a:xfrm>
            <a:off x="373876" y="2320417"/>
            <a:ext cx="1107996" cy="646331"/>
          </a:xfrm>
          <a:prstGeom prst="rect">
            <a:avLst/>
          </a:prstGeom>
        </p:spPr>
        <p:txBody>
          <a:bodyPr wrap="none">
            <a:spAutoFit/>
          </a:bodyPr>
          <a:lstStyle/>
          <a:p>
            <a:pPr algn="ctr"/>
            <a:r>
              <a:rPr lang="zh-TW" altLang="en-US" b="1" dirty="0">
                <a:latin typeface="Times New Roman" panose="02020603050405020304" pitchFamily="18" charset="0"/>
                <a:ea typeface="微軟正黑體" panose="020B0604030504040204" pitchFamily="34" charset="-120"/>
              </a:rPr>
              <a:t>污染</a:t>
            </a:r>
            <a:r>
              <a:rPr lang="zh-TW" altLang="en-US" b="1" dirty="0" smtClean="0">
                <a:latin typeface="Times New Roman" panose="02020603050405020304" pitchFamily="18" charset="0"/>
                <a:ea typeface="微軟正黑體" panose="020B0604030504040204" pitchFamily="34" charset="-120"/>
              </a:rPr>
              <a:t>程度</a:t>
            </a:r>
            <a:endParaRPr lang="en-US" altLang="zh-TW" b="1" dirty="0" smtClean="0">
              <a:latin typeface="Times New Roman" panose="02020603050405020304" pitchFamily="18" charset="0"/>
              <a:ea typeface="微軟正黑體" panose="020B0604030504040204" pitchFamily="34" charset="-120"/>
            </a:endParaRPr>
          </a:p>
          <a:p>
            <a:pPr algn="ctr"/>
            <a:r>
              <a:rPr lang="en-US" altLang="zh-TW" b="1" dirty="0" smtClean="0"/>
              <a:t>(</a:t>
            </a:r>
            <a:r>
              <a:rPr lang="zh-TW" altLang="en-US" b="1" dirty="0" smtClean="0"/>
              <a:t>嚴重性</a:t>
            </a:r>
            <a:r>
              <a:rPr lang="en-US" altLang="zh-TW" b="1" dirty="0" smtClean="0"/>
              <a:t>)</a:t>
            </a:r>
            <a:endParaRPr lang="zh-TW" altLang="en-US" b="1" dirty="0"/>
          </a:p>
        </p:txBody>
      </p:sp>
      <p:sp>
        <p:nvSpPr>
          <p:cNvPr id="13" name="矩形 12"/>
          <p:cNvSpPr/>
          <p:nvPr/>
        </p:nvSpPr>
        <p:spPr>
          <a:xfrm>
            <a:off x="1526115" y="2320417"/>
            <a:ext cx="1723549" cy="646331"/>
          </a:xfrm>
          <a:prstGeom prst="rect">
            <a:avLst/>
          </a:prstGeom>
        </p:spPr>
        <p:txBody>
          <a:bodyPr wrap="none">
            <a:spAutoFit/>
          </a:bodyPr>
          <a:lstStyle/>
          <a:p>
            <a:pPr algn="ctr"/>
            <a:r>
              <a:rPr lang="zh-TW" altLang="en-US" b="1" dirty="0">
                <a:latin typeface="Times New Roman" panose="02020603050405020304" pitchFamily="18" charset="0"/>
                <a:ea typeface="微軟正黑體" panose="020B0604030504040204" pitchFamily="34" charset="-120"/>
              </a:rPr>
              <a:t>污染物</a:t>
            </a:r>
            <a:r>
              <a:rPr lang="zh-TW" altLang="en-US" b="1" dirty="0" smtClean="0">
                <a:latin typeface="Times New Roman" panose="02020603050405020304" pitchFamily="18" charset="0"/>
                <a:ea typeface="微軟正黑體" panose="020B0604030504040204" pitchFamily="34" charset="-120"/>
              </a:rPr>
              <a:t>項目</a:t>
            </a:r>
            <a:endParaRPr lang="en-US" altLang="zh-TW" b="1" dirty="0" smtClean="0">
              <a:latin typeface="Times New Roman" panose="02020603050405020304" pitchFamily="18" charset="0"/>
              <a:ea typeface="微軟正黑體" panose="020B0604030504040204" pitchFamily="34" charset="-120"/>
            </a:endParaRPr>
          </a:p>
          <a:p>
            <a:pPr algn="ctr"/>
            <a:r>
              <a:rPr lang="en-US" altLang="zh-TW" b="1" dirty="0" smtClean="0">
                <a:latin typeface="Times New Roman" panose="02020603050405020304" pitchFamily="18" charset="0"/>
                <a:ea typeface="微軟正黑體" panose="020B0604030504040204" pitchFamily="34" charset="-120"/>
              </a:rPr>
              <a:t>(</a:t>
            </a:r>
            <a:r>
              <a:rPr lang="zh-TW" altLang="en-US" b="1" dirty="0" smtClean="0">
                <a:latin typeface="Times New Roman" panose="02020603050405020304" pitchFamily="18" charset="0"/>
                <a:ea typeface="微軟正黑體" panose="020B0604030504040204" pitchFamily="34" charset="-120"/>
              </a:rPr>
              <a:t>有害、非有害</a:t>
            </a:r>
            <a:r>
              <a:rPr lang="en-US" altLang="zh-TW" b="1" dirty="0" smtClean="0">
                <a:latin typeface="Times New Roman" panose="02020603050405020304" pitchFamily="18" charset="0"/>
                <a:ea typeface="微軟正黑體" panose="020B0604030504040204" pitchFamily="34" charset="-120"/>
              </a:rPr>
              <a:t>)</a:t>
            </a:r>
            <a:endParaRPr lang="zh-TW" altLang="en-US" dirty="0"/>
          </a:p>
        </p:txBody>
      </p:sp>
      <p:sp>
        <p:nvSpPr>
          <p:cNvPr id="14" name="矩形 13"/>
          <p:cNvSpPr/>
          <p:nvPr/>
        </p:nvSpPr>
        <p:spPr>
          <a:xfrm>
            <a:off x="3222984" y="2320417"/>
            <a:ext cx="1261884" cy="646331"/>
          </a:xfrm>
          <a:prstGeom prst="rect">
            <a:avLst/>
          </a:prstGeom>
        </p:spPr>
        <p:txBody>
          <a:bodyPr wrap="none">
            <a:spAutoFit/>
          </a:bodyPr>
          <a:lstStyle/>
          <a:p>
            <a:pPr algn="ctr"/>
            <a:r>
              <a:rPr lang="zh-TW" altLang="en-US" b="1" dirty="0">
                <a:latin typeface="Times New Roman" panose="02020603050405020304" pitchFamily="18" charset="0"/>
                <a:ea typeface="微軟正黑體" panose="020B0604030504040204" pitchFamily="34" charset="-120"/>
              </a:rPr>
              <a:t>污染</a:t>
            </a:r>
            <a:r>
              <a:rPr lang="zh-TW" altLang="en-US" b="1" dirty="0" smtClean="0">
                <a:latin typeface="Times New Roman" panose="02020603050405020304" pitchFamily="18" charset="0"/>
                <a:ea typeface="微軟正黑體" panose="020B0604030504040204" pitchFamily="34" charset="-120"/>
              </a:rPr>
              <a:t>特性</a:t>
            </a:r>
            <a:endParaRPr lang="en-US" altLang="zh-TW" b="1" dirty="0" smtClean="0">
              <a:latin typeface="Times New Roman" panose="02020603050405020304" pitchFamily="18" charset="0"/>
              <a:ea typeface="微軟正黑體" panose="020B0604030504040204" pitchFamily="34" charset="-120"/>
            </a:endParaRPr>
          </a:p>
          <a:p>
            <a:pPr algn="ctr"/>
            <a:r>
              <a:rPr lang="en-US" altLang="zh-TW" b="1" dirty="0" smtClean="0">
                <a:latin typeface="Times New Roman" panose="02020603050405020304" pitchFamily="18" charset="0"/>
                <a:ea typeface="微軟正黑體" panose="020B0604030504040204" pitchFamily="34" charset="-120"/>
              </a:rPr>
              <a:t>(</a:t>
            </a:r>
            <a:r>
              <a:rPr lang="zh-TW" altLang="en-US" b="1" dirty="0" smtClean="0">
                <a:latin typeface="Times New Roman" panose="02020603050405020304" pitchFamily="18" charset="0"/>
                <a:ea typeface="微軟正黑體" panose="020B0604030504040204" pitchFamily="34" charset="-120"/>
              </a:rPr>
              <a:t>違反次數</a:t>
            </a:r>
            <a:r>
              <a:rPr lang="en-US" altLang="zh-TW" b="1" dirty="0" smtClean="0">
                <a:latin typeface="Times New Roman" panose="02020603050405020304" pitchFamily="18" charset="0"/>
                <a:ea typeface="微軟正黑體" panose="020B0604030504040204" pitchFamily="34" charset="-120"/>
              </a:rPr>
              <a:t>)</a:t>
            </a:r>
            <a:endParaRPr lang="zh-TW" altLang="en-US" dirty="0"/>
          </a:p>
        </p:txBody>
      </p:sp>
      <p:sp>
        <p:nvSpPr>
          <p:cNvPr id="15" name="矩形 14"/>
          <p:cNvSpPr/>
          <p:nvPr/>
        </p:nvSpPr>
        <p:spPr>
          <a:xfrm>
            <a:off x="4635873" y="2320417"/>
            <a:ext cx="1107996" cy="369332"/>
          </a:xfrm>
          <a:prstGeom prst="rect">
            <a:avLst/>
          </a:prstGeom>
        </p:spPr>
        <p:txBody>
          <a:bodyPr wrap="none">
            <a:spAutoFit/>
          </a:bodyPr>
          <a:lstStyle/>
          <a:p>
            <a:r>
              <a:rPr lang="zh-TW" altLang="en-US" b="1" dirty="0">
                <a:latin typeface="Times New Roman" panose="02020603050405020304" pitchFamily="18" charset="0"/>
                <a:ea typeface="微軟正黑體" panose="020B0604030504040204" pitchFamily="34" charset="-120"/>
              </a:rPr>
              <a:t>影響程度</a:t>
            </a:r>
            <a:endParaRPr lang="zh-TW" altLang="en-US" dirty="0"/>
          </a:p>
        </p:txBody>
      </p:sp>
      <p:sp>
        <p:nvSpPr>
          <p:cNvPr id="16" name="矩形 15"/>
          <p:cNvSpPr/>
          <p:nvPr/>
        </p:nvSpPr>
        <p:spPr>
          <a:xfrm>
            <a:off x="5640896" y="2320417"/>
            <a:ext cx="1893467" cy="707886"/>
          </a:xfrm>
          <a:prstGeom prst="rect">
            <a:avLst/>
          </a:prstGeom>
        </p:spPr>
        <p:txBody>
          <a:bodyPr wrap="none">
            <a:spAutoFit/>
          </a:bodyPr>
          <a:lstStyle/>
          <a:p>
            <a:pPr algn="ctr"/>
            <a:r>
              <a:rPr lang="zh-TW" altLang="en-US" sz="2000" b="1" dirty="0" smtClean="0">
                <a:solidFill>
                  <a:srgbClr val="FF0000"/>
                </a:solidFill>
                <a:latin typeface="Times New Roman" panose="02020603050405020304" pitchFamily="18" charset="0"/>
                <a:ea typeface="微軟正黑體" panose="020B0604030504040204" pitchFamily="34" charset="-120"/>
              </a:rPr>
              <a:t>加重處罰</a:t>
            </a:r>
            <a:endParaRPr lang="en-US" altLang="zh-TW" sz="2000" b="1" dirty="0" smtClean="0">
              <a:solidFill>
                <a:srgbClr val="FF0000"/>
              </a:solidFill>
              <a:latin typeface="Times New Roman" panose="02020603050405020304" pitchFamily="18" charset="0"/>
              <a:ea typeface="微軟正黑體" panose="020B0604030504040204" pitchFamily="34" charset="-120"/>
            </a:endParaRPr>
          </a:p>
          <a:p>
            <a:pPr algn="ctr"/>
            <a:r>
              <a:rPr lang="en-US" altLang="zh-TW" sz="2000" b="1" dirty="0" smtClean="0">
                <a:solidFill>
                  <a:srgbClr val="FF0000"/>
                </a:solidFill>
                <a:latin typeface="Times New Roman" panose="02020603050405020304" pitchFamily="18" charset="0"/>
                <a:ea typeface="微軟正黑體" panose="020B0604030504040204" pitchFamily="34" charset="-120"/>
              </a:rPr>
              <a:t>(</a:t>
            </a:r>
            <a:r>
              <a:rPr lang="zh-TW" altLang="en-US" sz="2000" b="1" dirty="0" smtClean="0">
                <a:solidFill>
                  <a:srgbClr val="FF0000"/>
                </a:solidFill>
                <a:latin typeface="Times New Roman" panose="02020603050405020304" pitchFamily="18" charset="0"/>
                <a:ea typeface="微軟正黑體" panose="020B0604030504040204" pitchFamily="34" charset="-120"/>
              </a:rPr>
              <a:t>假日、秋冬</a:t>
            </a:r>
            <a:r>
              <a:rPr lang="en-US" altLang="zh-TW" sz="2000" b="1" dirty="0" smtClean="0">
                <a:solidFill>
                  <a:srgbClr val="FF0000"/>
                </a:solidFill>
                <a:latin typeface="Times New Roman" panose="02020603050405020304" pitchFamily="18" charset="0"/>
                <a:ea typeface="微軟正黑體" panose="020B0604030504040204" pitchFamily="34" charset="-120"/>
              </a:rPr>
              <a:t>…)</a:t>
            </a:r>
            <a:endParaRPr lang="zh-TW" altLang="en-US" sz="2000" dirty="0">
              <a:solidFill>
                <a:srgbClr val="FF0000"/>
              </a:solidFill>
            </a:endParaRPr>
          </a:p>
        </p:txBody>
      </p:sp>
      <p:sp>
        <p:nvSpPr>
          <p:cNvPr id="17" name="文字方塊 16"/>
          <p:cNvSpPr txBox="1"/>
          <p:nvPr/>
        </p:nvSpPr>
        <p:spPr>
          <a:xfrm>
            <a:off x="1305898" y="1858752"/>
            <a:ext cx="773021" cy="461665"/>
          </a:xfrm>
          <a:prstGeom prst="rect">
            <a:avLst/>
          </a:prstGeom>
          <a:noFill/>
        </p:spPr>
        <p:txBody>
          <a:bodyPr wrap="square" rtlCol="0">
            <a:spAutoFit/>
          </a:bodyPr>
          <a:lstStyle/>
          <a:p>
            <a:pPr algn="ctr"/>
            <a:r>
              <a:rPr lang="en-US" altLang="zh-TW" sz="2400" dirty="0" smtClean="0">
                <a:latin typeface="Times New Roman" panose="02020603050405020304" pitchFamily="18" charset="0"/>
              </a:rPr>
              <a:t>X</a:t>
            </a:r>
            <a:endParaRPr lang="zh-TW" altLang="en-US" sz="2400" dirty="0">
              <a:latin typeface="Times New Roman" panose="02020603050405020304" pitchFamily="18" charset="0"/>
            </a:endParaRPr>
          </a:p>
        </p:txBody>
      </p:sp>
      <p:sp>
        <p:nvSpPr>
          <p:cNvPr id="18" name="文字方塊 17"/>
          <p:cNvSpPr txBox="1"/>
          <p:nvPr/>
        </p:nvSpPr>
        <p:spPr>
          <a:xfrm>
            <a:off x="2686364" y="1858752"/>
            <a:ext cx="773021" cy="461665"/>
          </a:xfrm>
          <a:prstGeom prst="rect">
            <a:avLst/>
          </a:prstGeom>
          <a:noFill/>
        </p:spPr>
        <p:txBody>
          <a:bodyPr wrap="square" rtlCol="0">
            <a:spAutoFit/>
          </a:bodyPr>
          <a:lstStyle/>
          <a:p>
            <a:pPr algn="ctr"/>
            <a:r>
              <a:rPr lang="en-US" altLang="zh-TW" sz="2400" dirty="0" smtClean="0">
                <a:latin typeface="Times New Roman" panose="02020603050405020304" pitchFamily="18" charset="0"/>
              </a:rPr>
              <a:t>X</a:t>
            </a:r>
            <a:endParaRPr lang="zh-TW" altLang="en-US" sz="2400" dirty="0">
              <a:latin typeface="Times New Roman" panose="02020603050405020304" pitchFamily="18" charset="0"/>
            </a:endParaRPr>
          </a:p>
        </p:txBody>
      </p:sp>
      <p:sp>
        <p:nvSpPr>
          <p:cNvPr id="19" name="文字方塊 18"/>
          <p:cNvSpPr txBox="1"/>
          <p:nvPr/>
        </p:nvSpPr>
        <p:spPr>
          <a:xfrm>
            <a:off x="4092396" y="1841801"/>
            <a:ext cx="773021" cy="461665"/>
          </a:xfrm>
          <a:prstGeom prst="rect">
            <a:avLst/>
          </a:prstGeom>
          <a:noFill/>
        </p:spPr>
        <p:txBody>
          <a:bodyPr wrap="square" rtlCol="0">
            <a:spAutoFit/>
          </a:bodyPr>
          <a:lstStyle/>
          <a:p>
            <a:pPr algn="ctr"/>
            <a:r>
              <a:rPr lang="en-US" altLang="zh-TW" sz="2400" dirty="0" smtClean="0">
                <a:latin typeface="Times New Roman" panose="02020603050405020304" pitchFamily="18" charset="0"/>
              </a:rPr>
              <a:t>X</a:t>
            </a:r>
            <a:endParaRPr lang="zh-TW" altLang="en-US" sz="2400" dirty="0">
              <a:latin typeface="Times New Roman" panose="02020603050405020304" pitchFamily="18" charset="0"/>
            </a:endParaRPr>
          </a:p>
        </p:txBody>
      </p:sp>
      <p:sp>
        <p:nvSpPr>
          <p:cNvPr id="20" name="文字方塊 19"/>
          <p:cNvSpPr txBox="1"/>
          <p:nvPr/>
        </p:nvSpPr>
        <p:spPr>
          <a:xfrm>
            <a:off x="5287452" y="1841800"/>
            <a:ext cx="773021" cy="461665"/>
          </a:xfrm>
          <a:prstGeom prst="rect">
            <a:avLst/>
          </a:prstGeom>
          <a:noFill/>
        </p:spPr>
        <p:txBody>
          <a:bodyPr wrap="square" rtlCol="0">
            <a:spAutoFit/>
          </a:bodyPr>
          <a:lstStyle/>
          <a:p>
            <a:pPr algn="ctr"/>
            <a:r>
              <a:rPr lang="en-US" altLang="zh-TW" sz="2400" dirty="0" smtClean="0">
                <a:latin typeface="Times New Roman" panose="02020603050405020304" pitchFamily="18" charset="0"/>
              </a:rPr>
              <a:t>X</a:t>
            </a:r>
            <a:endParaRPr lang="zh-TW" altLang="en-US" sz="2400" dirty="0">
              <a:latin typeface="Times New Roman" panose="02020603050405020304" pitchFamily="18" charset="0"/>
            </a:endParaRPr>
          </a:p>
        </p:txBody>
      </p:sp>
      <p:sp>
        <p:nvSpPr>
          <p:cNvPr id="21" name="文字方塊 20"/>
          <p:cNvSpPr txBox="1"/>
          <p:nvPr/>
        </p:nvSpPr>
        <p:spPr>
          <a:xfrm>
            <a:off x="6874141" y="1872578"/>
            <a:ext cx="773021" cy="461665"/>
          </a:xfrm>
          <a:prstGeom prst="rect">
            <a:avLst/>
          </a:prstGeom>
          <a:noFill/>
        </p:spPr>
        <p:txBody>
          <a:bodyPr wrap="square" rtlCol="0">
            <a:spAutoFit/>
          </a:bodyPr>
          <a:lstStyle/>
          <a:p>
            <a:pPr algn="ctr"/>
            <a:r>
              <a:rPr lang="en-US" altLang="zh-TW" sz="2400" dirty="0" smtClean="0">
                <a:latin typeface="Times New Roman" panose="02020603050405020304" pitchFamily="18" charset="0"/>
              </a:rPr>
              <a:t>X</a:t>
            </a:r>
            <a:endParaRPr lang="zh-TW" altLang="en-US" sz="2400" dirty="0">
              <a:latin typeface="Times New Roman" panose="02020603050405020304" pitchFamily="18" charset="0"/>
            </a:endParaRPr>
          </a:p>
        </p:txBody>
      </p:sp>
      <p:sp>
        <p:nvSpPr>
          <p:cNvPr id="24" name="向下箭號 23"/>
          <p:cNvSpPr/>
          <p:nvPr/>
        </p:nvSpPr>
        <p:spPr>
          <a:xfrm>
            <a:off x="6029744" y="1301110"/>
            <a:ext cx="1008599" cy="52251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graphicFrame>
        <p:nvGraphicFramePr>
          <p:cNvPr id="26" name="表格 25"/>
          <p:cNvGraphicFramePr>
            <a:graphicFrameLocks noGrp="1"/>
          </p:cNvGraphicFramePr>
          <p:nvPr>
            <p:extLst>
              <p:ext uri="{D42A27DB-BD31-4B8C-83A1-F6EECF244321}">
                <p14:modId xmlns:p14="http://schemas.microsoft.com/office/powerpoint/2010/main" xmlns="" val="3586549556"/>
              </p:ext>
            </p:extLst>
          </p:nvPr>
        </p:nvGraphicFramePr>
        <p:xfrm>
          <a:off x="280051" y="3097128"/>
          <a:ext cx="8712968" cy="2647448"/>
        </p:xfrm>
        <a:graphic>
          <a:graphicData uri="http://schemas.openxmlformats.org/drawingml/2006/table">
            <a:tbl>
              <a:tblPr firstRow="1" bandRow="1">
                <a:tableStyleId>{5A111915-BE36-4E01-A7E5-04B1672EAD32}</a:tableStyleId>
              </a:tblPr>
              <a:tblGrid>
                <a:gridCol w="1756567"/>
                <a:gridCol w="2560671"/>
                <a:gridCol w="4395730"/>
              </a:tblGrid>
              <a:tr h="391921">
                <a:tc>
                  <a:txBody>
                    <a:bodyPr/>
                    <a:lstStyle/>
                    <a:p>
                      <a:pPr algn="ctr"/>
                      <a:r>
                        <a:rPr lang="zh-TW" altLang="en-US" b="1" baseline="0" dirty="0" smtClean="0">
                          <a:latin typeface="Times New Roman" panose="02020603050405020304" pitchFamily="18" charset="0"/>
                          <a:ea typeface="微軟正黑體" panose="020B0604030504040204" pitchFamily="34" charset="-120"/>
                        </a:rPr>
                        <a:t>裁罰因子</a:t>
                      </a:r>
                      <a:endParaRPr lang="zh-TW" altLang="en-US" b="1" baseline="0" dirty="0">
                        <a:latin typeface="Times New Roman" panose="02020603050405020304" pitchFamily="18"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b="1" baseline="0" dirty="0" smtClean="0">
                          <a:latin typeface="Times New Roman" panose="02020603050405020304" pitchFamily="18" charset="0"/>
                          <a:ea typeface="微軟正黑體" panose="020B0604030504040204" pitchFamily="34" charset="-120"/>
                        </a:rPr>
                        <a:t>權重範圍</a:t>
                      </a:r>
                      <a:endParaRPr lang="zh-TW" altLang="en-US" b="1" baseline="0" dirty="0">
                        <a:latin typeface="Times New Roman" panose="02020603050405020304" pitchFamily="18"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b="1" baseline="0" dirty="0" smtClean="0">
                          <a:latin typeface="Times New Roman" panose="02020603050405020304" pitchFamily="18" charset="0"/>
                          <a:ea typeface="微軟正黑體" panose="020B0604030504040204" pitchFamily="34" charset="-120"/>
                        </a:rPr>
                        <a:t>說明</a:t>
                      </a:r>
                      <a:endParaRPr lang="zh-TW" altLang="en-US" b="1" baseline="0" dirty="0">
                        <a:latin typeface="Times New Roman" panose="02020603050405020304" pitchFamily="18"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19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1" baseline="0" dirty="0" smtClean="0">
                          <a:latin typeface="Times New Roman" panose="02020603050405020304" pitchFamily="18" charset="0"/>
                          <a:ea typeface="微軟正黑體" panose="020B0604030504040204" pitchFamily="34" charset="-120"/>
                        </a:rPr>
                        <a:t>污染程度</a:t>
                      </a:r>
                      <a:r>
                        <a:rPr lang="en-US" altLang="zh-TW" b="1" baseline="0" dirty="0" smtClean="0">
                          <a:latin typeface="Times New Roman" panose="02020603050405020304" pitchFamily="18" charset="0"/>
                          <a:ea typeface="微軟正黑體" panose="020B0604030504040204" pitchFamily="34" charset="-120"/>
                        </a:rPr>
                        <a:t>(A)</a:t>
                      </a:r>
                      <a:endParaRPr lang="zh-TW" altLang="en-US" b="1" baseline="0" dirty="0" smtClean="0">
                        <a:latin typeface="Times New Roman" panose="02020603050405020304" pitchFamily="18"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b="1" baseline="0" dirty="0" smtClean="0">
                          <a:solidFill>
                            <a:schemeClr val="tx1"/>
                          </a:solidFill>
                          <a:latin typeface="Times New Roman" panose="02020603050405020304" pitchFamily="18" charset="0"/>
                          <a:ea typeface="微軟正黑體" panose="020B0604030504040204" pitchFamily="34" charset="-120"/>
                        </a:rPr>
                        <a:t>A=1~5</a:t>
                      </a:r>
                      <a:endParaRPr lang="zh-TW" altLang="en-US" b="1" baseline="0" dirty="0">
                        <a:solidFill>
                          <a:schemeClr val="tx1"/>
                        </a:solidFill>
                        <a:latin typeface="Times New Roman" panose="02020603050405020304" pitchFamily="18"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b="1" baseline="0" dirty="0" smtClean="0">
                          <a:solidFill>
                            <a:schemeClr val="tx1"/>
                          </a:solidFill>
                          <a:latin typeface="Times New Roman" panose="02020603050405020304" pitchFamily="18" charset="0"/>
                          <a:ea typeface="微軟正黑體" panose="020B0604030504040204" pitchFamily="34" charset="-120"/>
                        </a:rPr>
                        <a:t>視規模、持續時間、污染面積</a:t>
                      </a:r>
                      <a:r>
                        <a:rPr lang="en-US" altLang="zh-TW" b="1" baseline="0" dirty="0" smtClean="0">
                          <a:solidFill>
                            <a:schemeClr val="tx1"/>
                          </a:solidFill>
                          <a:latin typeface="Times New Roman" panose="02020603050405020304" pitchFamily="18" charset="0"/>
                          <a:ea typeface="微軟正黑體" panose="020B0604030504040204" pitchFamily="34" charset="-120"/>
                        </a:rPr>
                        <a:t>….</a:t>
                      </a:r>
                      <a:r>
                        <a:rPr lang="zh-TW" altLang="en-US" b="1" baseline="0" dirty="0" smtClean="0">
                          <a:solidFill>
                            <a:schemeClr val="tx1"/>
                          </a:solidFill>
                          <a:latin typeface="Times New Roman" panose="02020603050405020304" pitchFamily="18" charset="0"/>
                          <a:ea typeface="微軟正黑體" panose="020B0604030504040204" pitchFamily="34" charset="-120"/>
                        </a:rPr>
                        <a:t>等</a:t>
                      </a:r>
                      <a:endParaRPr lang="zh-TW" altLang="en-US" b="1" baseline="0" dirty="0">
                        <a:solidFill>
                          <a:schemeClr val="tx1"/>
                        </a:solidFill>
                        <a:latin typeface="Times New Roman" panose="02020603050405020304" pitchFamily="18"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01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1" baseline="0" dirty="0" smtClean="0">
                          <a:latin typeface="Times New Roman" panose="02020603050405020304" pitchFamily="18" charset="0"/>
                          <a:ea typeface="微軟正黑體" panose="020B0604030504040204" pitchFamily="34" charset="-120"/>
                        </a:rPr>
                        <a:t>污染物項目</a:t>
                      </a:r>
                      <a:r>
                        <a:rPr lang="en-US" altLang="zh-TW" b="1" baseline="0" dirty="0" smtClean="0">
                          <a:latin typeface="Times New Roman" panose="02020603050405020304" pitchFamily="18" charset="0"/>
                          <a:ea typeface="微軟正黑體" panose="020B0604030504040204" pitchFamily="34" charset="-120"/>
                        </a:rPr>
                        <a:t>(B)</a:t>
                      </a:r>
                      <a:endParaRPr lang="zh-TW" altLang="en-US" b="1" baseline="0" dirty="0" smtClean="0">
                        <a:latin typeface="Times New Roman" panose="02020603050405020304" pitchFamily="18"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b="1" baseline="0" dirty="0" smtClean="0">
                          <a:latin typeface="Times New Roman" panose="02020603050405020304" pitchFamily="18" charset="0"/>
                          <a:ea typeface="微軟正黑體" panose="020B0604030504040204" pitchFamily="34" charset="-120"/>
                        </a:rPr>
                        <a:t>有害污染物</a:t>
                      </a:r>
                      <a:r>
                        <a:rPr lang="en-US" altLang="zh-TW" b="1" baseline="0" dirty="0" smtClean="0">
                          <a:latin typeface="Times New Roman" panose="02020603050405020304" pitchFamily="18" charset="0"/>
                          <a:ea typeface="微軟正黑體" panose="020B0604030504040204" pitchFamily="34" charset="-120"/>
                        </a:rPr>
                        <a:t>3</a:t>
                      </a:r>
                    </a:p>
                    <a:p>
                      <a:pPr algn="ctr"/>
                      <a:r>
                        <a:rPr lang="zh-TW" altLang="en-US" b="1" baseline="0" dirty="0" smtClean="0">
                          <a:latin typeface="Times New Roman" panose="02020603050405020304" pitchFamily="18" charset="0"/>
                          <a:ea typeface="微軟正黑體" panose="020B0604030504040204" pitchFamily="34" charset="-120"/>
                        </a:rPr>
                        <a:t>非有害污染物</a:t>
                      </a:r>
                      <a:r>
                        <a:rPr lang="en-US" altLang="zh-TW" b="1" baseline="0" dirty="0" smtClean="0">
                          <a:latin typeface="Times New Roman" panose="02020603050405020304" pitchFamily="18" charset="0"/>
                          <a:ea typeface="微軟正黑體" panose="020B0604030504040204" pitchFamily="34" charset="-12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zh-TW" altLang="en-US" b="1" baseline="0" dirty="0" smtClean="0">
                          <a:latin typeface="Times New Roman" panose="02020603050405020304" pitchFamily="18" charset="0"/>
                          <a:ea typeface="微軟正黑體" panose="020B0604030504040204" pitchFamily="34" charset="-120"/>
                        </a:rPr>
                        <a:t>農廢、雜草適用</a:t>
                      </a:r>
                      <a:r>
                        <a:rPr lang="en-US" altLang="zh-TW" b="1" baseline="0" dirty="0" smtClean="0">
                          <a:latin typeface="Times New Roman" panose="02020603050405020304" pitchFamily="18" charset="0"/>
                          <a:ea typeface="微軟正黑體" panose="020B0604030504040204" pitchFamily="34" charset="-120"/>
                        </a:rPr>
                        <a:t>1.5</a:t>
                      </a:r>
                      <a:endParaRPr lang="zh-TW" altLang="en-US" b="1" baseline="0" dirty="0">
                        <a:latin typeface="Times New Roman" panose="02020603050405020304" pitchFamily="18"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29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1" baseline="0" dirty="0" smtClean="0">
                          <a:latin typeface="Times New Roman" panose="02020603050405020304" pitchFamily="18" charset="0"/>
                          <a:ea typeface="微軟正黑體" panose="020B0604030504040204" pitchFamily="34" charset="-120"/>
                        </a:rPr>
                        <a:t>污染特性</a:t>
                      </a:r>
                      <a:r>
                        <a:rPr lang="en-US" altLang="zh-TW" b="1" baseline="0" dirty="0" smtClean="0">
                          <a:latin typeface="Times New Roman" panose="02020603050405020304" pitchFamily="18" charset="0"/>
                          <a:ea typeface="微軟正黑體" panose="020B0604030504040204" pitchFamily="34" charset="-120"/>
                        </a:rPr>
                        <a:t>(C)</a:t>
                      </a:r>
                      <a:endParaRPr lang="zh-TW" altLang="en-US" b="1" baseline="0" dirty="0" smtClean="0">
                        <a:latin typeface="Times New Roman" panose="02020603050405020304" pitchFamily="18"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b="1" baseline="0" dirty="0" smtClean="0">
                          <a:latin typeface="Times New Roman" panose="02020603050405020304" pitchFamily="18" charset="0"/>
                          <a:ea typeface="微軟正黑體" panose="020B0604030504040204" pitchFamily="34" charset="-120"/>
                        </a:rPr>
                        <a:t>1</a:t>
                      </a:r>
                      <a:r>
                        <a:rPr lang="zh-TW" altLang="en-US" b="1" baseline="0" dirty="0" smtClean="0">
                          <a:latin typeface="Times New Roman" panose="02020603050405020304" pitchFamily="18" charset="0"/>
                          <a:ea typeface="微軟正黑體" panose="020B0604030504040204" pitchFamily="34" charset="-120"/>
                        </a:rPr>
                        <a:t>年內違反同條文次數</a:t>
                      </a:r>
                      <a:endParaRPr lang="zh-TW" altLang="en-US" b="1" baseline="0" dirty="0">
                        <a:latin typeface="Times New Roman" panose="02020603050405020304" pitchFamily="18"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dirty="0"/>
                    </a:p>
                  </a:txBody>
                  <a:tcPr/>
                </a:tc>
              </a:tr>
              <a:tr h="3036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1" baseline="0" dirty="0" smtClean="0">
                          <a:latin typeface="Times New Roman" panose="02020603050405020304" pitchFamily="18" charset="0"/>
                          <a:ea typeface="微軟正黑體" panose="020B0604030504040204" pitchFamily="34" charset="-120"/>
                        </a:rPr>
                        <a:t>影響程度</a:t>
                      </a:r>
                      <a:r>
                        <a:rPr lang="en-US" altLang="zh-TW" b="1" baseline="0" dirty="0" smtClean="0">
                          <a:latin typeface="Times New Roman" panose="02020603050405020304" pitchFamily="18" charset="0"/>
                          <a:ea typeface="微軟正黑體" panose="020B0604030504040204" pitchFamily="34" charset="-120"/>
                        </a:rPr>
                        <a:t>(D)</a:t>
                      </a:r>
                      <a:endParaRPr lang="zh-TW" altLang="en-US" b="1" baseline="0" dirty="0" smtClean="0">
                        <a:latin typeface="Times New Roman" panose="02020603050405020304" pitchFamily="18"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b="1" baseline="0" dirty="0" smtClean="0">
                          <a:latin typeface="Times New Roman" panose="02020603050405020304" pitchFamily="18" charset="0"/>
                          <a:ea typeface="微軟正黑體" panose="020B0604030504040204" pitchFamily="34" charset="-120"/>
                        </a:rPr>
                        <a:t>固定</a:t>
                      </a:r>
                      <a:r>
                        <a:rPr lang="en-US" altLang="zh-TW" b="1" baseline="0" dirty="0" smtClean="0">
                          <a:latin typeface="Times New Roman" panose="02020603050405020304" pitchFamily="18" charset="0"/>
                          <a:ea typeface="微軟正黑體" panose="020B0604030504040204" pitchFamily="34" charset="-120"/>
                        </a:rPr>
                        <a:t>1</a:t>
                      </a:r>
                      <a:endParaRPr lang="zh-TW" altLang="en-US" b="1" baseline="0" dirty="0">
                        <a:latin typeface="Times New Roman" panose="02020603050405020304" pitchFamily="18"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dirty="0"/>
                    </a:p>
                  </a:txBody>
                  <a:tcPr/>
                </a:tc>
              </a:tr>
              <a:tr h="51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1" baseline="0" dirty="0" smtClean="0">
                          <a:solidFill>
                            <a:srgbClr val="0000FF"/>
                          </a:solidFill>
                          <a:latin typeface="Times New Roman" panose="02020603050405020304" pitchFamily="18" charset="0"/>
                          <a:ea typeface="微軟正黑體" panose="020B0604030504040204" pitchFamily="34" charset="-120"/>
                        </a:rPr>
                        <a:t>加重處罰</a:t>
                      </a:r>
                      <a:r>
                        <a:rPr lang="en-US" altLang="zh-TW" b="1" baseline="0" dirty="0" smtClean="0">
                          <a:solidFill>
                            <a:srgbClr val="0000FF"/>
                          </a:solidFill>
                          <a:latin typeface="Times New Roman" panose="02020603050405020304" pitchFamily="18" charset="0"/>
                          <a:ea typeface="微軟正黑體" panose="020B0604030504040204" pitchFamily="34" charset="-120"/>
                        </a:rPr>
                        <a:t>(E)</a:t>
                      </a:r>
                      <a:endParaRPr lang="zh-TW" altLang="en-US" b="1" baseline="0" dirty="0" smtClean="0">
                        <a:solidFill>
                          <a:srgbClr val="0000FF"/>
                        </a:solidFill>
                        <a:latin typeface="Times New Roman" panose="02020603050405020304" pitchFamily="18"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zh-TW" altLang="en-US" sz="2000" b="1" u="sng" baseline="0" dirty="0" smtClean="0">
                          <a:solidFill>
                            <a:srgbClr val="FF0000"/>
                          </a:solidFill>
                          <a:latin typeface="Times New Roman" panose="02020603050405020304" pitchFamily="18" charset="0"/>
                          <a:ea typeface="微軟正黑體" panose="020B0604030504040204" pitchFamily="34" charset="-120"/>
                        </a:rPr>
                        <a:t>秋冬季節</a:t>
                      </a:r>
                      <a:r>
                        <a:rPr lang="en-US" altLang="zh-TW" b="1" baseline="0" dirty="0" smtClean="0">
                          <a:solidFill>
                            <a:srgbClr val="FF0000"/>
                          </a:solidFill>
                          <a:latin typeface="Times New Roman" panose="02020603050405020304" pitchFamily="18" charset="0"/>
                          <a:ea typeface="微軟正黑體" panose="020B0604030504040204" pitchFamily="34" charset="-120"/>
                        </a:rPr>
                        <a:t>(0.5)</a:t>
                      </a:r>
                      <a:r>
                        <a:rPr lang="zh-TW" altLang="en-US" b="1" baseline="0" dirty="0" smtClean="0">
                          <a:solidFill>
                            <a:srgbClr val="FF0000"/>
                          </a:solidFill>
                          <a:latin typeface="Times New Roman" panose="02020603050405020304" pitchFamily="18" charset="0"/>
                          <a:ea typeface="微軟正黑體" panose="020B0604030504040204" pitchFamily="34" charset="-120"/>
                        </a:rPr>
                        <a:t>、</a:t>
                      </a:r>
                      <a:r>
                        <a:rPr lang="zh-TW" altLang="en-US" b="1" u="sng" baseline="0" dirty="0" smtClean="0">
                          <a:solidFill>
                            <a:srgbClr val="FF0000"/>
                          </a:solidFill>
                          <a:latin typeface="Times New Roman" panose="02020603050405020304" pitchFamily="18" charset="0"/>
                          <a:ea typeface="微軟正黑體" panose="020B0604030504040204" pitchFamily="34" charset="-120"/>
                        </a:rPr>
                        <a:t>假日及夜間</a:t>
                      </a:r>
                      <a:r>
                        <a:rPr lang="en-US" altLang="zh-TW" b="1" baseline="0" dirty="0" smtClean="0">
                          <a:solidFill>
                            <a:srgbClr val="FF0000"/>
                          </a:solidFill>
                          <a:latin typeface="Times New Roman" panose="02020603050405020304" pitchFamily="18" charset="0"/>
                          <a:ea typeface="微軟正黑體" panose="020B0604030504040204" pitchFamily="34" charset="-120"/>
                        </a:rPr>
                        <a:t>(0.5)</a:t>
                      </a:r>
                      <a:r>
                        <a:rPr lang="zh-TW" altLang="en-US" b="1" baseline="0" dirty="0" smtClean="0">
                          <a:solidFill>
                            <a:schemeClr val="tx1"/>
                          </a:solidFill>
                          <a:latin typeface="Times New Roman" panose="02020603050405020304" pitchFamily="18" charset="0"/>
                          <a:ea typeface="微軟正黑體" panose="020B0604030504040204" pitchFamily="34" charset="-120"/>
                        </a:rPr>
                        <a:t>、影響學校</a:t>
                      </a:r>
                      <a:r>
                        <a:rPr lang="en-US" altLang="zh-TW" b="1" baseline="0" dirty="0" smtClean="0">
                          <a:solidFill>
                            <a:schemeClr val="tx1"/>
                          </a:solidFill>
                          <a:latin typeface="Times New Roman" panose="02020603050405020304" pitchFamily="18" charset="0"/>
                          <a:ea typeface="微軟正黑體" panose="020B0604030504040204" pitchFamily="34" charset="-120"/>
                        </a:rPr>
                        <a:t>(0.5)</a:t>
                      </a:r>
                      <a:r>
                        <a:rPr lang="zh-TW" altLang="en-US" b="1" baseline="0" dirty="0" smtClean="0">
                          <a:solidFill>
                            <a:schemeClr val="tx1"/>
                          </a:solidFill>
                          <a:latin typeface="Times New Roman" panose="02020603050405020304" pitchFamily="18" charset="0"/>
                          <a:ea typeface="微軟正黑體" panose="020B0604030504040204" pitchFamily="34" charset="-120"/>
                        </a:rPr>
                        <a:t>、三級防制區</a:t>
                      </a:r>
                      <a:r>
                        <a:rPr lang="en-US" altLang="zh-TW" b="1" baseline="0" dirty="0" smtClean="0">
                          <a:solidFill>
                            <a:schemeClr val="tx1"/>
                          </a:solidFill>
                          <a:latin typeface="Times New Roman" panose="02020603050405020304" pitchFamily="18" charset="0"/>
                          <a:ea typeface="微軟正黑體" panose="020B0604030504040204" pitchFamily="34" charset="-120"/>
                        </a:rPr>
                        <a:t>(0.2)</a:t>
                      </a:r>
                      <a:endParaRPr lang="zh-TW" altLang="en-US" b="1" baseline="0" dirty="0">
                        <a:solidFill>
                          <a:schemeClr val="tx1"/>
                        </a:solidFill>
                        <a:latin typeface="Times New Roman" panose="02020603050405020304" pitchFamily="18"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dirty="0"/>
                    </a:p>
                  </a:txBody>
                  <a:tcPr/>
                </a:tc>
              </a:tr>
            </a:tbl>
          </a:graphicData>
        </a:graphic>
      </p:graphicFrame>
      <p:sp>
        <p:nvSpPr>
          <p:cNvPr id="27" name="文字方塊 26"/>
          <p:cNvSpPr txBox="1"/>
          <p:nvPr/>
        </p:nvSpPr>
        <p:spPr>
          <a:xfrm>
            <a:off x="1227190" y="6091197"/>
            <a:ext cx="7616536" cy="523220"/>
          </a:xfrm>
          <a:prstGeom prst="rect">
            <a:avLst/>
          </a:prstGeom>
          <a:noFill/>
        </p:spPr>
        <p:txBody>
          <a:bodyPr wrap="square" rtlCol="0">
            <a:spAutoFit/>
          </a:bodyPr>
          <a:lstStyle/>
          <a:p>
            <a:r>
              <a:rPr lang="zh-TW" altLang="en-US" sz="2800" b="1" dirty="0" smtClean="0">
                <a:solidFill>
                  <a:srgbClr val="FF614C"/>
                </a:solidFill>
                <a:latin typeface="微軟正黑體" panose="020B0604030504040204" pitchFamily="34" charset="-120"/>
                <a:ea typeface="微軟正黑體" panose="020B0604030504040204" pitchFamily="34" charset="-120"/>
              </a:rPr>
              <a:t>秋冬露天燃燒罰款三級跳</a:t>
            </a:r>
            <a:endParaRPr lang="zh-TW" altLang="en-US" sz="2800" b="1" dirty="0">
              <a:solidFill>
                <a:srgbClr val="FF614C"/>
              </a:solidFill>
              <a:latin typeface="微軟正黑體" panose="020B0604030504040204" pitchFamily="34" charset="-120"/>
              <a:ea typeface="微軟正黑體" panose="020B0604030504040204" pitchFamily="34" charset="-120"/>
            </a:endParaRPr>
          </a:p>
        </p:txBody>
      </p:sp>
      <p:sp>
        <p:nvSpPr>
          <p:cNvPr id="28" name="二十四角星形 27"/>
          <p:cNvSpPr/>
          <p:nvPr/>
        </p:nvSpPr>
        <p:spPr>
          <a:xfrm>
            <a:off x="1" y="5813401"/>
            <a:ext cx="1305898" cy="1017259"/>
          </a:xfrm>
          <a:prstGeom prst="star2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t>注意</a:t>
            </a:r>
            <a:endParaRPr lang="zh-TW" altLang="en-US" sz="2000" b="1" dirty="0"/>
          </a:p>
        </p:txBody>
      </p:sp>
      <p:sp>
        <p:nvSpPr>
          <p:cNvPr id="29" name="文字方塊 28"/>
          <p:cNvSpPr txBox="1"/>
          <p:nvPr/>
        </p:nvSpPr>
        <p:spPr>
          <a:xfrm>
            <a:off x="5355374" y="6026200"/>
            <a:ext cx="1114056" cy="584775"/>
          </a:xfrm>
          <a:prstGeom prst="rect">
            <a:avLst/>
          </a:prstGeom>
          <a:noFill/>
        </p:spPr>
        <p:txBody>
          <a:bodyPr wrap="square" rtlCol="0">
            <a:spAutoFit/>
          </a:bodyPr>
          <a:lstStyle/>
          <a:p>
            <a:r>
              <a:rPr lang="en-US" altLang="zh-TW" sz="3200" b="1" dirty="0" smtClean="0"/>
              <a:t>1200</a:t>
            </a:r>
            <a:endParaRPr lang="zh-TW" altLang="en-US" sz="3200" b="1" dirty="0"/>
          </a:p>
        </p:txBody>
      </p:sp>
      <p:sp>
        <p:nvSpPr>
          <p:cNvPr id="30" name="文字方塊 29"/>
          <p:cNvSpPr txBox="1"/>
          <p:nvPr/>
        </p:nvSpPr>
        <p:spPr>
          <a:xfrm>
            <a:off x="7799364" y="5996876"/>
            <a:ext cx="1147698" cy="646331"/>
          </a:xfrm>
          <a:prstGeom prst="rect">
            <a:avLst/>
          </a:prstGeom>
          <a:noFill/>
        </p:spPr>
        <p:txBody>
          <a:bodyPr wrap="square" rtlCol="0">
            <a:spAutoFit/>
          </a:bodyPr>
          <a:lstStyle/>
          <a:p>
            <a:r>
              <a:rPr lang="en-US" altLang="zh-TW" sz="3600" b="1" dirty="0" smtClean="0">
                <a:solidFill>
                  <a:srgbClr val="FF0000"/>
                </a:solidFill>
              </a:rPr>
              <a:t>3060</a:t>
            </a:r>
            <a:endParaRPr lang="zh-TW" altLang="en-US" sz="3600" b="1" dirty="0">
              <a:solidFill>
                <a:srgbClr val="FF0000"/>
              </a:solidFill>
            </a:endParaRPr>
          </a:p>
        </p:txBody>
      </p:sp>
      <p:sp>
        <p:nvSpPr>
          <p:cNvPr id="31" name="向右箭號 30"/>
          <p:cNvSpPr/>
          <p:nvPr/>
        </p:nvSpPr>
        <p:spPr>
          <a:xfrm>
            <a:off x="6351421" y="5996876"/>
            <a:ext cx="1473890" cy="67185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b="1" dirty="0" smtClean="0"/>
              <a:t>最低罰款</a:t>
            </a:r>
            <a:endParaRPr lang="zh-TW" altLang="en-US" b="1" dirty="0"/>
          </a:p>
        </p:txBody>
      </p:sp>
    </p:spTree>
    <p:extLst>
      <p:ext uri="{BB962C8B-B14F-4D97-AF65-F5344CB8AC3E}">
        <p14:creationId xmlns:p14="http://schemas.microsoft.com/office/powerpoint/2010/main" xmlns="" val="20206069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25</a:t>
            </a:fld>
            <a:endParaRPr lang="zh-TW" altLang="en-US"/>
          </a:p>
        </p:txBody>
      </p:sp>
      <p:sp>
        <p:nvSpPr>
          <p:cNvPr id="3" name="標題 1"/>
          <p:cNvSpPr txBox="1">
            <a:spLocks/>
          </p:cNvSpPr>
          <p:nvPr/>
        </p:nvSpPr>
        <p:spPr bwMode="auto">
          <a:xfrm>
            <a:off x="628650" y="676275"/>
            <a:ext cx="7886700" cy="132556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36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1pPr>
          </a:lstStyle>
          <a:p>
            <a:pPr algn="ctr"/>
            <a:r>
              <a:rPr lang="zh-TW" altLang="en-US" dirty="0" smtClean="0">
                <a:solidFill>
                  <a:srgbClr val="669900"/>
                </a:solidFill>
              </a:rPr>
              <a:t>環保局法寶一</a:t>
            </a:r>
            <a:r>
              <a:rPr lang="en-US" altLang="zh-TW" dirty="0" smtClean="0">
                <a:solidFill>
                  <a:srgbClr val="669900"/>
                </a:solidFill>
              </a:rPr>
              <a:t/>
            </a:r>
            <a:br>
              <a:rPr lang="en-US" altLang="zh-TW" dirty="0" smtClean="0">
                <a:solidFill>
                  <a:srgbClr val="669900"/>
                </a:solidFill>
              </a:rPr>
            </a:br>
            <a:r>
              <a:rPr lang="zh-TW" altLang="en-US" dirty="0" smtClean="0">
                <a:solidFill>
                  <a:srgbClr val="669900"/>
                </a:solidFill>
              </a:rPr>
              <a:t>空拍機稽查及至高點監控露天燃燒</a:t>
            </a:r>
          </a:p>
        </p:txBody>
      </p:sp>
      <p:sp>
        <p:nvSpPr>
          <p:cNvPr id="6" name="文字方塊 5"/>
          <p:cNvSpPr txBox="1"/>
          <p:nvPr/>
        </p:nvSpPr>
        <p:spPr>
          <a:xfrm>
            <a:off x="686934" y="5128295"/>
            <a:ext cx="8174037" cy="1200150"/>
          </a:xfrm>
          <a:prstGeom prst="rect">
            <a:avLst/>
          </a:prstGeom>
          <a:noFill/>
        </p:spPr>
        <p:txBody>
          <a:bodyPr>
            <a:spAutoFit/>
          </a:bodyPr>
          <a:lstStyle/>
          <a:p>
            <a:pPr>
              <a:defRPr/>
            </a:pPr>
            <a:r>
              <a:rPr lang="zh-TW" altLang="en-US" sz="2400" b="1" dirty="0">
                <a:solidFill>
                  <a:srgbClr val="000066"/>
                </a:solidFill>
                <a:latin typeface="+mn-ea"/>
                <a:ea typeface="+mn-ea"/>
              </a:rPr>
              <a:t>地面螢幕可顯示現地資訊，讓稽巡查人員可迅速前往取締，並且通知消防單位前往滅火，也讓破壞空氣品質的行為人無所遁形。</a:t>
            </a:r>
          </a:p>
        </p:txBody>
      </p:sp>
      <p:pic>
        <p:nvPicPr>
          <p:cNvPr id="8" name="圖片 7"/>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104725" y="1869704"/>
            <a:ext cx="4467275" cy="3240000"/>
          </a:xfrm>
          <a:prstGeom prst="rect">
            <a:avLst/>
          </a:prstGeom>
        </p:spPr>
      </p:pic>
      <p:pic>
        <p:nvPicPr>
          <p:cNvPr id="10" name="Picture 2" descr="D:\106民俗活動及稻草露天燃燒空氣管制計畫\106露燃\露燃uav\A2\A2\F257A8566DD3B22A2F1A49C16C0E2D4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62487" y="1869704"/>
            <a:ext cx="4376788" cy="32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6441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pPr marL="0" indent="0">
              <a:buNone/>
            </a:pPr>
            <a:r>
              <a:rPr lang="zh-TW" altLang="en-US" dirty="0">
                <a:solidFill>
                  <a:srgbClr val="0070C0"/>
                </a:solidFill>
                <a:latin typeface="微軟正黑體" panose="020B0604030504040204" pitchFamily="34" charset="-120"/>
              </a:rPr>
              <a:t>起火</a:t>
            </a:r>
            <a:r>
              <a:rPr lang="zh-TW" altLang="en-US" dirty="0" smtClean="0">
                <a:solidFill>
                  <a:srgbClr val="0070C0"/>
                </a:solidFill>
                <a:latin typeface="微軟正黑體" panose="020B0604030504040204" pitchFamily="34" charset="-120"/>
              </a:rPr>
              <a:t>點說明</a:t>
            </a:r>
            <a:endParaRPr lang="en-US" altLang="zh-TW" dirty="0">
              <a:solidFill>
                <a:srgbClr val="0070C0"/>
              </a:solidFill>
              <a:latin typeface="微軟正黑體" panose="020B0604030504040204" pitchFamily="34" charset="-120"/>
            </a:endParaRPr>
          </a:p>
          <a:p>
            <a:pPr marL="0" indent="0">
              <a:buNone/>
            </a:pPr>
            <a:r>
              <a:rPr lang="zh-TW" altLang="en-US" dirty="0">
                <a:solidFill>
                  <a:srgbClr val="0070C0"/>
                </a:solidFill>
                <a:latin typeface="微軟正黑體" panose="020B0604030504040204" pitchFamily="34" charset="-120"/>
              </a:rPr>
              <a:t>環保署透過協議與氣象局合作利用先進衛星遙測對環境監測的</a:t>
            </a:r>
            <a:r>
              <a:rPr lang="zh-TW" altLang="en-US" dirty="0" smtClean="0">
                <a:solidFill>
                  <a:srgbClr val="0070C0"/>
                </a:solidFill>
                <a:latin typeface="微軟正黑體" panose="020B0604030504040204" pitchFamily="34" charset="-120"/>
              </a:rPr>
              <a:t>技術，</a:t>
            </a:r>
            <a:r>
              <a:rPr lang="zh-TW" altLang="en-US" dirty="0">
                <a:solidFill>
                  <a:srgbClr val="0070C0"/>
                </a:solidFill>
                <a:latin typeface="微軟正黑體" panose="020B0604030504040204" pitchFamily="34" charset="-120"/>
              </a:rPr>
              <a:t>經火點資料反演技術，可提供加強非傳統的污染監控功能</a:t>
            </a:r>
            <a:r>
              <a:rPr lang="zh-TW" altLang="en-US" dirty="0" smtClean="0">
                <a:solidFill>
                  <a:srgbClr val="0070C0"/>
                </a:solidFill>
                <a:latin typeface="微軟正黑體" panose="020B0604030504040204" pitchFamily="34" charset="-120"/>
              </a:rPr>
              <a:t>，並提供</a:t>
            </a:r>
            <a:r>
              <a:rPr lang="zh-TW" altLang="en-US" dirty="0">
                <a:solidFill>
                  <a:srgbClr val="0070C0"/>
                </a:solidFill>
                <a:latin typeface="微軟正黑體" panose="020B0604030504040204" pitchFamily="34" charset="-120"/>
              </a:rPr>
              <a:t>地方環保局參考使用，有助增進稽查執法效率</a:t>
            </a:r>
          </a:p>
        </p:txBody>
      </p:sp>
      <p:sp>
        <p:nvSpPr>
          <p:cNvPr id="4" name="投影片編號版面配置區 3"/>
          <p:cNvSpPr>
            <a:spLocks noGrp="1"/>
          </p:cNvSpPr>
          <p:nvPr>
            <p:ph type="sldNum" sz="quarter" idx="12"/>
          </p:nvPr>
        </p:nvSpPr>
        <p:spPr/>
        <p:txBody>
          <a:bodyPr/>
          <a:lstStyle/>
          <a:p>
            <a:fld id="{4B623A07-8517-49F3-9DCC-4A4570E77CAB}" type="slidenum">
              <a:rPr lang="zh-TW" altLang="en-US" smtClean="0"/>
              <a:pPr/>
              <a:t>26</a:t>
            </a:fld>
            <a:endParaRPr lang="zh-TW" altLang="en-US" dirty="0"/>
          </a:p>
        </p:txBody>
      </p:sp>
      <p:sp>
        <p:nvSpPr>
          <p:cNvPr id="5" name="標題 1"/>
          <p:cNvSpPr txBox="1">
            <a:spLocks noGrp="1"/>
          </p:cNvSpPr>
          <p:nvPr>
            <p:ph type="title"/>
          </p:nvPr>
        </p:nvSpPr>
        <p:spPr bwMode="auto">
          <a:prstGeom prst="rect">
            <a:avLst/>
          </a:prstGeom>
          <a:noFill/>
          <a:ln>
            <a:miter lim="800000"/>
            <a:headEnd/>
            <a:tailEnd/>
          </a:ln>
        </p:spPr>
        <p:txBody>
          <a:bodyPr vert="horz" wrap="square" lIns="91440" tIns="45720" rIns="91440" bIns="45720" numCol="1" anchor="t" anchorCtr="0" compatLnSpc="1">
            <a:prstTxWarp prst="textNoShape">
              <a:avLst/>
            </a:prstTxWarp>
            <a:normAutofit fontScale="90000"/>
          </a:bodyPr>
          <a:lstStyle>
            <a:lvl1pPr algn="l" defTabSz="914400" rtl="0" eaLnBrk="1" latinLnBrk="0" hangingPunct="1">
              <a:lnSpc>
                <a:spcPct val="90000"/>
              </a:lnSpc>
              <a:spcBef>
                <a:spcPct val="0"/>
              </a:spcBef>
              <a:buNone/>
              <a:defRPr sz="36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1pPr>
          </a:lstStyle>
          <a:p>
            <a:pPr algn="ctr"/>
            <a:r>
              <a:rPr lang="zh-TW" altLang="en-US" dirty="0" smtClean="0">
                <a:solidFill>
                  <a:srgbClr val="669900"/>
                </a:solidFill>
              </a:rPr>
              <a:t>環保局法寶二</a:t>
            </a:r>
            <a:r>
              <a:rPr lang="en-US" altLang="zh-TW" dirty="0" smtClean="0">
                <a:solidFill>
                  <a:srgbClr val="669900"/>
                </a:solidFill>
              </a:rPr>
              <a:t/>
            </a:r>
            <a:br>
              <a:rPr lang="en-US" altLang="zh-TW" dirty="0" smtClean="0">
                <a:solidFill>
                  <a:srgbClr val="669900"/>
                </a:solidFill>
              </a:rPr>
            </a:br>
            <a:r>
              <a:rPr lang="zh-TW" altLang="en-US" dirty="0">
                <a:solidFill>
                  <a:srgbClr val="669900"/>
                </a:solidFill>
              </a:rPr>
              <a:t>衛星</a:t>
            </a:r>
            <a:r>
              <a:rPr lang="zh-TW" altLang="en-US" dirty="0" smtClean="0">
                <a:solidFill>
                  <a:srgbClr val="669900"/>
                </a:solidFill>
              </a:rPr>
              <a:t>遙測</a:t>
            </a:r>
            <a:r>
              <a:rPr lang="en-US" altLang="zh-TW" dirty="0" smtClean="0">
                <a:solidFill>
                  <a:srgbClr val="669900"/>
                </a:solidFill>
              </a:rPr>
              <a:t>(</a:t>
            </a:r>
            <a:r>
              <a:rPr lang="zh-TW" altLang="en-US" dirty="0" smtClean="0">
                <a:solidFill>
                  <a:srgbClr val="669900"/>
                </a:solidFill>
              </a:rPr>
              <a:t>天眼</a:t>
            </a:r>
            <a:r>
              <a:rPr lang="en-US" altLang="zh-TW" dirty="0" smtClean="0">
                <a:solidFill>
                  <a:srgbClr val="669900"/>
                </a:solidFill>
              </a:rPr>
              <a:t>-</a:t>
            </a:r>
            <a:r>
              <a:rPr lang="zh-TW" altLang="en-US" dirty="0" smtClean="0">
                <a:solidFill>
                  <a:srgbClr val="669900"/>
                </a:solidFill>
              </a:rPr>
              <a:t>人在做天在看</a:t>
            </a:r>
            <a:r>
              <a:rPr lang="en-US" altLang="zh-TW" dirty="0" smtClean="0">
                <a:solidFill>
                  <a:srgbClr val="669900"/>
                </a:solidFill>
              </a:rPr>
              <a:t>)</a:t>
            </a:r>
            <a:endParaRPr lang="zh-TW" altLang="en-US" dirty="0">
              <a:solidFill>
                <a:srgbClr val="669900"/>
              </a:solidFill>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30966" y="3983979"/>
            <a:ext cx="3209686" cy="2160000"/>
          </a:xfrm>
          <a:prstGeom prst="rect">
            <a:avLst/>
          </a:prstGeom>
        </p:spPr>
      </p:pic>
      <p:pic>
        <p:nvPicPr>
          <p:cNvPr id="8" name="圖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49251" y="3983979"/>
            <a:ext cx="3349887" cy="2160000"/>
          </a:xfrm>
          <a:prstGeom prst="rect">
            <a:avLst/>
          </a:prstGeom>
        </p:spPr>
      </p:pic>
    </p:spTree>
    <p:extLst>
      <p:ext uri="{BB962C8B-B14F-4D97-AF65-F5344CB8AC3E}">
        <p14:creationId xmlns:p14="http://schemas.microsoft.com/office/powerpoint/2010/main" xmlns="" val="36605927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cstate="print"/>
          <a:srcRect l="19770" t="43006" r="60932" b="25446"/>
          <a:stretch/>
        </p:blipFill>
        <p:spPr>
          <a:xfrm>
            <a:off x="-1" y="928986"/>
            <a:ext cx="4050075" cy="5929013"/>
          </a:xfrm>
          <a:prstGeom prst="rect">
            <a:avLst/>
          </a:prstGeom>
        </p:spPr>
      </p:pic>
      <p:pic>
        <p:nvPicPr>
          <p:cNvPr id="3" name="圖片 2"/>
          <p:cNvPicPr>
            <a:picLocks noChangeAspect="1"/>
          </p:cNvPicPr>
          <p:nvPr/>
        </p:nvPicPr>
        <p:blipFill rotWithShape="1">
          <a:blip r:embed="rId3" cstate="email">
            <a:extLst>
              <a:ext uri="{28A0092B-C50C-407E-A947-70E740481C1C}">
                <a14:useLocalDpi xmlns:a14="http://schemas.microsoft.com/office/drawing/2010/main" xmlns=""/>
              </a:ext>
            </a:extLst>
          </a:blip>
          <a:srcRect/>
          <a:stretch/>
        </p:blipFill>
        <p:spPr>
          <a:xfrm>
            <a:off x="3873500" y="997124"/>
            <a:ext cx="5257800" cy="5833535"/>
          </a:xfrm>
          <a:prstGeom prst="rect">
            <a:avLst/>
          </a:prstGeom>
        </p:spPr>
      </p:pic>
      <p:sp>
        <p:nvSpPr>
          <p:cNvPr id="2" name="投影片編號版面配置區 1"/>
          <p:cNvSpPr>
            <a:spLocks noGrp="1"/>
          </p:cNvSpPr>
          <p:nvPr>
            <p:ph type="sldNum" sz="quarter" idx="12"/>
          </p:nvPr>
        </p:nvSpPr>
        <p:spPr/>
        <p:txBody>
          <a:bodyPr/>
          <a:lstStyle/>
          <a:p>
            <a:fld id="{4B623A07-8517-49F3-9DCC-4A4570E77CAB}" type="slidenum">
              <a:rPr lang="zh-TW" altLang="en-US" smtClean="0"/>
              <a:pPr/>
              <a:t>27</a:t>
            </a:fld>
            <a:endParaRPr lang="zh-TW" altLang="en-US"/>
          </a:p>
        </p:txBody>
      </p:sp>
      <p:sp>
        <p:nvSpPr>
          <p:cNvPr id="5" name="圓角矩形 4"/>
          <p:cNvSpPr/>
          <p:nvPr/>
        </p:nvSpPr>
        <p:spPr>
          <a:xfrm>
            <a:off x="4546600" y="1875198"/>
            <a:ext cx="1397000" cy="35197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17484020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4B623A07-8517-49F3-9DCC-4A4570E77CAB}" type="slidenum">
              <a:rPr lang="zh-TW" altLang="en-US" smtClean="0"/>
              <a:pPr/>
              <a:t>28</a:t>
            </a:fld>
            <a:endParaRPr lang="zh-TW" altLang="en-US" dirty="0"/>
          </a:p>
        </p:txBody>
      </p:sp>
      <p:pic>
        <p:nvPicPr>
          <p:cNvPr id="5" name="圖片 4"/>
          <p:cNvPicPr>
            <a:picLocks noChangeAspect="1"/>
          </p:cNvPicPr>
          <p:nvPr/>
        </p:nvPicPr>
        <p:blipFill rotWithShape="1">
          <a:blip r:embed="rId2" cstate="email">
            <a:extLst>
              <a:ext uri="{28A0092B-C50C-407E-A947-70E740481C1C}">
                <a14:useLocalDpi xmlns:a14="http://schemas.microsoft.com/office/drawing/2010/main" xmlns=""/>
              </a:ext>
            </a:extLst>
          </a:blip>
          <a:srcRect/>
          <a:stretch/>
        </p:blipFill>
        <p:spPr>
          <a:xfrm>
            <a:off x="0" y="1126082"/>
            <a:ext cx="4614685" cy="5195073"/>
          </a:xfrm>
          <a:prstGeom prst="rect">
            <a:avLst/>
          </a:prstGeom>
        </p:spPr>
      </p:pic>
      <p:pic>
        <p:nvPicPr>
          <p:cNvPr id="2" name="圖片 1"/>
          <p:cNvPicPr>
            <a:picLocks noChangeAspect="1"/>
          </p:cNvPicPr>
          <p:nvPr/>
        </p:nvPicPr>
        <p:blipFill rotWithShape="1">
          <a:blip r:embed="rId3" cstate="email">
            <a:extLst>
              <a:ext uri="{28A0092B-C50C-407E-A947-70E740481C1C}">
                <a14:useLocalDpi xmlns:a14="http://schemas.microsoft.com/office/drawing/2010/main" xmlns=""/>
              </a:ext>
            </a:extLst>
          </a:blip>
          <a:srcRect/>
          <a:stretch/>
        </p:blipFill>
        <p:spPr>
          <a:xfrm>
            <a:off x="4594760" y="1126083"/>
            <a:ext cx="4529315" cy="5195072"/>
          </a:xfrm>
          <a:prstGeom prst="rect">
            <a:avLst/>
          </a:prstGeom>
        </p:spPr>
      </p:pic>
      <p:sp>
        <p:nvSpPr>
          <p:cNvPr id="3" name="減號 2"/>
          <p:cNvSpPr/>
          <p:nvPr/>
        </p:nvSpPr>
        <p:spPr>
          <a:xfrm>
            <a:off x="3213100" y="1516381"/>
            <a:ext cx="444500" cy="45719"/>
          </a:xfrm>
          <a:prstGeom prst="mathMinus">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減號 6"/>
          <p:cNvSpPr/>
          <p:nvPr/>
        </p:nvSpPr>
        <p:spPr>
          <a:xfrm>
            <a:off x="7807860" y="1470662"/>
            <a:ext cx="444500" cy="45719"/>
          </a:xfrm>
          <a:prstGeom prst="mathMinus">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23728188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2" cstate="print"/>
          <a:srcRect l="20925" t="15222" r="37423" b="10694"/>
          <a:stretch/>
        </p:blipFill>
        <p:spPr>
          <a:xfrm>
            <a:off x="3302000" y="1117600"/>
            <a:ext cx="5729382" cy="5740402"/>
          </a:xfrm>
          <a:prstGeom prst="rect">
            <a:avLst/>
          </a:prstGeom>
        </p:spPr>
      </p:pic>
      <p:sp>
        <p:nvSpPr>
          <p:cNvPr id="4" name="投影片編號版面配置區 3"/>
          <p:cNvSpPr>
            <a:spLocks noGrp="1"/>
          </p:cNvSpPr>
          <p:nvPr>
            <p:ph type="sldNum" sz="quarter" idx="12"/>
          </p:nvPr>
        </p:nvSpPr>
        <p:spPr/>
        <p:txBody>
          <a:bodyPr/>
          <a:lstStyle/>
          <a:p>
            <a:fld id="{4B623A07-8517-49F3-9DCC-4A4570E77CAB}" type="slidenum">
              <a:rPr lang="zh-TW" altLang="en-US" smtClean="0"/>
              <a:pPr/>
              <a:t>29</a:t>
            </a:fld>
            <a:endParaRPr lang="zh-TW" altLang="en-US" dirty="0"/>
          </a:p>
        </p:txBody>
      </p:sp>
      <p:pic>
        <p:nvPicPr>
          <p:cNvPr id="5" name="圖片 4"/>
          <p:cNvPicPr>
            <a:picLocks noChangeAspect="1"/>
          </p:cNvPicPr>
          <p:nvPr/>
        </p:nvPicPr>
        <p:blipFill rotWithShape="1">
          <a:blip r:embed="rId3" cstate="print"/>
          <a:srcRect l="36540" t="12278" r="45784" b="28940"/>
          <a:stretch/>
        </p:blipFill>
        <p:spPr>
          <a:xfrm>
            <a:off x="0" y="1117600"/>
            <a:ext cx="3302000" cy="5715000"/>
          </a:xfrm>
          <a:prstGeom prst="rect">
            <a:avLst/>
          </a:prstGeom>
        </p:spPr>
      </p:pic>
      <p:sp>
        <p:nvSpPr>
          <p:cNvPr id="7" name="減號 6"/>
          <p:cNvSpPr/>
          <p:nvPr/>
        </p:nvSpPr>
        <p:spPr>
          <a:xfrm>
            <a:off x="5722191" y="1356362"/>
            <a:ext cx="444500" cy="45719"/>
          </a:xfrm>
          <a:prstGeom prst="mathMinus">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圓角矩形 7"/>
          <p:cNvSpPr/>
          <p:nvPr/>
        </p:nvSpPr>
        <p:spPr>
          <a:xfrm>
            <a:off x="4572000" y="1065343"/>
            <a:ext cx="1765300" cy="35197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42434447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85787" y="725781"/>
            <a:ext cx="7672414" cy="403727"/>
          </a:xfrm>
        </p:spPr>
        <p:txBody>
          <a:bodyPr>
            <a:noAutofit/>
          </a:bodyPr>
          <a:lstStyle/>
          <a:p>
            <a:r>
              <a:rPr kumimoji="1" lang="zh-TW" altLang="en-US" sz="2800" b="1" dirty="0">
                <a:solidFill>
                  <a:schemeClr val="folHlink"/>
                </a:solidFill>
              </a:rPr>
              <a:t>每個無法離開地球的生命都應該關心的事</a:t>
            </a:r>
            <a:r>
              <a:rPr kumimoji="1" lang="en-US" altLang="zh-TW" sz="2800" b="1" dirty="0">
                <a:solidFill>
                  <a:schemeClr val="folHlink"/>
                </a:solidFill>
              </a:rPr>
              <a:t/>
            </a:r>
            <a:br>
              <a:rPr kumimoji="1" lang="en-US" altLang="zh-TW" sz="2800" b="1" dirty="0">
                <a:solidFill>
                  <a:schemeClr val="folHlink"/>
                </a:solidFill>
              </a:rPr>
            </a:br>
            <a:endParaRPr lang="zh-TW" altLang="en-US" sz="2800" dirty="0"/>
          </a:p>
        </p:txBody>
      </p:sp>
      <p:sp>
        <p:nvSpPr>
          <p:cNvPr id="4" name="投影片編號版面配置區 3"/>
          <p:cNvSpPr>
            <a:spLocks noGrp="1"/>
          </p:cNvSpPr>
          <p:nvPr>
            <p:ph type="sldNum" sz="quarter" idx="12"/>
          </p:nvPr>
        </p:nvSpPr>
        <p:spPr/>
        <p:txBody>
          <a:bodyPr/>
          <a:lstStyle/>
          <a:p>
            <a:fld id="{4B623A07-8517-49F3-9DCC-4A4570E77CAB}" type="slidenum">
              <a:rPr lang="zh-TW" altLang="en-US" smtClean="0"/>
              <a:pPr/>
              <a:t>3</a:t>
            </a:fld>
            <a:endParaRPr lang="zh-TW" altLang="en-US" dirty="0"/>
          </a:p>
        </p:txBody>
      </p:sp>
      <p:pic>
        <p:nvPicPr>
          <p:cNvPr id="5" name="Picture 2" descr="D:\D 201605備份\mao\上課用簡報\堆肥製作簡報\北極熊破冰.jpg"/>
          <p:cNvPicPr>
            <a:picLocks noChangeAspect="1" noChangeArrowheads="1"/>
          </p:cNvPicPr>
          <p:nvPr/>
        </p:nvPicPr>
        <p:blipFill>
          <a:blip r:embed="rId2" cstate="print"/>
          <a:srcRect/>
          <a:stretch>
            <a:fillRect/>
          </a:stretch>
        </p:blipFill>
        <p:spPr bwMode="auto">
          <a:xfrm>
            <a:off x="601774" y="1346201"/>
            <a:ext cx="6281616" cy="3860944"/>
          </a:xfrm>
          <a:prstGeom prst="rect">
            <a:avLst/>
          </a:prstGeom>
          <a:noFill/>
        </p:spPr>
      </p:pic>
      <p:sp>
        <p:nvSpPr>
          <p:cNvPr id="6" name="橢圓形圖說文字 5"/>
          <p:cNvSpPr/>
          <p:nvPr/>
        </p:nvSpPr>
        <p:spPr>
          <a:xfrm>
            <a:off x="785787" y="1346201"/>
            <a:ext cx="2311400" cy="1133348"/>
          </a:xfrm>
          <a:prstGeom prst="wedgeEllipseCallout">
            <a:avLst>
              <a:gd name="adj1" fmla="val 30249"/>
              <a:gd name="adj2" fmla="val 7941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dirty="0" smtClean="0"/>
              <a:t>全球暖化，我快沒地方可以住了</a:t>
            </a:r>
            <a:r>
              <a:rPr lang="en-US" altLang="zh-TW" dirty="0" smtClean="0"/>
              <a:t>T_T</a:t>
            </a:r>
            <a:endParaRPr lang="zh-TW" altLang="en-US" dirty="0"/>
          </a:p>
        </p:txBody>
      </p:sp>
      <p:pic>
        <p:nvPicPr>
          <p:cNvPr id="7" name="Picture 2" descr="D:\D 201605備份\mao\上課用簡報\堆肥製作簡報\北極熊1.jpg"/>
          <p:cNvPicPr>
            <a:picLocks noChangeAspect="1" noChangeArrowheads="1"/>
          </p:cNvPicPr>
          <p:nvPr/>
        </p:nvPicPr>
        <p:blipFill>
          <a:blip r:embed="rId3" cstate="print"/>
          <a:srcRect/>
          <a:stretch>
            <a:fillRect/>
          </a:stretch>
        </p:blipFill>
        <p:spPr bwMode="auto">
          <a:xfrm>
            <a:off x="6546820" y="4352275"/>
            <a:ext cx="2095500" cy="2143125"/>
          </a:xfrm>
          <a:prstGeom prst="rect">
            <a:avLst/>
          </a:prstGeom>
          <a:noFill/>
        </p:spPr>
      </p:pic>
      <p:sp>
        <p:nvSpPr>
          <p:cNvPr id="8" name="橢圓形圖說文字 7"/>
          <p:cNvSpPr/>
          <p:nvPr/>
        </p:nvSpPr>
        <p:spPr>
          <a:xfrm>
            <a:off x="6935618" y="3314700"/>
            <a:ext cx="1662282" cy="853948"/>
          </a:xfrm>
          <a:prstGeom prst="wedgeEllipseCallout">
            <a:avLst>
              <a:gd name="adj1" fmla="val -14648"/>
              <a:gd name="adj2" fmla="val 879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HELP!!!</a:t>
            </a:r>
            <a:endParaRPr lang="zh-TW" altLang="en-US" dirty="0"/>
          </a:p>
        </p:txBody>
      </p:sp>
    </p:spTree>
    <p:extLst>
      <p:ext uri="{BB962C8B-B14F-4D97-AF65-F5344CB8AC3E}">
        <p14:creationId xmlns:p14="http://schemas.microsoft.com/office/powerpoint/2010/main" xmlns="" val="13278892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4B623A07-8517-49F3-9DCC-4A4570E77CAB}" type="slidenum">
              <a:rPr lang="zh-TW" altLang="en-US" smtClean="0"/>
              <a:pPr/>
              <a:t>30</a:t>
            </a:fld>
            <a:endParaRPr lang="zh-TW" altLang="en-US" dirty="0"/>
          </a:p>
        </p:txBody>
      </p:sp>
      <p:pic>
        <p:nvPicPr>
          <p:cNvPr id="5" name="圖片 4"/>
          <p:cNvPicPr>
            <a:picLocks noChangeAspect="1"/>
          </p:cNvPicPr>
          <p:nvPr/>
        </p:nvPicPr>
        <p:blipFill rotWithShape="1">
          <a:blip r:embed="rId2" cstate="print"/>
          <a:srcRect l="17343" t="17639" r="36113" b="5926"/>
          <a:stretch/>
        </p:blipFill>
        <p:spPr>
          <a:xfrm>
            <a:off x="1041400" y="643298"/>
            <a:ext cx="6731000" cy="6214702"/>
          </a:xfrm>
          <a:prstGeom prst="rect">
            <a:avLst/>
          </a:prstGeom>
        </p:spPr>
      </p:pic>
      <p:sp>
        <p:nvSpPr>
          <p:cNvPr id="6" name="圓角矩形 5"/>
          <p:cNvSpPr/>
          <p:nvPr/>
        </p:nvSpPr>
        <p:spPr>
          <a:xfrm>
            <a:off x="1066800" y="605198"/>
            <a:ext cx="1498600" cy="35197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5427202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cstate="print"/>
          <a:srcRect l="17620" t="18044" r="35572" b="5521"/>
          <a:stretch/>
        </p:blipFill>
        <p:spPr>
          <a:xfrm>
            <a:off x="698500" y="270322"/>
            <a:ext cx="7175500" cy="6587678"/>
          </a:xfrm>
          <a:prstGeom prst="rect">
            <a:avLst/>
          </a:prstGeom>
        </p:spPr>
      </p:pic>
      <p:sp>
        <p:nvSpPr>
          <p:cNvPr id="6" name="圓角矩形 5"/>
          <p:cNvSpPr/>
          <p:nvPr/>
        </p:nvSpPr>
        <p:spPr>
          <a:xfrm>
            <a:off x="4483100" y="244922"/>
            <a:ext cx="2019300" cy="35197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p:txBody>
          <a:bodyPr/>
          <a:lstStyle/>
          <a:p>
            <a:fld id="{4B623A07-8517-49F3-9DCC-4A4570E77CAB}" type="slidenum">
              <a:rPr lang="zh-TW" altLang="en-US" smtClean="0"/>
              <a:pPr/>
              <a:t>31</a:t>
            </a:fld>
            <a:endParaRPr lang="zh-TW" altLang="en-US" dirty="0"/>
          </a:p>
        </p:txBody>
      </p:sp>
    </p:spTree>
    <p:extLst>
      <p:ext uri="{BB962C8B-B14F-4D97-AF65-F5344CB8AC3E}">
        <p14:creationId xmlns:p14="http://schemas.microsoft.com/office/powerpoint/2010/main" xmlns="" val="1152799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xmlns="" id="{603EB7BB-ABB2-4B39-A5DC-E089E34EA0A4}"/>
              </a:ext>
            </a:extLst>
          </p:cNvPr>
          <p:cNvSpPr/>
          <p:nvPr/>
        </p:nvSpPr>
        <p:spPr>
          <a:xfrm>
            <a:off x="399238" y="3773692"/>
            <a:ext cx="8072671" cy="861774"/>
          </a:xfrm>
          <a:prstGeom prst="rect">
            <a:avLst/>
          </a:prstGeom>
        </p:spPr>
        <p:txBody>
          <a:bodyPr wrap="square">
            <a:spAutoFit/>
          </a:bodyPr>
          <a:lstStyle/>
          <a:p>
            <a:pPr marL="174625" indent="-174625">
              <a:lnSpc>
                <a:spcPts val="3000"/>
              </a:lnSpc>
              <a:buFont typeface="微軟正黑體" panose="020B0604030504040204" pitchFamily="34" charset="-120"/>
              <a:buChar char="◢"/>
            </a:pPr>
            <a:r>
              <a:rPr lang="zh-TW" altLang="en-US" sz="2000" dirty="0" smtClean="0">
                <a:latin typeface="微軟正黑體" panose="020B0604030504040204" pitchFamily="34" charset="-120"/>
                <a:ea typeface="微軟正黑體" panose="020B0604030504040204" pitchFamily="34" charset="-120"/>
                <a:cs typeface="Times New Roman" pitchFamily="18" charset="0"/>
              </a:rPr>
              <a:t>稻草加工製成工藝品、日用品、營建建材、發展觀光事業</a:t>
            </a:r>
            <a:endParaRPr lang="en-US" altLang="zh-TW" sz="2000" dirty="0" smtClean="0">
              <a:latin typeface="微軟正黑體" panose="020B0604030504040204" pitchFamily="34" charset="-120"/>
              <a:ea typeface="微軟正黑體" panose="020B0604030504040204" pitchFamily="34" charset="-120"/>
              <a:cs typeface="Times New Roman" pitchFamily="18" charset="0"/>
            </a:endParaRPr>
          </a:p>
          <a:p>
            <a:pPr marL="174625" indent="-174625">
              <a:lnSpc>
                <a:spcPts val="3000"/>
              </a:lnSpc>
              <a:buFont typeface="微軟正黑體" panose="020B0604030504040204" pitchFamily="34" charset="-120"/>
              <a:buChar char="◢"/>
            </a:pPr>
            <a:r>
              <a:rPr lang="zh-TW" altLang="en-US" sz="2000" dirty="0" smtClean="0">
                <a:latin typeface="微軟正黑體" panose="020B0604030504040204" pitchFamily="34" charset="-120"/>
                <a:ea typeface="微軟正黑體" panose="020B0604030504040204" pitchFamily="34" charset="-120"/>
                <a:cs typeface="Times New Roman" pitchFamily="18" charset="0"/>
              </a:rPr>
              <a:t>其他農業原料、畜牧業飼料</a:t>
            </a:r>
            <a:r>
              <a:rPr lang="en-US" altLang="zh-TW" sz="2000" dirty="0" smtClean="0">
                <a:latin typeface="微軟正黑體" panose="020B0604030504040204" pitchFamily="34" charset="-120"/>
                <a:ea typeface="微軟正黑體" panose="020B0604030504040204" pitchFamily="34" charset="-120"/>
                <a:cs typeface="Times New Roman" pitchFamily="18" charset="0"/>
              </a:rPr>
              <a:t>…</a:t>
            </a:r>
            <a:r>
              <a:rPr lang="zh-TW" altLang="en-US" sz="2000" dirty="0" smtClean="0">
                <a:latin typeface="微軟正黑體" panose="020B0604030504040204" pitchFamily="34" charset="-120"/>
                <a:ea typeface="微軟正黑體" panose="020B0604030504040204" pitchFamily="34" charset="-120"/>
                <a:cs typeface="Times New Roman" pitchFamily="18" charset="0"/>
              </a:rPr>
              <a:t>等</a:t>
            </a:r>
            <a:endParaRPr lang="en-US" altLang="zh-TW" sz="2000" dirty="0">
              <a:latin typeface="微軟正黑體" panose="020B0604030504040204" pitchFamily="34" charset="-120"/>
              <a:ea typeface="微軟正黑體" panose="020B0604030504040204" pitchFamily="34" charset="-120"/>
              <a:cs typeface="Times New Roman" pitchFamily="18" charset="0"/>
            </a:endParaRPr>
          </a:p>
        </p:txBody>
      </p:sp>
      <p:sp>
        <p:nvSpPr>
          <p:cNvPr id="11" name="矩形: 圓角 10">
            <a:extLst>
              <a:ext uri="{FF2B5EF4-FFF2-40B4-BE49-F238E27FC236}">
                <a16:creationId xmlns:a16="http://schemas.microsoft.com/office/drawing/2014/main" xmlns="" id="{709EB466-80A9-4F6B-B642-35F0B3962BC4}"/>
              </a:ext>
            </a:extLst>
          </p:cNvPr>
          <p:cNvSpPr/>
          <p:nvPr/>
        </p:nvSpPr>
        <p:spPr>
          <a:xfrm>
            <a:off x="255639" y="1684439"/>
            <a:ext cx="8318090" cy="1241641"/>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0" y="365127"/>
            <a:ext cx="9143999" cy="902200"/>
          </a:xfrm>
        </p:spPr>
        <p:txBody>
          <a:bodyPr>
            <a:normAutofit/>
          </a:bodyPr>
          <a:lstStyle/>
          <a:p>
            <a:r>
              <a:rPr lang="zh-TW" altLang="en-US" sz="4000" b="1" dirty="0" smtClean="0">
                <a:latin typeface="微軟正黑體" panose="020B0604030504040204" pitchFamily="34" charset="-120"/>
              </a:rPr>
              <a:t>減少露天燃燒那些方式</a:t>
            </a:r>
            <a:r>
              <a:rPr lang="en-US" altLang="zh-TW" sz="4000" b="1" dirty="0" smtClean="0">
                <a:latin typeface="微軟正黑體" panose="020B0604030504040204" pitchFamily="34" charset="-120"/>
              </a:rPr>
              <a:t>?</a:t>
            </a:r>
            <a:endParaRPr lang="zh-TW" altLang="en-US" sz="4000" b="1" dirty="0">
              <a:latin typeface="微軟正黑體" panose="020B0604030504040204" pitchFamily="34" charset="-120"/>
            </a:endParaRPr>
          </a:p>
        </p:txBody>
      </p:sp>
      <p:sp>
        <p:nvSpPr>
          <p:cNvPr id="3" name="文字方塊 2">
            <a:extLst>
              <a:ext uri="{FF2B5EF4-FFF2-40B4-BE49-F238E27FC236}">
                <a16:creationId xmlns:a16="http://schemas.microsoft.com/office/drawing/2014/main" xmlns="" id="{8E7321E4-0AD5-42F4-A8C2-E66E6794C4D6}"/>
              </a:ext>
            </a:extLst>
          </p:cNvPr>
          <p:cNvSpPr txBox="1"/>
          <p:nvPr/>
        </p:nvSpPr>
        <p:spPr>
          <a:xfrm>
            <a:off x="346137" y="1422828"/>
            <a:ext cx="3147015" cy="523220"/>
          </a:xfrm>
          <a:prstGeom prst="rect">
            <a:avLst/>
          </a:prstGeom>
          <a:solidFill>
            <a:schemeClr val="bg1"/>
          </a:solidFill>
        </p:spPr>
        <p:txBody>
          <a:bodyPr wrap="none" rtlCol="0">
            <a:spAutoFit/>
          </a:bodyPr>
          <a:lstStyle/>
          <a:p>
            <a:r>
              <a:rPr lang="zh-TW" altLang="en-US" sz="2800" b="1" dirty="0">
                <a:solidFill>
                  <a:srgbClr val="00B0F0"/>
                </a:solidFill>
                <a:latin typeface="微軟正黑體" panose="020B0604030504040204" pitchFamily="34" charset="-120"/>
                <a:ea typeface="微軟正黑體" panose="020B0604030504040204" pitchFamily="34" charset="-120"/>
              </a:rPr>
              <a:t>回歸</a:t>
            </a:r>
            <a:r>
              <a:rPr lang="zh-TW" altLang="en-US" sz="2800" b="1" dirty="0" smtClean="0">
                <a:solidFill>
                  <a:srgbClr val="00B0F0"/>
                </a:solidFill>
                <a:latin typeface="微軟正黑體" panose="020B0604030504040204" pitchFamily="34" charset="-120"/>
                <a:ea typeface="微軟正黑體" panose="020B0604030504040204" pitchFamily="34" charset="-120"/>
              </a:rPr>
              <a:t>土地 循環永續</a:t>
            </a:r>
            <a:endParaRPr lang="zh-TW" altLang="en-US" sz="2800" b="1" dirty="0">
              <a:solidFill>
                <a:srgbClr val="00B0F0"/>
              </a:solidFill>
              <a:latin typeface="微軟正黑體" panose="020B0604030504040204" pitchFamily="34" charset="-120"/>
              <a:ea typeface="微軟正黑體" panose="020B0604030504040204" pitchFamily="34" charset="-120"/>
            </a:endParaRPr>
          </a:p>
        </p:txBody>
      </p:sp>
      <p:sp>
        <p:nvSpPr>
          <p:cNvPr id="18" name="矩形: 圓角 17">
            <a:extLst>
              <a:ext uri="{FF2B5EF4-FFF2-40B4-BE49-F238E27FC236}">
                <a16:creationId xmlns:a16="http://schemas.microsoft.com/office/drawing/2014/main" xmlns="" id="{40CD95F5-9AC5-4D4D-8E5B-56824B412903}"/>
              </a:ext>
            </a:extLst>
          </p:cNvPr>
          <p:cNvSpPr/>
          <p:nvPr/>
        </p:nvSpPr>
        <p:spPr>
          <a:xfrm>
            <a:off x="255639" y="3512082"/>
            <a:ext cx="8318090" cy="123136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a:extLst>
              <a:ext uri="{FF2B5EF4-FFF2-40B4-BE49-F238E27FC236}">
                <a16:creationId xmlns:a16="http://schemas.microsoft.com/office/drawing/2014/main" xmlns="" id="{30E676AD-2FEC-4B88-A4E8-08E7884704B6}"/>
              </a:ext>
            </a:extLst>
          </p:cNvPr>
          <p:cNvSpPr txBox="1"/>
          <p:nvPr/>
        </p:nvSpPr>
        <p:spPr>
          <a:xfrm>
            <a:off x="346137" y="3250471"/>
            <a:ext cx="4673074" cy="523220"/>
          </a:xfrm>
          <a:prstGeom prst="rect">
            <a:avLst/>
          </a:prstGeom>
          <a:solidFill>
            <a:schemeClr val="bg1"/>
          </a:solidFill>
          <a:ln>
            <a:noFill/>
          </a:ln>
        </p:spPr>
        <p:txBody>
          <a:bodyPr wrap="none" rtlCol="0">
            <a:spAutoFit/>
          </a:bodyPr>
          <a:lstStyle/>
          <a:p>
            <a:r>
              <a:rPr lang="zh-TW" altLang="en-US" sz="2800" b="1" dirty="0" smtClean="0">
                <a:solidFill>
                  <a:schemeClr val="accent2"/>
                </a:solidFill>
                <a:latin typeface="微軟正黑體" panose="020B0604030504040204" pitchFamily="34" charset="-120"/>
                <a:ea typeface="微軟正黑體" panose="020B0604030504040204" pitchFamily="34" charset="-120"/>
              </a:rPr>
              <a:t>增加去化管道  提高附加價值</a:t>
            </a:r>
            <a:endParaRPr lang="zh-TW" altLang="en-US" sz="2800" b="1" dirty="0">
              <a:solidFill>
                <a:schemeClr val="accent2"/>
              </a:solidFill>
              <a:latin typeface="微軟正黑體" panose="020B0604030504040204" pitchFamily="34" charset="-120"/>
              <a:ea typeface="微軟正黑體" panose="020B0604030504040204" pitchFamily="34" charset="-120"/>
            </a:endParaRPr>
          </a:p>
        </p:txBody>
      </p:sp>
      <p:sp>
        <p:nvSpPr>
          <p:cNvPr id="23" name="矩形: 圓角 22">
            <a:extLst>
              <a:ext uri="{FF2B5EF4-FFF2-40B4-BE49-F238E27FC236}">
                <a16:creationId xmlns:a16="http://schemas.microsoft.com/office/drawing/2014/main" xmlns="" id="{A9DDAAF1-F148-4289-A07E-92FC48FA5630}"/>
              </a:ext>
            </a:extLst>
          </p:cNvPr>
          <p:cNvSpPr/>
          <p:nvPr/>
        </p:nvSpPr>
        <p:spPr>
          <a:xfrm>
            <a:off x="255639" y="5363563"/>
            <a:ext cx="8318090" cy="1213230"/>
          </a:xfrm>
          <a:prstGeom prst="roundRect">
            <a:avLst/>
          </a:prstGeom>
          <a:noFill/>
          <a:ln w="3810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a:extLst>
              <a:ext uri="{FF2B5EF4-FFF2-40B4-BE49-F238E27FC236}">
                <a16:creationId xmlns:a16="http://schemas.microsoft.com/office/drawing/2014/main" xmlns="" id="{234F8632-0BAD-457C-B55A-E9043DFB5EEF}"/>
              </a:ext>
            </a:extLst>
          </p:cNvPr>
          <p:cNvSpPr txBox="1"/>
          <p:nvPr/>
        </p:nvSpPr>
        <p:spPr>
          <a:xfrm>
            <a:off x="346137" y="5101952"/>
            <a:ext cx="3595856" cy="523220"/>
          </a:xfrm>
          <a:prstGeom prst="rect">
            <a:avLst/>
          </a:prstGeom>
          <a:solidFill>
            <a:schemeClr val="bg1"/>
          </a:solidFill>
        </p:spPr>
        <p:txBody>
          <a:bodyPr wrap="none" rtlCol="0">
            <a:spAutoFit/>
          </a:bodyPr>
          <a:lstStyle/>
          <a:p>
            <a:r>
              <a:rPr lang="zh-TW" altLang="en-US" sz="2800" b="1" dirty="0" smtClean="0">
                <a:solidFill>
                  <a:srgbClr val="70AD47"/>
                </a:solidFill>
                <a:latin typeface="微軟正黑體" panose="020B0604030504040204" pitchFamily="34" charset="-120"/>
                <a:ea typeface="微軟正黑體" panose="020B0604030504040204" pitchFamily="34" charset="-120"/>
              </a:rPr>
              <a:t>能源革命  垃圾變黃金</a:t>
            </a:r>
            <a:endParaRPr lang="zh-TW" altLang="en-US" sz="2800" b="1" dirty="0">
              <a:solidFill>
                <a:srgbClr val="70AD47"/>
              </a:solidFill>
              <a:latin typeface="微軟正黑體" panose="020B0604030504040204" pitchFamily="34" charset="-120"/>
              <a:ea typeface="微軟正黑體" panose="020B0604030504040204" pitchFamily="34" charset="-120"/>
            </a:endParaRPr>
          </a:p>
        </p:txBody>
      </p:sp>
      <p:sp>
        <p:nvSpPr>
          <p:cNvPr id="25" name="矩形 24">
            <a:extLst>
              <a:ext uri="{FF2B5EF4-FFF2-40B4-BE49-F238E27FC236}">
                <a16:creationId xmlns:a16="http://schemas.microsoft.com/office/drawing/2014/main" xmlns="" id="{C8CFDFAD-86FA-4CE7-BDA0-850551D34C4C}"/>
              </a:ext>
            </a:extLst>
          </p:cNvPr>
          <p:cNvSpPr/>
          <p:nvPr/>
        </p:nvSpPr>
        <p:spPr>
          <a:xfrm>
            <a:off x="399238" y="5750310"/>
            <a:ext cx="8072671" cy="439736"/>
          </a:xfrm>
          <a:prstGeom prst="rect">
            <a:avLst/>
          </a:prstGeom>
        </p:spPr>
        <p:txBody>
          <a:bodyPr wrap="square">
            <a:spAutoFit/>
          </a:bodyPr>
          <a:lstStyle/>
          <a:p>
            <a:pPr marL="174625" indent="-174625">
              <a:lnSpc>
                <a:spcPts val="3000"/>
              </a:lnSpc>
              <a:buFont typeface="微軟正黑體" panose="020B0604030504040204" pitchFamily="34" charset="-120"/>
              <a:buChar char="◢"/>
            </a:pPr>
            <a:r>
              <a:rPr lang="zh-TW" altLang="en-US" sz="2000" dirty="0" smtClean="0">
                <a:latin typeface="微軟正黑體" panose="020B0604030504040204" pitchFamily="34" charset="-120"/>
                <a:ea typeface="微軟正黑體" panose="020B0604030504040204" pitchFamily="34" charset="-120"/>
                <a:cs typeface="Times New Roman" pitchFamily="18" charset="0"/>
              </a:rPr>
              <a:t>稻草氣化技術，轉化為電能，能源再生</a:t>
            </a:r>
            <a:endParaRPr lang="zh-TW" altLang="en-US" sz="2000" dirty="0">
              <a:latin typeface="微軟正黑體" panose="020B0604030504040204" pitchFamily="34" charset="-120"/>
              <a:ea typeface="微軟正黑體" panose="020B0604030504040204" pitchFamily="34" charset="-120"/>
              <a:cs typeface="Times New Roman" pitchFamily="18" charset="0"/>
            </a:endParaRPr>
          </a:p>
        </p:txBody>
      </p:sp>
      <p:sp>
        <p:nvSpPr>
          <p:cNvPr id="6" name="投影片編號版面配置區 5">
            <a:extLst>
              <a:ext uri="{FF2B5EF4-FFF2-40B4-BE49-F238E27FC236}">
                <a16:creationId xmlns:a16="http://schemas.microsoft.com/office/drawing/2014/main" xmlns="" id="{1FC1D29A-9B87-4C15-8469-D23C4303751F}"/>
              </a:ext>
            </a:extLst>
          </p:cNvPr>
          <p:cNvSpPr>
            <a:spLocks noGrp="1"/>
          </p:cNvSpPr>
          <p:nvPr>
            <p:ph type="sldNum" sz="quarter" idx="12"/>
          </p:nvPr>
        </p:nvSpPr>
        <p:spPr/>
        <p:txBody>
          <a:bodyPr/>
          <a:lstStyle/>
          <a:p>
            <a:fld id="{4B623A07-8517-49F3-9DCC-4A4570E77CAB}" type="slidenum">
              <a:rPr lang="zh-TW" altLang="en-US" smtClean="0"/>
              <a:pPr/>
              <a:t>32</a:t>
            </a:fld>
            <a:endParaRPr lang="zh-TW" altLang="en-US" dirty="0"/>
          </a:p>
        </p:txBody>
      </p:sp>
      <p:sp>
        <p:nvSpPr>
          <p:cNvPr id="13" name="矩形 12">
            <a:extLst>
              <a:ext uri="{FF2B5EF4-FFF2-40B4-BE49-F238E27FC236}">
                <a16:creationId xmlns:a16="http://schemas.microsoft.com/office/drawing/2014/main" xmlns="" id="{603EB7BB-ABB2-4B39-A5DC-E089E34EA0A4}"/>
              </a:ext>
            </a:extLst>
          </p:cNvPr>
          <p:cNvSpPr/>
          <p:nvPr/>
        </p:nvSpPr>
        <p:spPr>
          <a:xfrm>
            <a:off x="399238" y="1946048"/>
            <a:ext cx="8072671" cy="861774"/>
          </a:xfrm>
          <a:prstGeom prst="rect">
            <a:avLst/>
          </a:prstGeom>
        </p:spPr>
        <p:txBody>
          <a:bodyPr wrap="square">
            <a:spAutoFit/>
          </a:bodyPr>
          <a:lstStyle/>
          <a:p>
            <a:pPr marL="174625" indent="-174625">
              <a:lnSpc>
                <a:spcPts val="3000"/>
              </a:lnSpc>
              <a:buFont typeface="微軟正黑體" panose="020B0604030504040204" pitchFamily="34" charset="-120"/>
              <a:buChar char="◢"/>
            </a:pPr>
            <a:r>
              <a:rPr lang="zh-TW" altLang="en-US" sz="2000" dirty="0" smtClean="0">
                <a:latin typeface="微軟正黑體" panose="020B0604030504040204" pitchFamily="34" charset="-120"/>
                <a:ea typeface="微軟正黑體" panose="020B0604030504040204" pitchFamily="34" charset="-120"/>
                <a:cs typeface="Times New Roman" pitchFamily="18" charset="0"/>
              </a:rPr>
              <a:t>稻草桿切割翻耕入土，配合益菌肥、腐化菌</a:t>
            </a:r>
            <a:r>
              <a:rPr lang="en-US" altLang="zh-TW" sz="2000" dirty="0" smtClean="0">
                <a:latin typeface="微軟正黑體" panose="020B0604030504040204" pitchFamily="34" charset="-120"/>
                <a:ea typeface="微軟正黑體" panose="020B0604030504040204" pitchFamily="34" charset="-120"/>
                <a:cs typeface="Times New Roman" pitchFamily="18" charset="0"/>
              </a:rPr>
              <a:t>…</a:t>
            </a:r>
            <a:r>
              <a:rPr lang="zh-TW" altLang="en-US" sz="2000" dirty="0" smtClean="0">
                <a:latin typeface="微軟正黑體" panose="020B0604030504040204" pitchFamily="34" charset="-120"/>
                <a:ea typeface="微軟正黑體" panose="020B0604030504040204" pitchFamily="34" charset="-120"/>
                <a:cs typeface="Times New Roman" pitchFamily="18" charset="0"/>
              </a:rPr>
              <a:t>等效果更佳</a:t>
            </a:r>
            <a:endParaRPr lang="en-US" altLang="zh-TW" sz="2000" dirty="0" smtClean="0">
              <a:latin typeface="微軟正黑體" panose="020B0604030504040204" pitchFamily="34" charset="-120"/>
              <a:ea typeface="微軟正黑體" panose="020B0604030504040204" pitchFamily="34" charset="-120"/>
              <a:cs typeface="Times New Roman" pitchFamily="18" charset="0"/>
            </a:endParaRPr>
          </a:p>
          <a:p>
            <a:pPr marL="174625" indent="-174625">
              <a:lnSpc>
                <a:spcPts val="3000"/>
              </a:lnSpc>
              <a:buFont typeface="微軟正黑體" panose="020B0604030504040204" pitchFamily="34" charset="-120"/>
              <a:buChar char="◢"/>
            </a:pPr>
            <a:r>
              <a:rPr lang="zh-TW" altLang="en-US" sz="2000" dirty="0" smtClean="0">
                <a:latin typeface="微軟正黑體" panose="020B0604030504040204" pitchFamily="34" charset="-120"/>
                <a:ea typeface="微軟正黑體" panose="020B0604030504040204" pitchFamily="34" charset="-120"/>
                <a:cs typeface="Times New Roman" pitchFamily="18" charset="0"/>
              </a:rPr>
              <a:t>農業廢棄物製成生物炭、堆肥再利用</a:t>
            </a:r>
            <a:endParaRPr lang="en-US" altLang="zh-TW" sz="2000" dirty="0">
              <a:latin typeface="微軟正黑體" panose="020B0604030504040204" pitchFamily="34" charset="-120"/>
              <a:ea typeface="微軟正黑體" panose="020B0604030504040204" pitchFamily="34" charset="-120"/>
              <a:cs typeface="Times New Roman" pitchFamily="18" charset="0"/>
            </a:endParaRPr>
          </a:p>
        </p:txBody>
      </p:sp>
    </p:spTree>
    <p:extLst>
      <p:ext uri="{BB962C8B-B14F-4D97-AF65-F5344CB8AC3E}">
        <p14:creationId xmlns:p14="http://schemas.microsoft.com/office/powerpoint/2010/main" xmlns="" val="7616988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rotWithShape="1">
          <a:blip r:embed="rId2" cstate="print">
            <a:extLst>
              <a:ext uri="{28A0092B-C50C-407E-A947-70E740481C1C}">
                <a14:useLocalDpi xmlns:a14="http://schemas.microsoft.com/office/drawing/2010/main" xmlns="" val="0"/>
              </a:ext>
            </a:extLst>
          </a:blip>
          <a:srcRect l="9718" t="8124" r="8142" b="11731"/>
          <a:stretch/>
        </p:blipFill>
        <p:spPr>
          <a:xfrm>
            <a:off x="5219173" y="4069961"/>
            <a:ext cx="2745145" cy="2788039"/>
          </a:xfrm>
          <a:prstGeom prst="rect">
            <a:avLst/>
          </a:prstGeom>
        </p:spPr>
      </p:pic>
      <p:sp>
        <p:nvSpPr>
          <p:cNvPr id="2" name="標題 1"/>
          <p:cNvSpPr>
            <a:spLocks noGrp="1"/>
          </p:cNvSpPr>
          <p:nvPr>
            <p:ph type="title"/>
          </p:nvPr>
        </p:nvSpPr>
        <p:spPr>
          <a:xfrm>
            <a:off x="906206" y="342961"/>
            <a:ext cx="7836569" cy="902200"/>
          </a:xfrm>
        </p:spPr>
        <p:txBody>
          <a:bodyPr>
            <a:normAutofit/>
          </a:bodyPr>
          <a:lstStyle/>
          <a:p>
            <a:pPr marL="514350" indent="-514350" fontAlgn="base">
              <a:spcBef>
                <a:spcPct val="20000"/>
              </a:spcBef>
              <a:spcAft>
                <a:spcPct val="0"/>
              </a:spcAft>
              <a:buClr>
                <a:schemeClr val="accent2"/>
              </a:buClr>
              <a:buSzPct val="45000"/>
            </a:pPr>
            <a:r>
              <a:rPr kumimoji="1" lang="zh-TW" altLang="en-US" sz="4000" b="1" dirty="0" smtClean="0">
                <a:solidFill>
                  <a:schemeClr val="accent6"/>
                </a:solidFill>
                <a:latin typeface="微軟正黑體" panose="020B0604030504040204" pitchFamily="34" charset="-120"/>
                <a:cs typeface="+mn-cs"/>
              </a:rPr>
              <a:t>露天燃燒</a:t>
            </a:r>
            <a:r>
              <a:rPr kumimoji="1" lang="zh-TW" altLang="en-US" sz="4000" b="1" dirty="0">
                <a:solidFill>
                  <a:schemeClr val="accent6"/>
                </a:solidFill>
                <a:latin typeface="微軟正黑體" panose="020B0604030504040204" pitchFamily="34" charset="-120"/>
                <a:cs typeface="+mn-cs"/>
              </a:rPr>
              <a:t>掉多少養分</a:t>
            </a:r>
            <a:r>
              <a:rPr kumimoji="1" lang="en-US" altLang="zh-TW" sz="4000" b="1" dirty="0">
                <a:solidFill>
                  <a:schemeClr val="accent6"/>
                </a:solidFill>
                <a:latin typeface="微軟正黑體" panose="020B0604030504040204" pitchFamily="34" charset="-120"/>
                <a:cs typeface="+mn-cs"/>
              </a:rPr>
              <a:t>?</a:t>
            </a:r>
            <a:r>
              <a:rPr kumimoji="1" lang="zh-TW" altLang="en-US" sz="4000" b="1" dirty="0">
                <a:solidFill>
                  <a:schemeClr val="accent6"/>
                </a:solidFill>
                <a:latin typeface="微軟正黑體" panose="020B0604030504040204" pitchFamily="34" charset="-120"/>
                <a:cs typeface="+mn-cs"/>
              </a:rPr>
              <a:t>新台幣</a:t>
            </a:r>
            <a:r>
              <a:rPr kumimoji="1" lang="en-US" altLang="zh-TW" sz="4000" b="1" dirty="0">
                <a:solidFill>
                  <a:schemeClr val="accent6"/>
                </a:solidFill>
                <a:latin typeface="微軟正黑體" panose="020B0604030504040204" pitchFamily="34" charset="-120"/>
                <a:cs typeface="+mn-cs"/>
              </a:rPr>
              <a:t>?</a:t>
            </a:r>
            <a:endParaRPr kumimoji="1" lang="zh-TW" altLang="en-US" sz="4000" b="1" dirty="0">
              <a:solidFill>
                <a:schemeClr val="accent6"/>
              </a:solidFill>
              <a:latin typeface="微軟正黑體" panose="020B0604030504040204" pitchFamily="34" charset="-120"/>
              <a:cs typeface="+mn-cs"/>
            </a:endParaRPr>
          </a:p>
        </p:txBody>
      </p:sp>
      <p:sp>
        <p:nvSpPr>
          <p:cNvPr id="3" name="內容版面配置區 2"/>
          <p:cNvSpPr>
            <a:spLocks noGrp="1"/>
          </p:cNvSpPr>
          <p:nvPr>
            <p:ph idx="1"/>
          </p:nvPr>
        </p:nvSpPr>
        <p:spPr>
          <a:xfrm>
            <a:off x="906206" y="1468186"/>
            <a:ext cx="8061329" cy="4708777"/>
          </a:xfrm>
        </p:spPr>
        <p:txBody>
          <a:bodyPr>
            <a:normAutofit/>
          </a:bodyPr>
          <a:lstStyle/>
          <a:p>
            <a:pPr marL="514350" indent="-514350" fontAlgn="base">
              <a:spcBef>
                <a:spcPct val="20000"/>
              </a:spcBef>
              <a:spcAft>
                <a:spcPct val="0"/>
              </a:spcAft>
              <a:buClr>
                <a:schemeClr val="accent2"/>
              </a:buClr>
              <a:buSzPct val="45000"/>
              <a:buNone/>
            </a:pPr>
            <a:r>
              <a:rPr kumimoji="1" lang="en-US" altLang="zh-TW" sz="3000" b="1" u="sng" dirty="0">
                <a:solidFill>
                  <a:srgbClr val="FF0000"/>
                </a:solidFill>
                <a:latin typeface="微軟正黑體" panose="020B0604030504040204" pitchFamily="34" charset="-120"/>
                <a:cs typeface="+mn-cs"/>
              </a:rPr>
              <a:t>1</a:t>
            </a:r>
            <a:r>
              <a:rPr kumimoji="1" lang="zh-TW" altLang="en-US" sz="3000" b="1" u="sng" dirty="0">
                <a:solidFill>
                  <a:srgbClr val="FF0000"/>
                </a:solidFill>
                <a:latin typeface="微軟正黑體" panose="020B0604030504040204" pitchFamily="34" charset="-120"/>
                <a:cs typeface="+mn-cs"/>
              </a:rPr>
              <a:t>分地</a:t>
            </a:r>
            <a:r>
              <a:rPr kumimoji="1" lang="zh-TW" altLang="en-US" sz="3000" b="1" dirty="0">
                <a:solidFill>
                  <a:srgbClr val="7030A0"/>
                </a:solidFill>
                <a:latin typeface="微軟正黑體" panose="020B0604030504040204" pitchFamily="34" charset="-120"/>
                <a:cs typeface="+mn-cs"/>
              </a:rPr>
              <a:t>收</a:t>
            </a:r>
            <a:r>
              <a:rPr kumimoji="1" lang="en-US" altLang="zh-TW" sz="3000" b="1" dirty="0">
                <a:solidFill>
                  <a:srgbClr val="7030A0"/>
                </a:solidFill>
                <a:latin typeface="微軟正黑體" panose="020B0604030504040204" pitchFamily="34" charset="-120"/>
                <a:cs typeface="+mn-cs"/>
              </a:rPr>
              <a:t>16.7</a:t>
            </a:r>
            <a:r>
              <a:rPr kumimoji="1" lang="zh-TW" altLang="en-US" sz="3000" b="1" dirty="0">
                <a:solidFill>
                  <a:srgbClr val="7030A0"/>
                </a:solidFill>
                <a:latin typeface="微軟正黑體" panose="020B0604030504040204" pitchFamily="34" charset="-120"/>
                <a:cs typeface="+mn-cs"/>
              </a:rPr>
              <a:t>刈</a:t>
            </a:r>
            <a:r>
              <a:rPr kumimoji="1" lang="en-US" altLang="zh-TW" sz="3000" b="1" dirty="0">
                <a:solidFill>
                  <a:srgbClr val="7030A0"/>
                </a:solidFill>
                <a:latin typeface="微軟正黑體" panose="020B0604030504040204" pitchFamily="34" charset="-120"/>
                <a:cs typeface="+mn-cs"/>
              </a:rPr>
              <a:t>=1000</a:t>
            </a:r>
            <a:r>
              <a:rPr kumimoji="1" lang="zh-TW" altLang="en-US" sz="3000" b="1" dirty="0">
                <a:solidFill>
                  <a:srgbClr val="7030A0"/>
                </a:solidFill>
                <a:latin typeface="微軟正黑體" panose="020B0604030504040204" pitchFamily="34" charset="-120"/>
                <a:cs typeface="+mn-cs"/>
              </a:rPr>
              <a:t>公斤</a:t>
            </a:r>
            <a:r>
              <a:rPr kumimoji="1" lang="en-US" altLang="zh-TW" sz="3000" b="1" dirty="0">
                <a:solidFill>
                  <a:srgbClr val="7030A0"/>
                </a:solidFill>
                <a:latin typeface="微軟正黑體" panose="020B0604030504040204" pitchFamily="34" charset="-120"/>
                <a:cs typeface="+mn-cs"/>
              </a:rPr>
              <a:t>(</a:t>
            </a:r>
            <a:r>
              <a:rPr kumimoji="1" lang="zh-TW" altLang="en-US" sz="3000" b="1" dirty="0">
                <a:solidFill>
                  <a:srgbClr val="7030A0"/>
                </a:solidFill>
                <a:latin typeface="微軟正黑體" panose="020B0604030504040204" pitchFamily="34" charset="-120"/>
                <a:cs typeface="+mn-cs"/>
              </a:rPr>
              <a:t> 稻穀</a:t>
            </a:r>
            <a:r>
              <a:rPr kumimoji="1" lang="en-US" altLang="zh-TW" sz="3000" b="1" dirty="0">
                <a:solidFill>
                  <a:srgbClr val="7030A0"/>
                </a:solidFill>
                <a:latin typeface="微軟正黑體" panose="020B0604030504040204" pitchFamily="34" charset="-120"/>
                <a:cs typeface="+mn-cs"/>
              </a:rPr>
              <a:t>)</a:t>
            </a:r>
          </a:p>
          <a:p>
            <a:pPr marL="514350" indent="-514350" fontAlgn="base">
              <a:spcBef>
                <a:spcPct val="20000"/>
              </a:spcBef>
              <a:spcAft>
                <a:spcPct val="0"/>
              </a:spcAft>
              <a:buClr>
                <a:schemeClr val="accent2"/>
              </a:buClr>
              <a:buSzPct val="45000"/>
              <a:buNone/>
            </a:pPr>
            <a:r>
              <a:rPr kumimoji="1" lang="zh-TW" altLang="en-US" sz="3000" b="1" dirty="0">
                <a:solidFill>
                  <a:srgbClr val="7030A0"/>
                </a:solidFill>
                <a:latin typeface="微軟正黑體" panose="020B0604030504040204" pitchFamily="34" charset="-120"/>
                <a:cs typeface="+mn-cs"/>
              </a:rPr>
              <a:t>有機質燒掉：</a:t>
            </a:r>
            <a:r>
              <a:rPr kumimoji="1" lang="en-US" altLang="zh-TW" sz="3000" b="1" dirty="0">
                <a:solidFill>
                  <a:srgbClr val="7030A0"/>
                </a:solidFill>
                <a:latin typeface="微軟正黑體" panose="020B0604030504040204" pitchFamily="34" charset="-120"/>
                <a:cs typeface="+mn-cs"/>
              </a:rPr>
              <a:t>1000</a:t>
            </a:r>
            <a:r>
              <a:rPr kumimoji="1" lang="zh-TW" altLang="en-US" sz="3000" b="1" dirty="0">
                <a:solidFill>
                  <a:srgbClr val="7030A0"/>
                </a:solidFill>
                <a:latin typeface="微軟正黑體" panose="020B0604030504040204" pitchFamily="34" charset="-120"/>
                <a:cs typeface="+mn-cs"/>
              </a:rPr>
              <a:t> </a:t>
            </a:r>
            <a:r>
              <a:rPr kumimoji="1" lang="en-US" altLang="zh-TW" sz="3000" b="1" dirty="0">
                <a:solidFill>
                  <a:srgbClr val="7030A0"/>
                </a:solidFill>
                <a:latin typeface="微軟正黑體" panose="020B0604030504040204" pitchFamily="34" charset="-120"/>
                <a:cs typeface="+mn-cs"/>
              </a:rPr>
              <a:t>×</a:t>
            </a:r>
            <a:r>
              <a:rPr kumimoji="1" lang="zh-TW" altLang="en-US" sz="3000" b="1" dirty="0">
                <a:solidFill>
                  <a:srgbClr val="7030A0"/>
                </a:solidFill>
                <a:latin typeface="微軟正黑體" panose="020B0604030504040204" pitchFamily="34" charset="-120"/>
                <a:cs typeface="+mn-cs"/>
              </a:rPr>
              <a:t> </a:t>
            </a:r>
            <a:r>
              <a:rPr kumimoji="1" lang="en-US" altLang="zh-TW" sz="3000" b="1" dirty="0">
                <a:solidFill>
                  <a:srgbClr val="7030A0"/>
                </a:solidFill>
                <a:latin typeface="微軟正黑體" panose="020B0604030504040204" pitchFamily="34" charset="-120"/>
                <a:cs typeface="+mn-cs"/>
              </a:rPr>
              <a:t>36.6%</a:t>
            </a:r>
            <a:r>
              <a:rPr kumimoji="1" lang="zh-TW" altLang="en-US" sz="3000" b="1" dirty="0">
                <a:solidFill>
                  <a:srgbClr val="7030A0"/>
                </a:solidFill>
                <a:latin typeface="微軟正黑體" panose="020B0604030504040204" pitchFamily="34" charset="-120"/>
                <a:cs typeface="+mn-cs"/>
              </a:rPr>
              <a:t> </a:t>
            </a:r>
            <a:r>
              <a:rPr kumimoji="1" lang="en-US" altLang="zh-TW" sz="3000" b="1" dirty="0">
                <a:solidFill>
                  <a:srgbClr val="7030A0"/>
                </a:solidFill>
                <a:latin typeface="微軟正黑體" panose="020B0604030504040204" pitchFamily="34" charset="-120"/>
                <a:cs typeface="+mn-cs"/>
              </a:rPr>
              <a:t>÷</a:t>
            </a:r>
            <a:r>
              <a:rPr kumimoji="1" lang="zh-TW" altLang="en-US" sz="3000" b="1" dirty="0">
                <a:solidFill>
                  <a:srgbClr val="7030A0"/>
                </a:solidFill>
                <a:latin typeface="微軟正黑體" panose="020B0604030504040204" pitchFamily="34" charset="-120"/>
                <a:cs typeface="+mn-cs"/>
              </a:rPr>
              <a:t> </a:t>
            </a:r>
            <a:r>
              <a:rPr kumimoji="1" lang="en-US" altLang="zh-TW" sz="3000" b="1" dirty="0">
                <a:solidFill>
                  <a:srgbClr val="7030A0"/>
                </a:solidFill>
                <a:latin typeface="微軟正黑體" panose="020B0604030504040204" pitchFamily="34" charset="-120"/>
                <a:cs typeface="+mn-cs"/>
              </a:rPr>
              <a:t>0.58=630</a:t>
            </a:r>
            <a:r>
              <a:rPr kumimoji="1" lang="zh-TW" altLang="en-US" sz="3000" b="1" dirty="0">
                <a:solidFill>
                  <a:srgbClr val="7030A0"/>
                </a:solidFill>
                <a:latin typeface="微軟正黑體" panose="020B0604030504040204" pitchFamily="34" charset="-120"/>
                <a:cs typeface="+mn-cs"/>
              </a:rPr>
              <a:t>公斤</a:t>
            </a:r>
            <a:r>
              <a:rPr kumimoji="1" lang="en-US" altLang="zh-TW" sz="3000" b="1" dirty="0">
                <a:solidFill>
                  <a:srgbClr val="7030A0"/>
                </a:solidFill>
                <a:latin typeface="微軟正黑體" panose="020B0604030504040204" pitchFamily="34" charset="-120"/>
                <a:cs typeface="+mn-cs"/>
              </a:rPr>
              <a:t>=</a:t>
            </a:r>
            <a:r>
              <a:rPr kumimoji="1" lang="en-US" altLang="zh-TW" sz="3000" b="1" u="sng" dirty="0">
                <a:solidFill>
                  <a:srgbClr val="FF0000"/>
                </a:solidFill>
                <a:latin typeface="微軟正黑體" panose="020B0604030504040204" pitchFamily="34" charset="-120"/>
                <a:cs typeface="+mn-cs"/>
              </a:rPr>
              <a:t>1260</a:t>
            </a:r>
            <a:r>
              <a:rPr kumimoji="1" lang="zh-TW" altLang="en-US" sz="3000" b="1" u="sng" dirty="0">
                <a:solidFill>
                  <a:srgbClr val="FF0000"/>
                </a:solidFill>
                <a:latin typeface="微軟正黑體" panose="020B0604030504040204" pitchFamily="34" charset="-120"/>
                <a:cs typeface="+mn-cs"/>
              </a:rPr>
              <a:t>元</a:t>
            </a:r>
            <a:endParaRPr kumimoji="1" lang="en-US" altLang="zh-TW" sz="3000" b="1" u="sng" dirty="0">
              <a:solidFill>
                <a:srgbClr val="FF0000"/>
              </a:solidFill>
              <a:latin typeface="微軟正黑體" panose="020B0604030504040204" pitchFamily="34" charset="-120"/>
              <a:cs typeface="+mn-cs"/>
            </a:endParaRPr>
          </a:p>
          <a:p>
            <a:pPr marL="514350" indent="-514350" fontAlgn="base">
              <a:spcBef>
                <a:spcPct val="20000"/>
              </a:spcBef>
              <a:spcAft>
                <a:spcPct val="0"/>
              </a:spcAft>
              <a:buClr>
                <a:schemeClr val="accent2"/>
              </a:buClr>
              <a:buSzPct val="45000"/>
              <a:buNone/>
            </a:pPr>
            <a:r>
              <a:rPr kumimoji="1" lang="zh-TW" altLang="en-US" sz="3000" b="1" dirty="0">
                <a:solidFill>
                  <a:srgbClr val="7030A0"/>
                </a:solidFill>
                <a:latin typeface="微軟正黑體" panose="020B0604030504040204" pitchFamily="34" charset="-120"/>
                <a:cs typeface="+mn-cs"/>
              </a:rPr>
              <a:t>氮 </a:t>
            </a:r>
            <a:r>
              <a:rPr kumimoji="1" lang="en-US" altLang="zh-TW" sz="3000" b="1" dirty="0">
                <a:solidFill>
                  <a:srgbClr val="7030A0"/>
                </a:solidFill>
                <a:latin typeface="微軟正黑體" panose="020B0604030504040204" pitchFamily="34" charset="-120"/>
                <a:cs typeface="+mn-cs"/>
              </a:rPr>
              <a:t>(N)</a:t>
            </a:r>
            <a:r>
              <a:rPr kumimoji="1" lang="zh-TW" altLang="en-US" sz="3000" b="1" dirty="0">
                <a:solidFill>
                  <a:srgbClr val="7030A0"/>
                </a:solidFill>
                <a:latin typeface="微軟正黑體" panose="020B0604030504040204" pitchFamily="34" charset="-120"/>
                <a:cs typeface="+mn-cs"/>
              </a:rPr>
              <a:t>肥燒掉：</a:t>
            </a:r>
            <a:r>
              <a:rPr kumimoji="1" lang="en-US" altLang="zh-TW" sz="3000" b="1" dirty="0">
                <a:solidFill>
                  <a:srgbClr val="7030A0"/>
                </a:solidFill>
                <a:latin typeface="微軟正黑體" panose="020B0604030504040204" pitchFamily="34" charset="-120"/>
                <a:cs typeface="+mn-cs"/>
              </a:rPr>
              <a:t>1000</a:t>
            </a:r>
            <a:r>
              <a:rPr kumimoji="1" lang="zh-TW" altLang="en-US" sz="3000" b="1" dirty="0">
                <a:solidFill>
                  <a:srgbClr val="7030A0"/>
                </a:solidFill>
                <a:latin typeface="微軟正黑體" panose="020B0604030504040204" pitchFamily="34" charset="-120"/>
                <a:cs typeface="+mn-cs"/>
              </a:rPr>
              <a:t> </a:t>
            </a:r>
            <a:r>
              <a:rPr kumimoji="1" lang="en-US" altLang="zh-TW" sz="3000" b="1" dirty="0">
                <a:solidFill>
                  <a:srgbClr val="7030A0"/>
                </a:solidFill>
                <a:latin typeface="微軟正黑體" panose="020B0604030504040204" pitchFamily="34" charset="-120"/>
                <a:cs typeface="+mn-cs"/>
              </a:rPr>
              <a:t>×</a:t>
            </a:r>
            <a:r>
              <a:rPr kumimoji="1" lang="zh-TW" altLang="en-US" sz="3000" b="1" dirty="0">
                <a:solidFill>
                  <a:srgbClr val="7030A0"/>
                </a:solidFill>
                <a:latin typeface="微軟正黑體" panose="020B0604030504040204" pitchFamily="34" charset="-120"/>
                <a:cs typeface="+mn-cs"/>
              </a:rPr>
              <a:t> </a:t>
            </a:r>
            <a:r>
              <a:rPr kumimoji="1" lang="en-US" altLang="zh-TW" sz="3000" b="1" dirty="0">
                <a:solidFill>
                  <a:srgbClr val="7030A0"/>
                </a:solidFill>
                <a:latin typeface="微軟正黑體" panose="020B0604030504040204" pitchFamily="34" charset="-120"/>
                <a:cs typeface="+mn-cs"/>
              </a:rPr>
              <a:t>0.66%=6.6</a:t>
            </a:r>
            <a:r>
              <a:rPr kumimoji="1" lang="zh-TW" altLang="en-US" sz="3000" b="1" dirty="0">
                <a:solidFill>
                  <a:srgbClr val="7030A0"/>
                </a:solidFill>
                <a:latin typeface="微軟正黑體" panose="020B0604030504040204" pitchFamily="34" charset="-120"/>
                <a:cs typeface="+mn-cs"/>
              </a:rPr>
              <a:t>公斤</a:t>
            </a:r>
            <a:r>
              <a:rPr kumimoji="1" lang="en-US" altLang="zh-TW" sz="3000" b="1" dirty="0">
                <a:solidFill>
                  <a:srgbClr val="7030A0"/>
                </a:solidFill>
                <a:latin typeface="微軟正黑體" panose="020B0604030504040204" pitchFamily="34" charset="-120"/>
                <a:cs typeface="+mn-cs"/>
              </a:rPr>
              <a:t>=</a:t>
            </a:r>
            <a:r>
              <a:rPr kumimoji="1" lang="zh-TW" altLang="en-US" sz="3000" b="1" dirty="0">
                <a:solidFill>
                  <a:srgbClr val="7030A0"/>
                </a:solidFill>
                <a:latin typeface="微軟正黑體" panose="020B0604030504040204" pitchFamily="34" charset="-120"/>
                <a:cs typeface="+mn-cs"/>
              </a:rPr>
              <a:t>硫銨</a:t>
            </a:r>
            <a:r>
              <a:rPr kumimoji="1" lang="en-US" altLang="zh-TW" sz="3000" b="1" dirty="0">
                <a:solidFill>
                  <a:srgbClr val="7030A0"/>
                </a:solidFill>
                <a:latin typeface="微軟正黑體" panose="020B0604030504040204" pitchFamily="34" charset="-120"/>
                <a:cs typeface="+mn-cs"/>
              </a:rPr>
              <a:t>31</a:t>
            </a:r>
            <a:r>
              <a:rPr kumimoji="1" lang="zh-TW" altLang="en-US" sz="3000" b="1" dirty="0">
                <a:solidFill>
                  <a:srgbClr val="7030A0"/>
                </a:solidFill>
                <a:latin typeface="微軟正黑體" panose="020B0604030504040204" pitchFamily="34" charset="-120"/>
                <a:cs typeface="+mn-cs"/>
              </a:rPr>
              <a:t>公斤</a:t>
            </a:r>
            <a:r>
              <a:rPr kumimoji="1" lang="en-US" altLang="zh-TW" sz="3000" b="1" dirty="0">
                <a:solidFill>
                  <a:srgbClr val="7030A0"/>
                </a:solidFill>
                <a:latin typeface="微軟正黑體" panose="020B0604030504040204" pitchFamily="34" charset="-120"/>
                <a:cs typeface="+mn-cs"/>
              </a:rPr>
              <a:t>=</a:t>
            </a:r>
            <a:r>
              <a:rPr kumimoji="1" lang="en-US" altLang="zh-TW" sz="3000" b="1" u="sng" dirty="0">
                <a:solidFill>
                  <a:srgbClr val="FF0000"/>
                </a:solidFill>
                <a:latin typeface="微軟正黑體" panose="020B0604030504040204" pitchFamily="34" charset="-120"/>
                <a:cs typeface="+mn-cs"/>
              </a:rPr>
              <a:t>232</a:t>
            </a:r>
            <a:r>
              <a:rPr kumimoji="1" lang="zh-TW" altLang="en-US" sz="3000" b="1" u="sng" dirty="0">
                <a:solidFill>
                  <a:srgbClr val="FF0000"/>
                </a:solidFill>
                <a:latin typeface="微軟正黑體" panose="020B0604030504040204" pitchFamily="34" charset="-120"/>
                <a:cs typeface="+mn-cs"/>
              </a:rPr>
              <a:t>元</a:t>
            </a:r>
            <a:endParaRPr kumimoji="1" lang="en-US" altLang="zh-TW" sz="3000" b="1" u="sng" dirty="0">
              <a:solidFill>
                <a:srgbClr val="FF0000"/>
              </a:solidFill>
              <a:latin typeface="微軟正黑體" panose="020B0604030504040204" pitchFamily="34" charset="-120"/>
              <a:cs typeface="+mn-cs"/>
            </a:endParaRPr>
          </a:p>
          <a:p>
            <a:pPr marL="514350" indent="-514350" fontAlgn="base">
              <a:spcBef>
                <a:spcPct val="20000"/>
              </a:spcBef>
              <a:spcAft>
                <a:spcPct val="0"/>
              </a:spcAft>
              <a:buClr>
                <a:schemeClr val="accent2"/>
              </a:buClr>
              <a:buSzPct val="45000"/>
              <a:buNone/>
            </a:pPr>
            <a:r>
              <a:rPr kumimoji="1" lang="zh-TW" altLang="en-US" sz="3000" b="1" dirty="0">
                <a:solidFill>
                  <a:srgbClr val="7030A0"/>
                </a:solidFill>
                <a:latin typeface="微軟正黑體" panose="020B0604030504040204" pitchFamily="34" charset="-120"/>
                <a:cs typeface="+mn-cs"/>
              </a:rPr>
              <a:t>磷</a:t>
            </a:r>
            <a:r>
              <a:rPr kumimoji="1" lang="en-US" altLang="zh-TW" sz="3000" b="1" dirty="0">
                <a:solidFill>
                  <a:srgbClr val="7030A0"/>
                </a:solidFill>
                <a:latin typeface="微軟正黑體" panose="020B0604030504040204" pitchFamily="34" charset="-120"/>
                <a:cs typeface="+mn-cs"/>
              </a:rPr>
              <a:t>(P2O5)</a:t>
            </a:r>
            <a:r>
              <a:rPr kumimoji="1" lang="zh-TW" altLang="en-US" sz="3000" b="1" dirty="0">
                <a:solidFill>
                  <a:srgbClr val="7030A0"/>
                </a:solidFill>
                <a:latin typeface="微軟正黑體" panose="020B0604030504040204" pitchFamily="34" charset="-120"/>
                <a:cs typeface="+mn-cs"/>
              </a:rPr>
              <a:t>肥燒掉：</a:t>
            </a:r>
            <a:r>
              <a:rPr kumimoji="1" lang="en-US" altLang="zh-TW" sz="3000" b="1" dirty="0">
                <a:solidFill>
                  <a:srgbClr val="7030A0"/>
                </a:solidFill>
                <a:latin typeface="微軟正黑體" panose="020B0604030504040204" pitchFamily="34" charset="-120"/>
                <a:cs typeface="+mn-cs"/>
              </a:rPr>
              <a:t> 1000</a:t>
            </a:r>
            <a:r>
              <a:rPr kumimoji="1" lang="zh-TW" altLang="en-US" sz="3000" b="1" dirty="0">
                <a:solidFill>
                  <a:srgbClr val="7030A0"/>
                </a:solidFill>
                <a:latin typeface="微軟正黑體" panose="020B0604030504040204" pitchFamily="34" charset="-120"/>
                <a:cs typeface="+mn-cs"/>
              </a:rPr>
              <a:t> </a:t>
            </a:r>
            <a:r>
              <a:rPr kumimoji="1" lang="en-US" altLang="zh-TW" sz="3000" b="1" dirty="0">
                <a:solidFill>
                  <a:srgbClr val="7030A0"/>
                </a:solidFill>
                <a:latin typeface="微軟正黑體" panose="020B0604030504040204" pitchFamily="34" charset="-120"/>
                <a:cs typeface="+mn-cs"/>
              </a:rPr>
              <a:t>×</a:t>
            </a:r>
            <a:r>
              <a:rPr kumimoji="1" lang="zh-TW" altLang="en-US" sz="3000" b="1" dirty="0">
                <a:solidFill>
                  <a:srgbClr val="7030A0"/>
                </a:solidFill>
                <a:latin typeface="微軟正黑體" panose="020B0604030504040204" pitchFamily="34" charset="-120"/>
                <a:cs typeface="+mn-cs"/>
              </a:rPr>
              <a:t> </a:t>
            </a:r>
            <a:r>
              <a:rPr kumimoji="1" lang="en-US" altLang="zh-TW" sz="3000" b="1" dirty="0">
                <a:solidFill>
                  <a:srgbClr val="7030A0"/>
                </a:solidFill>
                <a:latin typeface="微軟正黑體" panose="020B0604030504040204" pitchFamily="34" charset="-120"/>
                <a:cs typeface="+mn-cs"/>
              </a:rPr>
              <a:t>0.2%=2</a:t>
            </a:r>
            <a:r>
              <a:rPr kumimoji="1" lang="zh-TW" altLang="en-US" sz="3000" b="1" dirty="0">
                <a:solidFill>
                  <a:srgbClr val="7030A0"/>
                </a:solidFill>
                <a:latin typeface="微軟正黑體" panose="020B0604030504040204" pitchFamily="34" charset="-120"/>
                <a:cs typeface="+mn-cs"/>
              </a:rPr>
              <a:t>公斤</a:t>
            </a:r>
            <a:r>
              <a:rPr kumimoji="1" lang="en-US" altLang="zh-TW" sz="3000" b="1" dirty="0">
                <a:solidFill>
                  <a:srgbClr val="7030A0"/>
                </a:solidFill>
                <a:latin typeface="微軟正黑體" panose="020B0604030504040204" pitchFamily="34" charset="-120"/>
                <a:cs typeface="+mn-cs"/>
              </a:rPr>
              <a:t>=</a:t>
            </a:r>
            <a:r>
              <a:rPr kumimoji="1" lang="zh-TW" altLang="en-US" sz="3000" b="1" dirty="0">
                <a:solidFill>
                  <a:srgbClr val="7030A0"/>
                </a:solidFill>
                <a:latin typeface="微軟正黑體" panose="020B0604030504040204" pitchFamily="34" charset="-120"/>
                <a:cs typeface="+mn-cs"/>
              </a:rPr>
              <a:t>過磷酸鈣</a:t>
            </a:r>
            <a:r>
              <a:rPr kumimoji="1" lang="en-US" altLang="zh-TW" sz="3000" b="1" dirty="0">
                <a:solidFill>
                  <a:srgbClr val="7030A0"/>
                </a:solidFill>
                <a:latin typeface="微軟正黑體" panose="020B0604030504040204" pitchFamily="34" charset="-120"/>
                <a:cs typeface="+mn-cs"/>
              </a:rPr>
              <a:t>11</a:t>
            </a:r>
            <a:r>
              <a:rPr kumimoji="1" lang="zh-TW" altLang="en-US" sz="3000" b="1" dirty="0">
                <a:solidFill>
                  <a:srgbClr val="7030A0"/>
                </a:solidFill>
                <a:latin typeface="微軟正黑體" panose="020B0604030504040204" pitchFamily="34" charset="-120"/>
                <a:cs typeface="+mn-cs"/>
              </a:rPr>
              <a:t>公斤</a:t>
            </a:r>
            <a:r>
              <a:rPr kumimoji="1" lang="en-US" altLang="zh-TW" sz="3000" b="1" dirty="0">
                <a:solidFill>
                  <a:srgbClr val="7030A0"/>
                </a:solidFill>
                <a:latin typeface="微軟正黑體" panose="020B0604030504040204" pitchFamily="34" charset="-120"/>
                <a:cs typeface="+mn-cs"/>
              </a:rPr>
              <a:t>=</a:t>
            </a:r>
            <a:r>
              <a:rPr kumimoji="1" lang="en-US" altLang="zh-TW" sz="3000" b="1" u="sng" dirty="0">
                <a:solidFill>
                  <a:srgbClr val="FF0000"/>
                </a:solidFill>
                <a:latin typeface="微軟正黑體" panose="020B0604030504040204" pitchFamily="34" charset="-120"/>
                <a:cs typeface="+mn-cs"/>
              </a:rPr>
              <a:t>63.8</a:t>
            </a:r>
            <a:r>
              <a:rPr kumimoji="1" lang="zh-TW" altLang="en-US" sz="3000" b="1" u="sng" dirty="0">
                <a:solidFill>
                  <a:srgbClr val="FF0000"/>
                </a:solidFill>
                <a:latin typeface="微軟正黑體" panose="020B0604030504040204" pitchFamily="34" charset="-120"/>
                <a:cs typeface="+mn-cs"/>
              </a:rPr>
              <a:t>元</a:t>
            </a:r>
            <a:endParaRPr kumimoji="1" lang="en-US" altLang="zh-TW" sz="3000" b="1" u="sng" dirty="0">
              <a:solidFill>
                <a:srgbClr val="FF0000"/>
              </a:solidFill>
              <a:latin typeface="微軟正黑體" panose="020B0604030504040204" pitchFamily="34" charset="-120"/>
              <a:cs typeface="+mn-cs"/>
            </a:endParaRPr>
          </a:p>
        </p:txBody>
      </p:sp>
      <p:sp>
        <p:nvSpPr>
          <p:cNvPr id="4" name="投影片編號版面配置區 3"/>
          <p:cNvSpPr>
            <a:spLocks noGrp="1"/>
          </p:cNvSpPr>
          <p:nvPr>
            <p:ph type="sldNum" sz="quarter" idx="12"/>
          </p:nvPr>
        </p:nvSpPr>
        <p:spPr/>
        <p:txBody>
          <a:bodyPr/>
          <a:lstStyle/>
          <a:p>
            <a:fld id="{4B623A07-8517-49F3-9DCC-4A4570E77CAB}" type="slidenum">
              <a:rPr lang="zh-TW" altLang="en-US" smtClean="0"/>
              <a:pPr/>
              <a:t>33</a:t>
            </a:fld>
            <a:endParaRPr lang="zh-TW" altLang="en-US" dirty="0"/>
          </a:p>
        </p:txBody>
      </p:sp>
      <p:sp>
        <p:nvSpPr>
          <p:cNvPr id="5" name="向下箭號 4"/>
          <p:cNvSpPr/>
          <p:nvPr/>
        </p:nvSpPr>
        <p:spPr>
          <a:xfrm rot="16200000">
            <a:off x="601774" y="1589376"/>
            <a:ext cx="433650" cy="2797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向下箭號 5"/>
          <p:cNvSpPr/>
          <p:nvPr/>
        </p:nvSpPr>
        <p:spPr>
          <a:xfrm rot="16200000">
            <a:off x="593581" y="2007060"/>
            <a:ext cx="433650" cy="2797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向下箭號 6"/>
          <p:cNvSpPr/>
          <p:nvPr/>
        </p:nvSpPr>
        <p:spPr>
          <a:xfrm rot="16200000">
            <a:off x="605516" y="2908423"/>
            <a:ext cx="433650" cy="2797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下箭號 7"/>
          <p:cNvSpPr/>
          <p:nvPr/>
        </p:nvSpPr>
        <p:spPr>
          <a:xfrm rot="16200000">
            <a:off x="601775" y="3899517"/>
            <a:ext cx="433650" cy="2797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4890176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92278" y="365127"/>
            <a:ext cx="1351721" cy="781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12"/>
          </p:nvPr>
        </p:nvSpPr>
        <p:spPr>
          <a:xfrm>
            <a:off x="13113682" y="6360075"/>
            <a:ext cx="2057400" cy="365125"/>
          </a:xfrm>
        </p:spPr>
        <p:txBody>
          <a:bodyPr/>
          <a:lstStyle/>
          <a:p>
            <a:fld id="{4B623A07-8517-49F3-9DCC-4A4570E77CAB}" type="slidenum">
              <a:rPr lang="zh-TW" altLang="en-US" smtClean="0"/>
              <a:pPr/>
              <a:t>34</a:t>
            </a:fld>
            <a:endParaRPr lang="zh-TW" altLang="en-US"/>
          </a:p>
        </p:txBody>
      </p:sp>
      <p:sp>
        <p:nvSpPr>
          <p:cNvPr id="5" name="標題 1"/>
          <p:cNvSpPr>
            <a:spLocks noGrp="1"/>
          </p:cNvSpPr>
          <p:nvPr>
            <p:ph type="title"/>
          </p:nvPr>
        </p:nvSpPr>
        <p:spPr>
          <a:xfrm>
            <a:off x="0" y="365127"/>
            <a:ext cx="9143999" cy="902200"/>
          </a:xfrm>
        </p:spPr>
        <p:txBody>
          <a:bodyPr>
            <a:normAutofit/>
          </a:bodyPr>
          <a:lstStyle/>
          <a:p>
            <a:r>
              <a:rPr lang="zh-TW" altLang="en-US" sz="4000" b="1" dirty="0" smtClean="0"/>
              <a:t>稻草切割掩埋方式</a:t>
            </a:r>
            <a:endParaRPr lang="zh-TW" altLang="en-US" sz="4000" b="1" dirty="0"/>
          </a:p>
        </p:txBody>
      </p:sp>
      <p:pic>
        <p:nvPicPr>
          <p:cNvPr id="3074" name="Picture 2" descr="http://img.ltn.com.tw/Upload/talk/page/800/2016/07/13/phpyM6EH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30505" y="4407898"/>
            <a:ext cx="2573682" cy="180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8" name="Picture 330" descr="DSCF243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37527" y="4342692"/>
            <a:ext cx="2127234" cy="1800000"/>
          </a:xfrm>
          <a:prstGeom prst="ellipse">
            <a:avLst/>
          </a:prstGeom>
          <a:ln>
            <a:noFill/>
          </a:ln>
          <a:effectLst>
            <a:softEdge rad="112500"/>
          </a:effectLst>
        </p:spPr>
      </p:pic>
      <p:sp>
        <p:nvSpPr>
          <p:cNvPr id="9" name="Rectangle 4"/>
          <p:cNvSpPr>
            <a:spLocks noChangeArrowheads="1"/>
          </p:cNvSpPr>
          <p:nvPr/>
        </p:nvSpPr>
        <p:spPr bwMode="auto">
          <a:xfrm>
            <a:off x="10657987" y="418287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0"/>
              </a:spcBef>
            </a:pPr>
            <a:endParaRPr lang="zh-TW" altLang="zh-TW" sz="1800" b="1">
              <a:solidFill>
                <a:srgbClr val="000000"/>
              </a:solidFill>
              <a:latin typeface="Times New Roman" pitchFamily="18" charset="0"/>
              <a:ea typeface="微軟正黑體" pitchFamily="34" charset="-120"/>
            </a:endParaRPr>
          </a:p>
        </p:txBody>
      </p:sp>
      <p:pic>
        <p:nvPicPr>
          <p:cNvPr id="3076" name="Picture 4" descr="http://img.ltn.com.tw/Upload/talk/page/800/2016/07/13/phpXKMh0U.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24626"/>
          <a:stretch/>
        </p:blipFill>
        <p:spPr bwMode="auto">
          <a:xfrm>
            <a:off x="3530505" y="1320567"/>
            <a:ext cx="2466779" cy="180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3" name="Picture 3" descr="\\Office\本機磁碟 (E)\王銘伸\露天燃燒\照片\收稻機\DSC00768.JPG"/>
          <p:cNvPicPr>
            <a:picLocks noChangeAspect="1"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335388" y="1146737"/>
            <a:ext cx="2400000" cy="1800000"/>
          </a:xfrm>
          <a:prstGeom prst="rect">
            <a:avLst/>
          </a:prstGeom>
          <a:ln>
            <a:noFill/>
          </a:ln>
          <a:effectLst>
            <a:softEdge rad="112500"/>
          </a:effectLst>
        </p:spPr>
      </p:pic>
      <p:sp>
        <p:nvSpPr>
          <p:cNvPr id="25" name="矩形 24">
            <a:extLst>
              <a:ext uri="{FF2B5EF4-FFF2-40B4-BE49-F238E27FC236}">
                <a16:creationId xmlns:a16="http://schemas.microsoft.com/office/drawing/2014/main" xmlns="" id="{68FCF4CA-E58E-474F-9488-92B8EDBA0CE5}"/>
              </a:ext>
            </a:extLst>
          </p:cNvPr>
          <p:cNvSpPr/>
          <p:nvPr/>
        </p:nvSpPr>
        <p:spPr>
          <a:xfrm>
            <a:off x="-273630" y="3298445"/>
            <a:ext cx="3618036" cy="461665"/>
          </a:xfrm>
          <a:prstGeom prst="rect">
            <a:avLst/>
          </a:prstGeom>
        </p:spPr>
        <p:txBody>
          <a:bodyPr wrap="square">
            <a:spAutoFit/>
          </a:bodyPr>
          <a:lstStyle/>
          <a:p>
            <a:pPr algn="ctr"/>
            <a:r>
              <a:rPr lang="zh-TW" altLang="en-US" sz="24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收割後切段稻稈</a:t>
            </a:r>
            <a:endParaRPr lang="zh-TW" altLang="en-US" sz="2400" dirty="0"/>
          </a:p>
        </p:txBody>
      </p:sp>
      <p:pic>
        <p:nvPicPr>
          <p:cNvPr id="1026" name="Picture 2" descr="ãç®­é ­ãçåçæå°çµæ"/>
          <p:cNvPicPr>
            <a:picLocks noChangeAspect="1" noChangeArrowheads="1"/>
          </p:cNvPicPr>
          <p:nvPr/>
        </p:nvPicPr>
        <p:blipFill>
          <a:blip r:embed="rId6" cstate="print">
            <a:extLst>
              <a:ext uri="{BEBA8EAE-BF5A-486C-A8C5-ECC9F3942E4B}">
                <a14:imgProps xmlns:a14="http://schemas.microsoft.com/office/drawing/2010/main" xmlns="">
                  <a14:imgLayer r:embed="rId7">
                    <a14:imgEffect>
                      <a14:backgroundRemoval t="5333" b="89778" l="9778" r="89778"/>
                    </a14:imgEffect>
                  </a14:imgLayer>
                </a14:imgProps>
              </a:ext>
              <a:ext uri="{28A0092B-C50C-407E-A947-70E740481C1C}">
                <a14:useLocalDpi xmlns:a14="http://schemas.microsoft.com/office/drawing/2010/main" xmlns="" val="0"/>
              </a:ext>
            </a:extLst>
          </a:blip>
          <a:srcRect/>
          <a:stretch>
            <a:fillRect/>
          </a:stretch>
        </p:blipFill>
        <p:spPr bwMode="auto">
          <a:xfrm>
            <a:off x="868026" y="3659392"/>
            <a:ext cx="1273349" cy="978092"/>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矩形 25">
            <a:extLst>
              <a:ext uri="{FF2B5EF4-FFF2-40B4-BE49-F238E27FC236}">
                <a16:creationId xmlns:a16="http://schemas.microsoft.com/office/drawing/2014/main" xmlns="" id="{68FCF4CA-E58E-474F-9488-92B8EDBA0CE5}"/>
              </a:ext>
            </a:extLst>
          </p:cNvPr>
          <p:cNvSpPr/>
          <p:nvPr/>
        </p:nvSpPr>
        <p:spPr>
          <a:xfrm>
            <a:off x="81" y="6160020"/>
            <a:ext cx="2141294" cy="400110"/>
          </a:xfrm>
          <a:prstGeom prst="rect">
            <a:avLst/>
          </a:prstGeom>
        </p:spPr>
        <p:txBody>
          <a:bodyPr wrap="square">
            <a:spAutoFit/>
          </a:bodyPr>
          <a:lstStyle/>
          <a:p>
            <a:pPr algn="ctr"/>
            <a:r>
              <a:rPr lang="zh-TW" altLang="en-US" sz="20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每段約</a:t>
            </a:r>
            <a:r>
              <a:rPr lang="en-US" altLang="zh-TW" sz="20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1~2</a:t>
            </a:r>
            <a:r>
              <a:rPr lang="zh-TW" altLang="en-US" sz="20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寸</a:t>
            </a:r>
            <a:endParaRPr lang="zh-TW" altLang="en-US" sz="2000" dirty="0"/>
          </a:p>
        </p:txBody>
      </p:sp>
      <p:pic>
        <p:nvPicPr>
          <p:cNvPr id="27" name="Picture 2" descr="ãç®­é ­ãçåçæå°çµæ"/>
          <p:cNvPicPr>
            <a:picLocks noChangeAspect="1" noChangeArrowheads="1"/>
          </p:cNvPicPr>
          <p:nvPr/>
        </p:nvPicPr>
        <p:blipFill>
          <a:blip r:embed="rId6" cstate="print">
            <a:extLst>
              <a:ext uri="{BEBA8EAE-BF5A-486C-A8C5-ECC9F3942E4B}">
                <a14:imgProps xmlns:a14="http://schemas.microsoft.com/office/drawing/2010/main" xmlns="">
                  <a14:imgLayer r:embed="rId7">
                    <a14:imgEffect>
                      <a14:backgroundRemoval t="5333" b="89778" l="9778" r="89778"/>
                    </a14:imgEffect>
                  </a14:imgLayer>
                </a14:imgProps>
              </a:ext>
              <a:ext uri="{28A0092B-C50C-407E-A947-70E740481C1C}">
                <a14:useLocalDpi xmlns:a14="http://schemas.microsoft.com/office/drawing/2010/main" xmlns="" val="0"/>
              </a:ext>
            </a:extLst>
          </a:blip>
          <a:srcRect/>
          <a:stretch>
            <a:fillRect/>
          </a:stretch>
        </p:blipFill>
        <p:spPr bwMode="auto">
          <a:xfrm rot="16200000">
            <a:off x="2185447" y="4838243"/>
            <a:ext cx="1361768" cy="1046009"/>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ãç®­é ­ãçåçæå°çµæ"/>
          <p:cNvPicPr>
            <a:picLocks noChangeAspect="1" noChangeArrowheads="1"/>
          </p:cNvPicPr>
          <p:nvPr/>
        </p:nvPicPr>
        <p:blipFill>
          <a:blip r:embed="rId6" cstate="print">
            <a:extLst>
              <a:ext uri="{BEBA8EAE-BF5A-486C-A8C5-ECC9F3942E4B}">
                <a14:imgProps xmlns:a14="http://schemas.microsoft.com/office/drawing/2010/main" xmlns="">
                  <a14:imgLayer r:embed="rId7">
                    <a14:imgEffect>
                      <a14:backgroundRemoval t="5333" b="89778" l="9778" r="89778"/>
                    </a14:imgEffect>
                  </a14:imgLayer>
                </a14:imgProps>
              </a:ext>
              <a:ext uri="{28A0092B-C50C-407E-A947-70E740481C1C}">
                <a14:useLocalDpi xmlns:a14="http://schemas.microsoft.com/office/drawing/2010/main" xmlns="" val="0"/>
              </a:ext>
            </a:extLst>
          </a:blip>
          <a:srcRect/>
          <a:stretch>
            <a:fillRect/>
          </a:stretch>
        </p:blipFill>
        <p:spPr bwMode="auto">
          <a:xfrm rot="10800000">
            <a:off x="4201550" y="3413633"/>
            <a:ext cx="1361768" cy="1046009"/>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矩形 28">
            <a:extLst>
              <a:ext uri="{FF2B5EF4-FFF2-40B4-BE49-F238E27FC236}">
                <a16:creationId xmlns:a16="http://schemas.microsoft.com/office/drawing/2014/main" xmlns="" id="{68FCF4CA-E58E-474F-9488-92B8EDBA0CE5}"/>
              </a:ext>
            </a:extLst>
          </p:cNvPr>
          <p:cNvSpPr/>
          <p:nvPr/>
        </p:nvSpPr>
        <p:spPr>
          <a:xfrm>
            <a:off x="3344406" y="6235329"/>
            <a:ext cx="3528646" cy="461665"/>
          </a:xfrm>
          <a:prstGeom prst="rect">
            <a:avLst/>
          </a:prstGeom>
        </p:spPr>
        <p:txBody>
          <a:bodyPr wrap="square">
            <a:spAutoFit/>
          </a:bodyPr>
          <a:lstStyle/>
          <a:p>
            <a:pPr algn="ctr"/>
            <a:r>
              <a:rPr lang="zh-TW" altLang="en-US" sz="24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覆蓋綠肥</a:t>
            </a:r>
            <a:endParaRPr lang="zh-TW" altLang="en-US" sz="2400" dirty="0"/>
          </a:p>
        </p:txBody>
      </p:sp>
      <p:sp>
        <p:nvSpPr>
          <p:cNvPr id="30" name="矩形 29">
            <a:extLst>
              <a:ext uri="{FF2B5EF4-FFF2-40B4-BE49-F238E27FC236}">
                <a16:creationId xmlns:a16="http://schemas.microsoft.com/office/drawing/2014/main" xmlns="" id="{68FCF4CA-E58E-474F-9488-92B8EDBA0CE5}"/>
              </a:ext>
            </a:extLst>
          </p:cNvPr>
          <p:cNvSpPr/>
          <p:nvPr/>
        </p:nvSpPr>
        <p:spPr>
          <a:xfrm>
            <a:off x="2866331" y="1204785"/>
            <a:ext cx="3528646" cy="1200329"/>
          </a:xfrm>
          <a:prstGeom prst="rect">
            <a:avLst/>
          </a:prstGeom>
        </p:spPr>
        <p:txBody>
          <a:bodyPr wrap="square">
            <a:spAutoFit/>
          </a:bodyPr>
          <a:lstStyle/>
          <a:p>
            <a:pPr algn="ctr"/>
            <a:r>
              <a:rPr lang="zh-TW" altLang="en-US" sz="2400" b="1" dirty="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翻耕</a:t>
            </a:r>
            <a:r>
              <a:rPr lang="zh-TW" altLang="en-US" sz="24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入土</a:t>
            </a:r>
            <a:endParaRPr lang="en-US" altLang="zh-TW" sz="24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endParaRPr>
          </a:p>
          <a:p>
            <a:pPr algn="ctr"/>
            <a:r>
              <a:rPr lang="zh-TW" altLang="en-US" sz="24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配合腐化菌效果更佳</a:t>
            </a:r>
            <a:endParaRPr lang="en-US" altLang="zh-TW" sz="24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endParaRPr>
          </a:p>
          <a:p>
            <a:pPr algn="ctr"/>
            <a:endParaRPr lang="zh-TW" altLang="en-US" sz="2400" dirty="0"/>
          </a:p>
        </p:txBody>
      </p:sp>
      <p:sp>
        <p:nvSpPr>
          <p:cNvPr id="24" name="投影片編號版面配置區 5">
            <a:extLst>
              <a:ext uri="{FF2B5EF4-FFF2-40B4-BE49-F238E27FC236}">
                <a16:creationId xmlns:a16="http://schemas.microsoft.com/office/drawing/2014/main" xmlns="" id="{1FC1D29A-9B87-4C15-8469-D23C4303751F}"/>
              </a:ext>
            </a:extLst>
          </p:cNvPr>
          <p:cNvSpPr txBox="1">
            <a:spLocks/>
          </p:cNvSpPr>
          <p:nvPr/>
        </p:nvSpPr>
        <p:spPr>
          <a:xfrm>
            <a:off x="6935618" y="6321155"/>
            <a:ext cx="2057400" cy="365125"/>
          </a:xfrm>
          <a:prstGeom prst="rect">
            <a:avLst/>
          </a:prstGeom>
        </p:spPr>
        <p:txBody>
          <a:bodyPr/>
          <a:lstStyle>
            <a:defPPr>
              <a:defRPr lang="zh-TW"/>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smtClean="0"/>
              <a:t>24</a:t>
            </a:r>
            <a:endParaRPr lang="zh-TW" altLang="en-US" dirty="0"/>
          </a:p>
        </p:txBody>
      </p:sp>
      <p:sp>
        <p:nvSpPr>
          <p:cNvPr id="31" name="Text Box 10"/>
          <p:cNvSpPr txBox="1">
            <a:spLocks noChangeArrowheads="1"/>
          </p:cNvSpPr>
          <p:nvPr/>
        </p:nvSpPr>
        <p:spPr bwMode="auto">
          <a:xfrm rot="21303889">
            <a:off x="4456238" y="505156"/>
            <a:ext cx="4590260" cy="562630"/>
          </a:xfrm>
          <a:prstGeom prst="ellipse">
            <a:avLst/>
          </a:prstGeom>
          <a:solidFill>
            <a:srgbClr val="FFC000">
              <a:alpha val="40000"/>
            </a:srgbClr>
          </a:solidFill>
          <a:ln>
            <a:noFill/>
            <a:headEnd/>
            <a:tailEnd/>
          </a:ln>
        </p:spPr>
        <p:style>
          <a:lnRef idx="1">
            <a:schemeClr val="accent1"/>
          </a:lnRef>
          <a:fillRef idx="3">
            <a:schemeClr val="accent1"/>
          </a:fillRef>
          <a:effectRef idx="2">
            <a:schemeClr val="accent1"/>
          </a:effectRef>
          <a:fontRef idx="minor">
            <a:schemeClr val="lt1"/>
          </a:fontRef>
        </p:style>
        <p:txBody>
          <a:bodyPr wrap="square">
            <a:spAutoFit/>
          </a:bodyPr>
          <a:lstStyle/>
          <a:p>
            <a:pPr algn="ctr">
              <a:defRPr/>
            </a:pPr>
            <a:r>
              <a:rPr lang="zh-TW" altLang="en-US" sz="2000" b="1" dirty="0" smtClean="0">
                <a:solidFill>
                  <a:srgbClr val="FF0000"/>
                </a:solidFill>
                <a:latin typeface="微軟正黑體" panose="020B0604030504040204" pitchFamily="34" charset="-120"/>
                <a:ea typeface="微軟正黑體" panose="020B0604030504040204" pitchFamily="34" charset="-120"/>
              </a:rPr>
              <a:t>長期增加土壤地力、有機質</a:t>
            </a:r>
            <a:endParaRPr lang="zh-TW" altLang="en-US" sz="2000" b="1" dirty="0">
              <a:solidFill>
                <a:srgbClr val="FF0000"/>
              </a:solidFill>
              <a:latin typeface="微軟正黑體" panose="020B0604030504040204" pitchFamily="34" charset="-120"/>
              <a:ea typeface="微軟正黑體" panose="020B0604030504040204" pitchFamily="34" charset="-120"/>
            </a:endParaRPr>
          </a:p>
        </p:txBody>
      </p:sp>
      <p:sp>
        <p:nvSpPr>
          <p:cNvPr id="39" name="Rectangle 35"/>
          <p:cNvSpPr>
            <a:spLocks noChangeArrowheads="1"/>
          </p:cNvSpPr>
          <p:nvPr/>
        </p:nvSpPr>
        <p:spPr bwMode="auto">
          <a:xfrm>
            <a:off x="6168061" y="3419011"/>
            <a:ext cx="2951162" cy="646331"/>
          </a:xfrm>
          <a:prstGeom prst="rect">
            <a:avLst/>
          </a:prstGeom>
          <a:noFill/>
          <a:ln w="38100" cmpd="dbl">
            <a:solidFill>
              <a:srgbClr val="FF3399"/>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spcBef>
                <a:spcPct val="0"/>
              </a:spcBef>
            </a:pPr>
            <a:r>
              <a:rPr lang="zh-TW" altLang="en-US" sz="1800" b="1">
                <a:solidFill>
                  <a:srgbClr val="009900"/>
                </a:solidFill>
                <a:latin typeface="Times New Roman" pitchFamily="18" charset="0"/>
                <a:ea typeface="微軟正黑體" pitchFamily="34" charset="-120"/>
              </a:rPr>
              <a:t>經約</a:t>
            </a:r>
            <a:r>
              <a:rPr lang="en-US" altLang="zh-TW" sz="1800" b="1">
                <a:solidFill>
                  <a:srgbClr val="FF6600"/>
                </a:solidFill>
                <a:latin typeface="Times New Roman" pitchFamily="18" charset="0"/>
                <a:ea typeface="微軟正黑體" pitchFamily="34" charset="-120"/>
              </a:rPr>
              <a:t>20</a:t>
            </a:r>
            <a:r>
              <a:rPr lang="zh-TW" altLang="en-US" sz="1800" b="1">
                <a:solidFill>
                  <a:srgbClr val="FF6600"/>
                </a:solidFill>
                <a:latin typeface="Times New Roman" pitchFamily="18" charset="0"/>
                <a:ea typeface="微軟正黑體" pitchFamily="34" charset="-120"/>
              </a:rPr>
              <a:t>天</a:t>
            </a:r>
            <a:r>
              <a:rPr lang="zh-TW" altLang="en-US" sz="1800" b="1">
                <a:solidFill>
                  <a:srgbClr val="009900"/>
                </a:solidFill>
                <a:latin typeface="Times New Roman" pitchFamily="18" charset="0"/>
                <a:ea typeface="微軟正黑體" pitchFamily="34" charset="-120"/>
              </a:rPr>
              <a:t>稻草逐漸分解，可增加土壤有機質。</a:t>
            </a:r>
          </a:p>
        </p:txBody>
      </p:sp>
      <p:sp>
        <p:nvSpPr>
          <p:cNvPr id="40" name="Rectangle 36"/>
          <p:cNvSpPr>
            <a:spLocks noChangeArrowheads="1"/>
          </p:cNvSpPr>
          <p:nvPr/>
        </p:nvSpPr>
        <p:spPr bwMode="auto">
          <a:xfrm>
            <a:off x="6145528" y="4919526"/>
            <a:ext cx="2955925" cy="646331"/>
          </a:xfrm>
          <a:prstGeom prst="rect">
            <a:avLst/>
          </a:prstGeom>
          <a:noFill/>
          <a:ln w="38100" cmpd="dbl">
            <a:solidFill>
              <a:srgbClr val="FF3399"/>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spcBef>
                <a:spcPct val="0"/>
              </a:spcBef>
            </a:pPr>
            <a:r>
              <a:rPr lang="zh-TW" altLang="en-US" sz="1800" b="1" dirty="0">
                <a:solidFill>
                  <a:srgbClr val="009900"/>
                </a:solidFill>
                <a:latin typeface="Times New Roman" pitchFamily="18" charset="0"/>
                <a:ea typeface="微軟正黑體" pitchFamily="34" charset="-120"/>
              </a:rPr>
              <a:t>逐漸釋出</a:t>
            </a:r>
            <a:r>
              <a:rPr lang="zh-TW" altLang="en-US" sz="1800" b="1" dirty="0">
                <a:solidFill>
                  <a:srgbClr val="FF6600"/>
                </a:solidFill>
                <a:latin typeface="Times New Roman" pitchFamily="18" charset="0"/>
                <a:ea typeface="微軟正黑體" pitchFamily="34" charset="-120"/>
              </a:rPr>
              <a:t>氮、磷、鉀</a:t>
            </a:r>
            <a:r>
              <a:rPr lang="zh-TW" altLang="en-US" sz="1800" b="1" dirty="0">
                <a:solidFill>
                  <a:srgbClr val="009900"/>
                </a:solidFill>
                <a:latin typeface="Times New Roman" pitchFamily="18" charset="0"/>
                <a:ea typeface="微軟正黑體" pitchFamily="34" charset="-120"/>
              </a:rPr>
              <a:t>及各種微量元素</a:t>
            </a:r>
          </a:p>
        </p:txBody>
      </p:sp>
      <p:sp>
        <p:nvSpPr>
          <p:cNvPr id="42" name="Rectangle 4"/>
          <p:cNvSpPr>
            <a:spLocks noChangeArrowheads="1"/>
          </p:cNvSpPr>
          <p:nvPr/>
        </p:nvSpPr>
        <p:spPr bwMode="auto">
          <a:xfrm>
            <a:off x="7643642" y="3704980"/>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0"/>
              </a:spcBef>
            </a:pPr>
            <a:endParaRPr lang="zh-TW" altLang="zh-TW" sz="1800" b="1">
              <a:solidFill>
                <a:srgbClr val="000000"/>
              </a:solidFill>
              <a:latin typeface="Times New Roman" pitchFamily="18" charset="0"/>
              <a:ea typeface="微軟正黑體" pitchFamily="34" charset="-120"/>
            </a:endParaRPr>
          </a:p>
        </p:txBody>
      </p:sp>
      <p:sp>
        <p:nvSpPr>
          <p:cNvPr id="43" name="Line 40"/>
          <p:cNvSpPr>
            <a:spLocks noChangeShapeType="1"/>
          </p:cNvSpPr>
          <p:nvPr/>
        </p:nvSpPr>
        <p:spPr bwMode="auto">
          <a:xfrm>
            <a:off x="7623490" y="2760205"/>
            <a:ext cx="0" cy="36036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b="1">
              <a:latin typeface="Times New Roman" pitchFamily="18" charset="0"/>
              <a:ea typeface="微軟正黑體" pitchFamily="34" charset="-120"/>
            </a:endParaRPr>
          </a:p>
        </p:txBody>
      </p:sp>
      <p:sp>
        <p:nvSpPr>
          <p:cNvPr id="44" name="Rectangle 34"/>
          <p:cNvSpPr>
            <a:spLocks noChangeArrowheads="1"/>
          </p:cNvSpPr>
          <p:nvPr/>
        </p:nvSpPr>
        <p:spPr bwMode="auto">
          <a:xfrm>
            <a:off x="6129652" y="1871989"/>
            <a:ext cx="2987675" cy="646331"/>
          </a:xfrm>
          <a:prstGeom prst="rect">
            <a:avLst/>
          </a:prstGeom>
          <a:noFill/>
          <a:ln w="38100" cmpd="dbl">
            <a:solidFill>
              <a:srgbClr val="FF3399"/>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spcBef>
                <a:spcPct val="0"/>
              </a:spcBef>
            </a:pPr>
            <a:r>
              <a:rPr lang="zh-TW" altLang="en-US" sz="1800" b="1" dirty="0">
                <a:solidFill>
                  <a:srgbClr val="009900"/>
                </a:solidFill>
                <a:latin typeface="Times New Roman" pitchFamily="18" charset="0"/>
                <a:ea typeface="微軟正黑體" pitchFamily="34" charset="-120"/>
              </a:rPr>
              <a:t>加速稻草之分解及微生物繁殖，避免水稻發生</a:t>
            </a:r>
            <a:r>
              <a:rPr lang="zh-TW" altLang="en-US" sz="1800" b="1" dirty="0">
                <a:solidFill>
                  <a:srgbClr val="FF6600"/>
                </a:solidFill>
                <a:latin typeface="Times New Roman" pitchFamily="18" charset="0"/>
                <a:ea typeface="微軟正黑體" pitchFamily="34" charset="-120"/>
              </a:rPr>
              <a:t>缺氮</a:t>
            </a:r>
            <a:r>
              <a:rPr lang="zh-TW" altLang="en-US" sz="1800" b="1" dirty="0">
                <a:solidFill>
                  <a:srgbClr val="009900"/>
                </a:solidFill>
                <a:latin typeface="Times New Roman" pitchFamily="18" charset="0"/>
                <a:ea typeface="微軟正黑體" pitchFamily="34" charset="-120"/>
              </a:rPr>
              <a:t>現象</a:t>
            </a:r>
          </a:p>
        </p:txBody>
      </p:sp>
      <p:sp>
        <p:nvSpPr>
          <p:cNvPr id="45" name="Line 41"/>
          <p:cNvSpPr>
            <a:spLocks noChangeShapeType="1"/>
          </p:cNvSpPr>
          <p:nvPr/>
        </p:nvSpPr>
        <p:spPr bwMode="auto">
          <a:xfrm>
            <a:off x="7643642" y="4260741"/>
            <a:ext cx="0" cy="36036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b="1">
              <a:latin typeface="Times New Roman" pitchFamily="18" charset="0"/>
              <a:ea typeface="微軟正黑體" pitchFamily="34" charset="-120"/>
            </a:endParaRPr>
          </a:p>
        </p:txBody>
      </p:sp>
    </p:spTree>
    <p:extLst>
      <p:ext uri="{BB962C8B-B14F-4D97-AF65-F5344CB8AC3E}">
        <p14:creationId xmlns:p14="http://schemas.microsoft.com/office/powerpoint/2010/main" xmlns="" val="35921169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cstate="print">
            <a:extLst>
              <a:ext uri="{28A0092B-C50C-407E-A947-70E740481C1C}">
                <a14:useLocalDpi xmlns:a14="http://schemas.microsoft.com/office/drawing/2010/main" xmlns="" val="0"/>
              </a:ext>
            </a:extLst>
          </a:blip>
          <a:srcRect t="10494" r="11528"/>
          <a:stretch/>
        </p:blipFill>
        <p:spPr>
          <a:xfrm>
            <a:off x="4483768" y="4350700"/>
            <a:ext cx="4220262" cy="2538000"/>
          </a:xfrm>
          <a:prstGeom prst="rect">
            <a:avLst/>
          </a:prstGeom>
        </p:spPr>
      </p:pic>
      <p:pic>
        <p:nvPicPr>
          <p:cNvPr id="3" name="圖片 2"/>
          <p:cNvPicPr>
            <a:picLocks noChangeAspect="1"/>
          </p:cNvPicPr>
          <p:nvPr/>
        </p:nvPicPr>
        <p:blipFill rotWithShape="1">
          <a:blip r:embed="rId3" cstate="print"/>
          <a:srcRect l="6243" t="43132" r="47172" b="17572"/>
          <a:stretch/>
        </p:blipFill>
        <p:spPr>
          <a:xfrm>
            <a:off x="182251" y="4360215"/>
            <a:ext cx="4301517" cy="2537137"/>
          </a:xfrm>
          <a:prstGeom prst="rect">
            <a:avLst/>
          </a:prstGeom>
        </p:spPr>
      </p:pic>
      <p:sp>
        <p:nvSpPr>
          <p:cNvPr id="2" name="投影片編號版面配置區 1"/>
          <p:cNvSpPr>
            <a:spLocks noGrp="1"/>
          </p:cNvSpPr>
          <p:nvPr>
            <p:ph type="sldNum" sz="quarter" idx="12"/>
          </p:nvPr>
        </p:nvSpPr>
        <p:spPr/>
        <p:txBody>
          <a:bodyPr/>
          <a:lstStyle/>
          <a:p>
            <a:fld id="{4B623A07-8517-49F3-9DCC-4A4570E77CAB}" type="slidenum">
              <a:rPr lang="zh-TW" altLang="en-US" smtClean="0"/>
              <a:pPr/>
              <a:t>35</a:t>
            </a:fld>
            <a:endParaRPr lang="zh-TW" altLang="en-US" dirty="0"/>
          </a:p>
        </p:txBody>
      </p:sp>
      <p:sp>
        <p:nvSpPr>
          <p:cNvPr id="4" name="標題 1"/>
          <p:cNvSpPr>
            <a:spLocks noGrp="1"/>
          </p:cNvSpPr>
          <p:nvPr>
            <p:ph type="title"/>
          </p:nvPr>
        </p:nvSpPr>
        <p:spPr>
          <a:xfrm>
            <a:off x="1" y="365127"/>
            <a:ext cx="8967536" cy="902200"/>
          </a:xfrm>
        </p:spPr>
        <p:txBody>
          <a:bodyPr>
            <a:normAutofit/>
          </a:bodyPr>
          <a:lstStyle/>
          <a:p>
            <a:r>
              <a:rPr lang="zh-TW" altLang="en-US" sz="4000" b="1" dirty="0" smtClean="0"/>
              <a:t>稻草加工利用</a:t>
            </a:r>
            <a:endParaRPr lang="zh-TW" altLang="en-US" sz="4000" b="1" dirty="0"/>
          </a:p>
        </p:txBody>
      </p:sp>
      <p:pic>
        <p:nvPicPr>
          <p:cNvPr id="4098" name="Picture 2" descr="ãç¨»è è£½åãçåçæå°çµæ"/>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18095"/>
          <a:stretch/>
        </p:blipFill>
        <p:spPr bwMode="auto">
          <a:xfrm>
            <a:off x="182252" y="1113907"/>
            <a:ext cx="4287759" cy="3136122"/>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ç¸éåç"/>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7964" r="7964"/>
          <a:stretch/>
        </p:blipFill>
        <p:spPr bwMode="auto">
          <a:xfrm>
            <a:off x="4470011" y="1103978"/>
            <a:ext cx="4204089" cy="313317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矩形 7">
            <a:extLst>
              <a:ext uri="{FF2B5EF4-FFF2-40B4-BE49-F238E27FC236}">
                <a16:creationId xmlns:a16="http://schemas.microsoft.com/office/drawing/2014/main" xmlns="" id="{68FCF4CA-E58E-474F-9488-92B8EDBA0CE5}"/>
              </a:ext>
            </a:extLst>
          </p:cNvPr>
          <p:cNvSpPr/>
          <p:nvPr/>
        </p:nvSpPr>
        <p:spPr>
          <a:xfrm>
            <a:off x="2321806" y="3812976"/>
            <a:ext cx="2148205" cy="461665"/>
          </a:xfrm>
          <a:prstGeom prst="rect">
            <a:avLst/>
          </a:prstGeom>
        </p:spPr>
        <p:txBody>
          <a:bodyPr wrap="square">
            <a:spAutoFit/>
          </a:bodyPr>
          <a:lstStyle/>
          <a:p>
            <a:pPr algn="ctr"/>
            <a:r>
              <a:rPr lang="zh-TW" altLang="en-US" sz="24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日用</a:t>
            </a:r>
            <a:r>
              <a:rPr lang="en-US" altLang="zh-TW" sz="24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a:t>
            </a:r>
            <a:r>
              <a:rPr lang="zh-TW" altLang="en-US" sz="24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工藝品</a:t>
            </a:r>
            <a:endParaRPr lang="zh-TW" altLang="en-US" sz="2400" dirty="0"/>
          </a:p>
        </p:txBody>
      </p:sp>
      <p:sp>
        <p:nvSpPr>
          <p:cNvPr id="9" name="矩形 8">
            <a:extLst>
              <a:ext uri="{FF2B5EF4-FFF2-40B4-BE49-F238E27FC236}">
                <a16:creationId xmlns:a16="http://schemas.microsoft.com/office/drawing/2014/main" xmlns="" id="{68FCF4CA-E58E-474F-9488-92B8EDBA0CE5}"/>
              </a:ext>
            </a:extLst>
          </p:cNvPr>
          <p:cNvSpPr/>
          <p:nvPr/>
        </p:nvSpPr>
        <p:spPr>
          <a:xfrm>
            <a:off x="4077451" y="3818765"/>
            <a:ext cx="2148205" cy="461665"/>
          </a:xfrm>
          <a:prstGeom prst="rect">
            <a:avLst/>
          </a:prstGeom>
        </p:spPr>
        <p:txBody>
          <a:bodyPr wrap="square">
            <a:spAutoFit/>
          </a:bodyPr>
          <a:lstStyle/>
          <a:p>
            <a:pPr algn="ctr"/>
            <a:r>
              <a:rPr lang="zh-TW" altLang="en-US" sz="24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觀光事業</a:t>
            </a:r>
            <a:endParaRPr lang="zh-TW" altLang="en-US" sz="2400" dirty="0"/>
          </a:p>
        </p:txBody>
      </p:sp>
      <p:sp>
        <p:nvSpPr>
          <p:cNvPr id="10" name="矩形 9">
            <a:extLst>
              <a:ext uri="{FF2B5EF4-FFF2-40B4-BE49-F238E27FC236}">
                <a16:creationId xmlns:a16="http://schemas.microsoft.com/office/drawing/2014/main" xmlns="" id="{68FCF4CA-E58E-474F-9488-92B8EDBA0CE5}"/>
              </a:ext>
            </a:extLst>
          </p:cNvPr>
          <p:cNvSpPr/>
          <p:nvPr/>
        </p:nvSpPr>
        <p:spPr>
          <a:xfrm>
            <a:off x="3291840" y="6003870"/>
            <a:ext cx="2560320" cy="461665"/>
          </a:xfrm>
          <a:prstGeom prst="rect">
            <a:avLst/>
          </a:prstGeom>
        </p:spPr>
        <p:txBody>
          <a:bodyPr wrap="square">
            <a:spAutoFit/>
          </a:bodyPr>
          <a:lstStyle/>
          <a:p>
            <a:pPr algn="ctr"/>
            <a:r>
              <a:rPr lang="zh-TW" altLang="en-US" sz="2400" b="1" dirty="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工地</a:t>
            </a:r>
            <a:r>
              <a:rPr lang="en-US" altLang="zh-TW" sz="2400" b="1" dirty="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a:t>
            </a:r>
            <a:r>
              <a:rPr lang="zh-TW" altLang="en-US" sz="2400" b="1" dirty="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裸露地覆蓋</a:t>
            </a:r>
          </a:p>
        </p:txBody>
      </p:sp>
      <p:pic>
        <p:nvPicPr>
          <p:cNvPr id="11" name="圖片 10"/>
          <p:cNvPicPr>
            <a:picLocks noChangeAspect="1"/>
          </p:cNvPicPr>
          <p:nvPr/>
        </p:nvPicPr>
        <p:blipFill rotWithShape="1">
          <a:blip r:embed="rId3" cstate="print"/>
          <a:srcRect l="6244" t="15253" r="64527" b="78238"/>
          <a:stretch/>
        </p:blipFill>
        <p:spPr>
          <a:xfrm>
            <a:off x="3242629" y="4360215"/>
            <a:ext cx="2433067" cy="521593"/>
          </a:xfrm>
          <a:prstGeom prst="rect">
            <a:avLst/>
          </a:prstGeom>
        </p:spPr>
      </p:pic>
    </p:spTree>
    <p:extLst>
      <p:ext uri="{BB962C8B-B14F-4D97-AF65-F5344CB8AC3E}">
        <p14:creationId xmlns:p14="http://schemas.microsoft.com/office/powerpoint/2010/main" xmlns="" val="42946714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36</a:t>
            </a:fld>
            <a:endParaRPr lang="zh-TW" altLang="en-US"/>
          </a:p>
        </p:txBody>
      </p:sp>
      <p:sp>
        <p:nvSpPr>
          <p:cNvPr id="3" name="標題 2"/>
          <p:cNvSpPr>
            <a:spLocks noGrp="1"/>
          </p:cNvSpPr>
          <p:nvPr>
            <p:ph type="title"/>
          </p:nvPr>
        </p:nvSpPr>
        <p:spPr>
          <a:xfrm>
            <a:off x="1156451" y="365127"/>
            <a:ext cx="7836569" cy="902200"/>
          </a:xfrm>
        </p:spPr>
        <p:txBody>
          <a:bodyPr/>
          <a:lstStyle/>
          <a:p>
            <a:r>
              <a:rPr lang="zh-TW" altLang="en-US" sz="4000" b="1" dirty="0">
                <a:solidFill>
                  <a:srgbClr val="92D050"/>
                </a:solidFill>
              </a:rPr>
              <a:t>生物炭</a:t>
            </a:r>
            <a:r>
              <a:rPr lang="en-US" altLang="zh-TW" dirty="0" err="1">
                <a:solidFill>
                  <a:srgbClr val="92D050"/>
                </a:solidFill>
              </a:rPr>
              <a:t>Bichar</a:t>
            </a:r>
            <a:endParaRPr lang="zh-TW" altLang="en-US" dirty="0">
              <a:solidFill>
                <a:srgbClr val="92D050"/>
              </a:solidFill>
            </a:endParaRPr>
          </a:p>
        </p:txBody>
      </p:sp>
      <p:pic>
        <p:nvPicPr>
          <p:cNvPr id="4" name="Picture 2" descr="https://sp.yimg.com/xj/th?id=OIP.M20df81531f5a11395688ec59b10c0b11o0&amp;pid=15.1&amp;P=0&amp;w=300&amp;h=300"/>
          <p:cNvPicPr>
            <a:picLocks noChangeAspect="1" noChangeArrowheads="1"/>
          </p:cNvPicPr>
          <p:nvPr/>
        </p:nvPicPr>
        <p:blipFill>
          <a:blip r:embed="rId2" cstate="print"/>
          <a:srcRect/>
          <a:stretch>
            <a:fillRect/>
          </a:stretch>
        </p:blipFill>
        <p:spPr bwMode="auto">
          <a:xfrm>
            <a:off x="571472" y="1500174"/>
            <a:ext cx="3571900" cy="3375054"/>
          </a:xfrm>
          <a:prstGeom prst="rect">
            <a:avLst/>
          </a:prstGeom>
          <a:ln>
            <a:noFill/>
          </a:ln>
          <a:effectLst>
            <a:softEdge rad="112500"/>
          </a:effectLst>
        </p:spPr>
      </p:pic>
      <p:pic>
        <p:nvPicPr>
          <p:cNvPr id="5" name="Picture 4" descr="http://www.cropnutrition.com/zip_remaining/straw-burning.jpg"/>
          <p:cNvPicPr>
            <a:picLocks noChangeAspect="1" noChangeArrowheads="1"/>
          </p:cNvPicPr>
          <p:nvPr/>
        </p:nvPicPr>
        <p:blipFill>
          <a:blip r:embed="rId3" cstate="print"/>
          <a:srcRect/>
          <a:stretch>
            <a:fillRect/>
          </a:stretch>
        </p:blipFill>
        <p:spPr bwMode="auto">
          <a:xfrm>
            <a:off x="5143505" y="1571611"/>
            <a:ext cx="3570190" cy="3376800"/>
          </a:xfrm>
          <a:prstGeom prst="rect">
            <a:avLst/>
          </a:prstGeom>
          <a:ln>
            <a:noFill/>
          </a:ln>
          <a:effectLst>
            <a:softEdge rad="112500"/>
          </a:effectLst>
        </p:spPr>
      </p:pic>
      <p:pic>
        <p:nvPicPr>
          <p:cNvPr id="6" name="Picture 6" descr="https://sp.yimg.com/xj/th?id=OIP.Md6adbcdd621cc1e8418687c04f1c2c11o0&amp;pid=15.1&amp;P=0&amp;w=242&amp;h=160"/>
          <p:cNvPicPr>
            <a:picLocks noChangeAspect="1" noChangeArrowheads="1"/>
          </p:cNvPicPr>
          <p:nvPr/>
        </p:nvPicPr>
        <p:blipFill>
          <a:blip r:embed="rId4" cstate="print"/>
          <a:srcRect/>
          <a:stretch>
            <a:fillRect/>
          </a:stretch>
        </p:blipFill>
        <p:spPr bwMode="auto">
          <a:xfrm>
            <a:off x="4214810" y="2500306"/>
            <a:ext cx="928694" cy="1571636"/>
          </a:xfrm>
          <a:prstGeom prst="rect">
            <a:avLst/>
          </a:prstGeom>
          <a:noFill/>
        </p:spPr>
      </p:pic>
      <p:sp>
        <p:nvSpPr>
          <p:cNvPr id="7" name="矩形 6"/>
          <p:cNvSpPr/>
          <p:nvPr/>
        </p:nvSpPr>
        <p:spPr>
          <a:xfrm>
            <a:off x="7641154" y="1130842"/>
            <a:ext cx="646331" cy="369332"/>
          </a:xfrm>
          <a:prstGeom prst="rect">
            <a:avLst/>
          </a:prstGeom>
        </p:spPr>
        <p:txBody>
          <a:bodyPr wrap="square">
            <a:spAutoFit/>
          </a:bodyPr>
          <a:lstStyle/>
          <a:p>
            <a:r>
              <a:rPr lang="zh-TW" altLang="en-US" b="1" dirty="0">
                <a:solidFill>
                  <a:srgbClr val="FF0000"/>
                </a:solidFill>
              </a:rPr>
              <a:t>火灰</a:t>
            </a:r>
          </a:p>
        </p:txBody>
      </p:sp>
      <p:sp>
        <p:nvSpPr>
          <p:cNvPr id="8" name="文字方塊 7"/>
          <p:cNvSpPr txBox="1"/>
          <p:nvPr/>
        </p:nvSpPr>
        <p:spPr>
          <a:xfrm>
            <a:off x="500034" y="5000636"/>
            <a:ext cx="8358246" cy="1815882"/>
          </a:xfrm>
          <a:prstGeom prst="rect">
            <a:avLst/>
          </a:prstGeom>
          <a:noFill/>
        </p:spPr>
        <p:txBody>
          <a:bodyPr wrap="square" rtlCol="0">
            <a:spAutoFit/>
          </a:bodyPr>
          <a:lstStyle/>
          <a:p>
            <a:r>
              <a:rPr lang="zh-TW" altLang="en-US" sz="2800" dirty="0">
                <a:solidFill>
                  <a:srgbClr val="00B0F0"/>
                </a:solidFill>
                <a:latin typeface="微軟正黑體" panose="020B0604030504040204" pitchFamily="34" charset="-120"/>
                <a:ea typeface="微軟正黑體" panose="020B0604030504040204" pitchFamily="34" charset="-120"/>
                <a:cs typeface="Times New Roman" panose="02020603050405020304" pitchFamily="18" charset="0"/>
              </a:rPr>
              <a:t>生物炭是一種木炭的形式，藉由森林和農業廢棄物、城市垃圾或禽畜糞便等天然有機燃料透過低氧或缺氧下不完全燃燒的過程</a:t>
            </a:r>
            <a:r>
              <a:rPr lang="en-US" altLang="zh-TW" sz="2800" dirty="0">
                <a:solidFill>
                  <a:srgbClr val="00B0F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dirty="0">
                <a:solidFill>
                  <a:srgbClr val="00B0F0"/>
                </a:solidFill>
                <a:latin typeface="微軟正黑體" panose="020B0604030504040204" pitchFamily="34" charset="-120"/>
                <a:ea typeface="微軟正黑體" panose="020B0604030504040204" pitchFamily="34" charset="-120"/>
                <a:cs typeface="Times New Roman" panose="02020603050405020304" pitchFamily="18" charset="0"/>
              </a:rPr>
              <a:t>熱裂解</a:t>
            </a:r>
            <a:r>
              <a:rPr lang="en-US" altLang="zh-TW" sz="2800" dirty="0">
                <a:solidFill>
                  <a:srgbClr val="00B0F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800" dirty="0" err="1">
                <a:solidFill>
                  <a:srgbClr val="00B0F0"/>
                </a:solidFill>
                <a:latin typeface="微軟正黑體" panose="020B0604030504040204" pitchFamily="34" charset="-120"/>
                <a:ea typeface="微軟正黑體" panose="020B0604030504040204" pitchFamily="34" charset="-120"/>
                <a:cs typeface="Times New Roman" panose="02020603050405020304" pitchFamily="18" charset="0"/>
              </a:rPr>
              <a:t>pyrolysis</a:t>
            </a:r>
            <a:r>
              <a:rPr lang="en-US" altLang="zh-TW" sz="2800" dirty="0">
                <a:solidFill>
                  <a:srgbClr val="00B0F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dirty="0">
                <a:solidFill>
                  <a:srgbClr val="00B0F0"/>
                </a:solidFill>
                <a:latin typeface="微軟正黑體" panose="020B0604030504040204" pitchFamily="34" charset="-120"/>
                <a:ea typeface="微軟正黑體" panose="020B0604030504040204" pitchFamily="34" charset="-120"/>
                <a:cs typeface="Times New Roman" panose="02020603050405020304" pitchFamily="18" charset="0"/>
              </a:rPr>
              <a:t>而來。高溫燃燒溫度</a:t>
            </a:r>
            <a:r>
              <a:rPr lang="zh-TW" altLang="en-US" sz="28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至少</a:t>
            </a:r>
            <a:r>
              <a:rPr lang="en-US" altLang="zh-TW" sz="2800"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400</a:t>
            </a:r>
            <a:r>
              <a:rPr lang="zh-TW" altLang="en-US" sz="2800"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度</a:t>
            </a:r>
            <a:r>
              <a:rPr lang="en-US" altLang="zh-TW" sz="2800"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C</a:t>
            </a:r>
            <a:r>
              <a:rPr lang="zh-TW" altLang="en-US" sz="2800"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以上</a:t>
            </a:r>
          </a:p>
        </p:txBody>
      </p:sp>
    </p:spTree>
    <p:extLst>
      <p:ext uri="{BB962C8B-B14F-4D97-AF65-F5344CB8AC3E}">
        <p14:creationId xmlns:p14="http://schemas.microsoft.com/office/powerpoint/2010/main" xmlns="" val="37036343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37</a:t>
            </a:fld>
            <a:endParaRPr lang="zh-TW" altLang="en-US"/>
          </a:p>
        </p:txBody>
      </p:sp>
      <p:pic>
        <p:nvPicPr>
          <p:cNvPr id="4" name="Picture 2" descr="http://album.udn.com/community/img/PSN_PHOTO/tndsc/f_4970624_1.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220654" y="1650468"/>
            <a:ext cx="3983046" cy="4534432"/>
          </a:xfrm>
          <a:prstGeom prst="rect">
            <a:avLst/>
          </a:prstGeom>
          <a:noFill/>
        </p:spPr>
      </p:pic>
      <p:sp>
        <p:nvSpPr>
          <p:cNvPr id="5" name="文字方塊 4"/>
          <p:cNvSpPr txBox="1"/>
          <p:nvPr/>
        </p:nvSpPr>
        <p:spPr>
          <a:xfrm>
            <a:off x="220654" y="1650468"/>
            <a:ext cx="4233890" cy="1261884"/>
          </a:xfrm>
          <a:prstGeom prst="rect">
            <a:avLst/>
          </a:prstGeom>
          <a:noFill/>
        </p:spPr>
        <p:txBody>
          <a:bodyPr wrap="square" rtlCol="0">
            <a:spAutoFit/>
          </a:bodyPr>
          <a:lstStyle/>
          <a:p>
            <a:pPr algn="ctr"/>
            <a:r>
              <a:rPr lang="zh-TW" altLang="en-US" sz="38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台南市龍</a:t>
            </a:r>
            <a:r>
              <a:rPr lang="zh-TW" altLang="en-US" sz="3800" b="1" dirty="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崎區</a:t>
            </a:r>
            <a:endParaRPr lang="en-US" altLang="zh-TW" sz="3800" b="1" dirty="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endParaRPr>
          </a:p>
          <a:p>
            <a:pPr algn="ctr"/>
            <a:r>
              <a:rPr lang="zh-TW" altLang="en-US" sz="3800" b="1" dirty="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竹炭窯</a:t>
            </a:r>
          </a:p>
        </p:txBody>
      </p:sp>
      <p:sp>
        <p:nvSpPr>
          <p:cNvPr id="6" name="文字方塊 5"/>
          <p:cNvSpPr txBox="1"/>
          <p:nvPr/>
        </p:nvSpPr>
        <p:spPr>
          <a:xfrm>
            <a:off x="4572000" y="654558"/>
            <a:ext cx="3959956" cy="2246769"/>
          </a:xfrm>
          <a:prstGeom prst="rect">
            <a:avLst/>
          </a:prstGeom>
          <a:noFill/>
        </p:spPr>
        <p:txBody>
          <a:bodyPr wrap="square" rtlCol="0">
            <a:spAutoFit/>
          </a:bodyPr>
          <a:lstStyle/>
          <a:p>
            <a:r>
              <a:rPr lang="zh-TW" altLang="en-US" sz="2000" b="1" dirty="0" smtClean="0">
                <a:solidFill>
                  <a:srgbClr val="FFFFFF"/>
                </a:solidFill>
                <a:latin typeface="微軟正黑體" panose="020B0604030504040204" pitchFamily="34" charset="-120"/>
                <a:ea typeface="微軟正黑體" panose="020B0604030504040204" pitchFamily="34" charset="-120"/>
              </a:rPr>
              <a:t>事實上，燒成灰燼後，氮、磷、鉀</a:t>
            </a:r>
            <a:r>
              <a:rPr lang="en-US" altLang="zh-TW" sz="2000" b="1" dirty="0" smtClean="0">
                <a:solidFill>
                  <a:srgbClr val="FFFFFF"/>
                </a:solidFill>
                <a:latin typeface="微軟正黑體" panose="020B0604030504040204" pitchFamily="34" charset="-120"/>
                <a:ea typeface="微軟正黑體" panose="020B0604030504040204" pitchFamily="34" charset="-120"/>
              </a:rPr>
              <a:t>…</a:t>
            </a:r>
            <a:r>
              <a:rPr lang="zh-TW" altLang="en-US" sz="2000" b="1" dirty="0" smtClean="0">
                <a:solidFill>
                  <a:srgbClr val="FFFFFF"/>
                </a:solidFill>
                <a:latin typeface="微軟正黑體" panose="020B0604030504040204" pitchFamily="34" charset="-120"/>
                <a:ea typeface="微軟正黑體" panose="020B0604030504040204" pitchFamily="34" charset="-120"/>
              </a:rPr>
              <a:t>等有機質均大量                     </a:t>
            </a:r>
            <a:r>
              <a:rPr lang="en-US" altLang="zh-TW" sz="2000" b="1" dirty="0" smtClean="0">
                <a:solidFill>
                  <a:srgbClr val="FFFFFF"/>
                </a:solidFill>
                <a:latin typeface="微軟正黑體" panose="020B0604030504040204" pitchFamily="34" charset="-120"/>
                <a:ea typeface="微軟正黑體" panose="020B0604030504040204" pitchFamily="34" charset="-120"/>
              </a:rPr>
              <a:t>2</a:t>
            </a:r>
            <a:r>
              <a:rPr lang="zh-TW" altLang="en-US" sz="2000" dirty="0">
                <a:solidFill>
                  <a:srgbClr val="0070C0"/>
                </a:solidFill>
                <a:latin typeface="微軟正黑體" panose="020B0604030504040204" pitchFamily="34" charset="-120"/>
                <a:ea typeface="微軟正黑體" panose="020B0604030504040204" pitchFamily="34" charset="-120"/>
                <a:cs typeface="Times New Roman" pitchFamily="18" charset="0"/>
              </a:rPr>
              <a:t>約</a:t>
            </a:r>
            <a:r>
              <a:rPr lang="en-US" altLang="zh-TW" sz="2000" dirty="0">
                <a:solidFill>
                  <a:srgbClr val="0070C0"/>
                </a:solidFill>
                <a:latin typeface="微軟正黑體" panose="020B0604030504040204" pitchFamily="34" charset="-120"/>
                <a:ea typeface="微軟正黑體" panose="020B0604030504040204" pitchFamily="34" charset="-120"/>
                <a:cs typeface="Times New Roman" pitchFamily="18" charset="0"/>
              </a:rPr>
              <a:t>1,800</a:t>
            </a:r>
            <a:r>
              <a:rPr lang="zh-TW" altLang="en-US" sz="2000" dirty="0">
                <a:solidFill>
                  <a:srgbClr val="0070C0"/>
                </a:solidFill>
                <a:latin typeface="微軟正黑體" panose="020B0604030504040204" pitchFamily="34" charset="-120"/>
                <a:ea typeface="微軟正黑體" panose="020B0604030504040204" pitchFamily="34" charset="-120"/>
                <a:cs typeface="Times New Roman" pitchFamily="18" charset="0"/>
              </a:rPr>
              <a:t>～</a:t>
            </a:r>
            <a:r>
              <a:rPr lang="en-US" altLang="zh-TW" sz="2000" dirty="0">
                <a:solidFill>
                  <a:srgbClr val="0070C0"/>
                </a:solidFill>
                <a:latin typeface="微軟正黑體" panose="020B0604030504040204" pitchFamily="34" charset="-120"/>
                <a:ea typeface="微軟正黑體" panose="020B0604030504040204" pitchFamily="34" charset="-120"/>
                <a:cs typeface="Times New Roman" pitchFamily="18" charset="0"/>
              </a:rPr>
              <a:t>2,000</a:t>
            </a:r>
            <a:r>
              <a:rPr lang="zh-TW" altLang="en-US" sz="2000" dirty="0">
                <a:solidFill>
                  <a:srgbClr val="0070C0"/>
                </a:solidFill>
                <a:latin typeface="微軟正黑體" panose="020B0604030504040204" pitchFamily="34" charset="-120"/>
                <a:ea typeface="微軟正黑體" panose="020B0604030504040204" pitchFamily="34" charset="-120"/>
                <a:cs typeface="Times New Roman" pitchFamily="18" charset="0"/>
              </a:rPr>
              <a:t>公斤的竹子</a:t>
            </a:r>
            <a:r>
              <a:rPr lang="zh-TW" altLang="en-US" sz="2000" dirty="0" smtClean="0">
                <a:solidFill>
                  <a:srgbClr val="0070C0"/>
                </a:solidFill>
                <a:latin typeface="微軟正黑體" panose="020B0604030504040204" pitchFamily="34" charset="-120"/>
                <a:ea typeface="微軟正黑體" panose="020B0604030504040204" pitchFamily="34" charset="-120"/>
                <a:cs typeface="Times New Roman" pitchFamily="18" charset="0"/>
              </a:rPr>
              <a:t>，加相思木可以炭化約</a:t>
            </a:r>
            <a:r>
              <a:rPr lang="en-US" altLang="zh-TW" sz="2000" dirty="0">
                <a:solidFill>
                  <a:srgbClr val="0070C0"/>
                </a:solidFill>
                <a:latin typeface="微軟正黑體" panose="020B0604030504040204" pitchFamily="34" charset="-120"/>
                <a:ea typeface="微軟正黑體" panose="020B0604030504040204" pitchFamily="34" charset="-120"/>
                <a:cs typeface="Times New Roman" pitchFamily="18" charset="0"/>
              </a:rPr>
              <a:t>500</a:t>
            </a:r>
            <a:r>
              <a:rPr lang="zh-TW" altLang="en-US" sz="2000" dirty="0">
                <a:solidFill>
                  <a:srgbClr val="0070C0"/>
                </a:solidFill>
                <a:latin typeface="微軟正黑體" panose="020B0604030504040204" pitchFamily="34" charset="-120"/>
                <a:ea typeface="微軟正黑體" panose="020B0604030504040204" pitchFamily="34" charset="-120"/>
                <a:cs typeface="Times New Roman" pitchFamily="18" charset="0"/>
              </a:rPr>
              <a:t>公斤的竹炭。</a:t>
            </a:r>
            <a:br>
              <a:rPr lang="zh-TW" altLang="en-US" sz="2000" dirty="0">
                <a:solidFill>
                  <a:srgbClr val="0070C0"/>
                </a:solidFill>
                <a:latin typeface="微軟正黑體" panose="020B0604030504040204" pitchFamily="34" charset="-120"/>
                <a:ea typeface="微軟正黑體" panose="020B0604030504040204" pitchFamily="34" charset="-120"/>
                <a:cs typeface="Times New Roman" pitchFamily="18" charset="0"/>
              </a:rPr>
            </a:br>
            <a:r>
              <a:rPr lang="zh-TW" altLang="en-US" sz="2000" dirty="0" smtClean="0">
                <a:solidFill>
                  <a:srgbClr val="0070C0"/>
                </a:solidFill>
                <a:latin typeface="微軟正黑體" panose="020B0604030504040204" pitchFamily="34" charset="-120"/>
                <a:ea typeface="微軟正黑體" panose="020B0604030504040204" pitchFamily="34" charset="-120"/>
                <a:cs typeface="Times New Roman" pitchFamily="18" charset="0"/>
              </a:rPr>
              <a:t>獲利</a:t>
            </a:r>
            <a:r>
              <a:rPr lang="zh-TW" altLang="en-US" sz="2000" dirty="0">
                <a:solidFill>
                  <a:srgbClr val="0070C0"/>
                </a:solidFill>
                <a:latin typeface="微軟正黑體" panose="020B0604030504040204" pitchFamily="34" charset="-120"/>
                <a:ea typeface="微軟正黑體" panose="020B0604030504040204" pitchFamily="34" charset="-120"/>
                <a:cs typeface="Times New Roman" pitchFamily="18" charset="0"/>
              </a:rPr>
              <a:t>約五成，利潤可以說是相當好的</a:t>
            </a:r>
            <a:r>
              <a:rPr lang="zh-TW" altLang="en-US" sz="2000" dirty="0" smtClean="0">
                <a:solidFill>
                  <a:srgbClr val="0070C0"/>
                </a:solidFill>
                <a:latin typeface="微軟正黑體" panose="020B0604030504040204" pitchFamily="34" charset="-120"/>
                <a:ea typeface="微軟正黑體" panose="020B0604030504040204" pitchFamily="34" charset="-120"/>
                <a:cs typeface="Times New Roman" pitchFamily="18" charset="0"/>
              </a:rPr>
              <a:t>。</a:t>
            </a:r>
            <a:r>
              <a:rPr lang="zh-TW" altLang="en-US" sz="2000" b="1" dirty="0" smtClean="0">
                <a:solidFill>
                  <a:srgbClr val="FFFFFF"/>
                </a:solidFill>
                <a:latin typeface="微軟正黑體" panose="020B0604030504040204" pitchFamily="34" charset="-120"/>
                <a:ea typeface="微軟正黑體" panose="020B0604030504040204" pitchFamily="34" charset="-120"/>
              </a:rPr>
              <a:t>量微乎其微，來年需施更多的化學肥料</a:t>
            </a:r>
            <a:endParaRPr lang="zh-TW" altLang="en-US" sz="2000" b="1" dirty="0">
              <a:solidFill>
                <a:srgbClr val="FFFFFF"/>
              </a:solidFill>
              <a:latin typeface="微軟正黑體" panose="020B0604030504040204" pitchFamily="34" charset="-120"/>
              <a:ea typeface="微軟正黑體" panose="020B0604030504040204" pitchFamily="34" charset="-120"/>
            </a:endParaRPr>
          </a:p>
        </p:txBody>
      </p:sp>
      <p:sp>
        <p:nvSpPr>
          <p:cNvPr id="7" name="矩形 6"/>
          <p:cNvSpPr/>
          <p:nvPr/>
        </p:nvSpPr>
        <p:spPr>
          <a:xfrm>
            <a:off x="4571999" y="3943323"/>
            <a:ext cx="4421021" cy="1323439"/>
          </a:xfrm>
          <a:prstGeom prst="rect">
            <a:avLst/>
          </a:prstGeom>
        </p:spPr>
        <p:txBody>
          <a:bodyPr wrap="square">
            <a:spAutoFit/>
          </a:bodyPr>
          <a:lstStyle/>
          <a:p>
            <a:r>
              <a:rPr lang="zh-TW" altLang="en-US" sz="2000" b="1" dirty="0">
                <a:solidFill>
                  <a:srgbClr val="7030A0"/>
                </a:solidFill>
                <a:latin typeface="微軟正黑體" panose="020B0604030504040204" pitchFamily="34" charset="-120"/>
                <a:ea typeface="微軟正黑體" panose="020B0604030504040204" pitchFamily="34" charset="-120"/>
                <a:cs typeface="Times New Roman" pitchFamily="18" charset="0"/>
              </a:rPr>
              <a:t>龍崎鄉的竹</a:t>
            </a:r>
            <a:r>
              <a:rPr lang="zh-TW" altLang="en-US" sz="2000" b="1" dirty="0" smtClean="0">
                <a:solidFill>
                  <a:srgbClr val="7030A0"/>
                </a:solidFill>
                <a:latin typeface="微軟正黑體" panose="020B0604030504040204" pitchFamily="34" charset="-120"/>
                <a:ea typeface="微軟正黑體" panose="020B0604030504040204" pitchFamily="34" charset="-120"/>
                <a:cs typeface="Times New Roman" pitchFamily="18" charset="0"/>
              </a:rPr>
              <a:t>炭窯自</a:t>
            </a:r>
            <a:r>
              <a:rPr lang="en-US" altLang="zh-TW" sz="2000" b="1" dirty="0" smtClean="0">
                <a:solidFill>
                  <a:srgbClr val="7030A0"/>
                </a:solidFill>
                <a:latin typeface="微軟正黑體" panose="020B0604030504040204" pitchFamily="34" charset="-120"/>
                <a:ea typeface="微軟正黑體" panose="020B0604030504040204" pitchFamily="34" charset="-120"/>
                <a:cs typeface="Times New Roman" pitchFamily="18" charset="0"/>
              </a:rPr>
              <a:t>96</a:t>
            </a:r>
            <a:r>
              <a:rPr lang="zh-TW" altLang="en-US" sz="2000" b="1" dirty="0">
                <a:solidFill>
                  <a:srgbClr val="7030A0"/>
                </a:solidFill>
                <a:latin typeface="微軟正黑體" panose="020B0604030504040204" pitchFamily="34" charset="-120"/>
                <a:ea typeface="微軟正黑體" panose="020B0604030504040204" pitchFamily="34" charset="-120"/>
                <a:cs typeface="Times New Roman" pitchFamily="18" charset="0"/>
              </a:rPr>
              <a:t>年</a:t>
            </a:r>
            <a:r>
              <a:rPr lang="en-US" altLang="zh-TW" sz="2000" b="1" dirty="0">
                <a:solidFill>
                  <a:srgbClr val="7030A0"/>
                </a:solidFill>
                <a:latin typeface="微軟正黑體" panose="020B0604030504040204" pitchFamily="34" charset="-120"/>
                <a:ea typeface="微軟正黑體" panose="020B0604030504040204" pitchFamily="34" charset="-120"/>
                <a:cs typeface="Times New Roman" pitchFamily="18" charset="0"/>
              </a:rPr>
              <a:t>10</a:t>
            </a:r>
            <a:r>
              <a:rPr lang="zh-TW" altLang="en-US" sz="2000" b="1" dirty="0">
                <a:solidFill>
                  <a:srgbClr val="7030A0"/>
                </a:solidFill>
                <a:latin typeface="微軟正黑體" panose="020B0604030504040204" pitchFamily="34" charset="-120"/>
                <a:ea typeface="微軟正黑體" panose="020B0604030504040204" pitchFamily="34" charset="-120"/>
                <a:cs typeface="Times New Roman" pitchFamily="18" charset="0"/>
              </a:rPr>
              <a:t>月建窯完成試燒，</a:t>
            </a:r>
            <a:r>
              <a:rPr lang="zh-TW" altLang="en-US" sz="2000" b="1" dirty="0" smtClean="0">
                <a:solidFill>
                  <a:srgbClr val="7030A0"/>
                </a:solidFill>
                <a:latin typeface="微軟正黑體" panose="020B0604030504040204" pitchFamily="34" charset="-120"/>
                <a:ea typeface="微軟正黑體" panose="020B0604030504040204" pitchFamily="34" charset="-120"/>
                <a:cs typeface="Times New Roman" pitchFamily="18" charset="0"/>
              </a:rPr>
              <a:t>目前</a:t>
            </a:r>
            <a:r>
              <a:rPr lang="zh-TW" altLang="en-US" sz="2000" b="1" dirty="0">
                <a:solidFill>
                  <a:srgbClr val="7030A0"/>
                </a:solidFill>
                <a:latin typeface="微軟正黑體" panose="020B0604030504040204" pitchFamily="34" charset="-120"/>
                <a:ea typeface="微軟正黑體" panose="020B0604030504040204" pitchFamily="34" charset="-120"/>
                <a:cs typeface="Times New Roman" pitchFamily="18" charset="0"/>
              </a:rPr>
              <a:t>已燒製</a:t>
            </a:r>
            <a:r>
              <a:rPr lang="en-US" altLang="zh-TW" sz="2000" b="1" dirty="0">
                <a:solidFill>
                  <a:srgbClr val="7030A0"/>
                </a:solidFill>
                <a:latin typeface="微軟正黑體" panose="020B0604030504040204" pitchFamily="34" charset="-120"/>
                <a:ea typeface="微軟正黑體" panose="020B0604030504040204" pitchFamily="34" charset="-120"/>
                <a:cs typeface="Times New Roman" pitchFamily="18" charset="0"/>
              </a:rPr>
              <a:t>10</a:t>
            </a:r>
            <a:r>
              <a:rPr lang="zh-TW" altLang="en-US" sz="2000" b="1" dirty="0">
                <a:solidFill>
                  <a:srgbClr val="7030A0"/>
                </a:solidFill>
                <a:latin typeface="微軟正黑體" panose="020B0604030504040204" pitchFamily="34" charset="-120"/>
                <a:ea typeface="微軟正黑體" panose="020B0604030504040204" pitchFamily="34" charset="-120"/>
                <a:cs typeface="Times New Roman" pitchFamily="18" charset="0"/>
              </a:rPr>
              <a:t>窯竹炭，產量</a:t>
            </a:r>
            <a:r>
              <a:rPr lang="en-US" altLang="zh-TW" sz="2000" b="1" dirty="0">
                <a:solidFill>
                  <a:srgbClr val="7030A0"/>
                </a:solidFill>
                <a:latin typeface="微軟正黑體" panose="020B0604030504040204" pitchFamily="34" charset="-120"/>
                <a:ea typeface="微軟正黑體" panose="020B0604030504040204" pitchFamily="34" charset="-120"/>
                <a:cs typeface="Times New Roman" pitchFamily="18" charset="0"/>
              </a:rPr>
              <a:t>5,000</a:t>
            </a:r>
            <a:r>
              <a:rPr lang="zh-TW" altLang="en-US" sz="2000" b="1" dirty="0">
                <a:solidFill>
                  <a:srgbClr val="7030A0"/>
                </a:solidFill>
                <a:latin typeface="微軟正黑體" panose="020B0604030504040204" pitchFamily="34" charset="-120"/>
                <a:ea typeface="微軟正黑體" panose="020B0604030504040204" pitchFamily="34" charset="-120"/>
                <a:cs typeface="Times New Roman" pitchFamily="18" charset="0"/>
              </a:rPr>
              <a:t>公斤，</a:t>
            </a:r>
            <a:r>
              <a:rPr lang="zh-TW" altLang="en-US" sz="2000" b="1" dirty="0" smtClean="0">
                <a:solidFill>
                  <a:srgbClr val="7030A0"/>
                </a:solidFill>
                <a:latin typeface="微軟正黑體" panose="020B0604030504040204" pitchFamily="34" charset="-120"/>
                <a:ea typeface="微軟正黑體" panose="020B0604030504040204" pitchFamily="34" charset="-120"/>
                <a:cs typeface="Times New Roman" pitchFamily="18" charset="0"/>
              </a:rPr>
              <a:t>技術相當</a:t>
            </a:r>
            <a:r>
              <a:rPr lang="zh-TW" altLang="en-US" sz="2000" b="1" dirty="0">
                <a:solidFill>
                  <a:srgbClr val="7030A0"/>
                </a:solidFill>
                <a:latin typeface="微軟正黑體" panose="020B0604030504040204" pitchFamily="34" charset="-120"/>
                <a:ea typeface="微軟正黑體" panose="020B0604030504040204" pitchFamily="34" charset="-120"/>
                <a:cs typeface="Times New Roman" pitchFamily="18" charset="0"/>
              </a:rPr>
              <a:t>純熟，連日本來的專家的讚不</a:t>
            </a:r>
            <a:r>
              <a:rPr lang="zh-TW" altLang="en-US" sz="2000" b="1" dirty="0" smtClean="0">
                <a:solidFill>
                  <a:srgbClr val="7030A0"/>
                </a:solidFill>
                <a:latin typeface="微軟正黑體" panose="020B0604030504040204" pitchFamily="34" charset="-120"/>
                <a:ea typeface="微軟正黑體" panose="020B0604030504040204" pitchFamily="34" charset="-120"/>
                <a:cs typeface="Times New Roman" pitchFamily="18" charset="0"/>
              </a:rPr>
              <a:t>絕口</a:t>
            </a:r>
            <a:r>
              <a:rPr lang="en-US" altLang="zh-TW" sz="2000" b="1" dirty="0" smtClean="0">
                <a:solidFill>
                  <a:srgbClr val="7030A0"/>
                </a:solidFill>
                <a:latin typeface="微軟正黑體" panose="020B0604030504040204" pitchFamily="34" charset="-120"/>
                <a:ea typeface="微軟正黑體" panose="020B0604030504040204" pitchFamily="34" charset="-120"/>
                <a:cs typeface="Times New Roman" pitchFamily="18" charset="0"/>
              </a:rPr>
              <a:t>!</a:t>
            </a:r>
            <a:endParaRPr lang="zh-TW" altLang="en-US" sz="2000" b="1" dirty="0">
              <a:solidFill>
                <a:srgbClr val="7030A0"/>
              </a:solidFill>
              <a:latin typeface="微軟正黑體" panose="020B0604030504040204" pitchFamily="34" charset="-120"/>
              <a:ea typeface="微軟正黑體" panose="020B0604030504040204" pitchFamily="34" charset="-120"/>
              <a:cs typeface="Times New Roman" pitchFamily="18" charset="0"/>
            </a:endParaRPr>
          </a:p>
        </p:txBody>
      </p:sp>
      <p:sp>
        <p:nvSpPr>
          <p:cNvPr id="8" name="AutoShape 2"/>
          <p:cNvSpPr txBox="1">
            <a:spLocks noChangeArrowheads="1"/>
          </p:cNvSpPr>
          <p:nvPr/>
        </p:nvSpPr>
        <p:spPr>
          <a:xfrm>
            <a:off x="628650" y="565151"/>
            <a:ext cx="7886700" cy="717550"/>
          </a:xfrm>
          <a:prstGeom prst="rect">
            <a:avLst/>
          </a:prstGeom>
        </p:spPr>
        <p:txBody>
          <a:bodyPr/>
          <a:lstStyle>
            <a:lvl1pPr algn="l" rtl="0" eaLnBrk="1" fontAlgn="base" hangingPunct="1">
              <a:spcBef>
                <a:spcPct val="0"/>
              </a:spcBef>
              <a:spcAft>
                <a:spcPct val="0"/>
              </a:spcAft>
              <a:defRPr kumimoji="1" sz="3800" b="1">
                <a:solidFill>
                  <a:srgbClr val="006600"/>
                </a:solidFill>
                <a:latin typeface="+mn-lt"/>
                <a:ea typeface="+mn-ea"/>
                <a:cs typeface="+mj-cs"/>
              </a:defRPr>
            </a:lvl1pPr>
            <a:lvl2pPr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2pPr>
            <a:lvl3pPr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3pPr>
            <a:lvl4pPr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4pPr>
            <a:lvl5pPr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5pPr>
            <a:lvl6pPr marL="457200"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6pPr>
            <a:lvl7pPr marL="914400"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7pPr>
            <a:lvl8pPr marL="1371600"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8pPr>
            <a:lvl9pPr marL="1828800"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9pPr>
          </a:lstStyle>
          <a:p>
            <a:pPr algn="ctr">
              <a:defRPr/>
            </a:pPr>
            <a:r>
              <a:rPr lang="zh-TW" altLang="en-US" sz="4000" kern="0" dirty="0" smtClean="0">
                <a:solidFill>
                  <a:srgbClr val="669900"/>
                </a:solidFill>
                <a:latin typeface="微軟正黑體" panose="020B0604030504040204" pitchFamily="34" charset="-120"/>
                <a:ea typeface="微軟正黑體" panose="020B0604030504040204" pitchFamily="34" charset="-120"/>
              </a:rPr>
              <a:t>廢棄物變成金</a:t>
            </a:r>
            <a:endParaRPr lang="en-US" altLang="zh-TW" sz="4000" kern="0" dirty="0" smtClean="0">
              <a:solidFill>
                <a:srgbClr val="6699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31679256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38</a:t>
            </a:fld>
            <a:endParaRPr lang="zh-TW" altLang="en-US"/>
          </a:p>
        </p:txBody>
      </p:sp>
      <p:sp>
        <p:nvSpPr>
          <p:cNvPr id="3" name="標題 2"/>
          <p:cNvSpPr>
            <a:spLocks noGrp="1"/>
          </p:cNvSpPr>
          <p:nvPr>
            <p:ph type="title"/>
          </p:nvPr>
        </p:nvSpPr>
        <p:spPr/>
        <p:txBody>
          <a:bodyPr/>
          <a:lstStyle/>
          <a:p>
            <a:r>
              <a:rPr lang="zh-TW" altLang="en-US" b="1" dirty="0">
                <a:solidFill>
                  <a:srgbClr val="92D050"/>
                </a:solidFill>
              </a:rPr>
              <a:t>農業廢棄物再利用</a:t>
            </a:r>
            <a:r>
              <a:rPr lang="en-US" altLang="zh-TW" b="1" dirty="0">
                <a:solidFill>
                  <a:srgbClr val="92D050"/>
                </a:solidFill>
              </a:rPr>
              <a:t>:</a:t>
            </a:r>
            <a:r>
              <a:rPr lang="zh-TW" altLang="en-US" b="1" dirty="0">
                <a:solidFill>
                  <a:srgbClr val="92D050"/>
                </a:solidFill>
              </a:rPr>
              <a:t>竹炭相關製品</a:t>
            </a:r>
          </a:p>
        </p:txBody>
      </p:sp>
      <p:pic>
        <p:nvPicPr>
          <p:cNvPr id="4" name="Picture 2" descr="http://3.share.photo.xuite.net/samge037/13082f6/10606888/491700174_m.jpg"/>
          <p:cNvPicPr>
            <a:picLocks noChangeAspect="1" noChangeArrowheads="1"/>
          </p:cNvPicPr>
          <p:nvPr/>
        </p:nvPicPr>
        <p:blipFill>
          <a:blip r:embed="rId2" cstate="print"/>
          <a:srcRect/>
          <a:stretch>
            <a:fillRect/>
          </a:stretch>
        </p:blipFill>
        <p:spPr bwMode="auto">
          <a:xfrm>
            <a:off x="579409" y="1107265"/>
            <a:ext cx="7753947" cy="4643470"/>
          </a:xfrm>
          <a:prstGeom prst="rect">
            <a:avLst/>
          </a:prstGeom>
          <a:noFill/>
        </p:spPr>
      </p:pic>
      <p:sp>
        <p:nvSpPr>
          <p:cNvPr id="5" name="文字方塊 4"/>
          <p:cNvSpPr txBox="1"/>
          <p:nvPr/>
        </p:nvSpPr>
        <p:spPr>
          <a:xfrm>
            <a:off x="579408" y="5815747"/>
            <a:ext cx="8170891" cy="1200329"/>
          </a:xfrm>
          <a:prstGeom prst="rect">
            <a:avLst/>
          </a:prstGeom>
          <a:noFill/>
        </p:spPr>
        <p:txBody>
          <a:bodyPr wrap="square" rtlCol="0">
            <a:spAutoFit/>
          </a:bodyPr>
          <a:lstStyle/>
          <a:p>
            <a:r>
              <a:rPr lang="zh-TW" altLang="en-US" b="1" dirty="0">
                <a:solidFill>
                  <a:srgbClr val="0070C0"/>
                </a:solidFill>
              </a:rPr>
              <a:t>竹炭可以除臭、調濕及淨化空氣，所以製成</a:t>
            </a:r>
            <a:r>
              <a:rPr lang="zh-TW" altLang="en-US" b="1" u="sng" dirty="0">
                <a:solidFill>
                  <a:srgbClr val="0070C0"/>
                </a:solidFill>
              </a:rPr>
              <a:t>枕頭、除臭包</a:t>
            </a:r>
            <a:r>
              <a:rPr lang="zh-TW" altLang="en-US" b="1" dirty="0">
                <a:solidFill>
                  <a:srgbClr val="0070C0"/>
                </a:solidFill>
              </a:rPr>
              <a:t>都相當受歡迎，還可以製成</a:t>
            </a:r>
            <a:r>
              <a:rPr lang="zh-TW" altLang="en-US" b="1" u="sng" dirty="0">
                <a:solidFill>
                  <a:srgbClr val="0070C0"/>
                </a:solidFill>
              </a:rPr>
              <a:t>沐浴清潔產品</a:t>
            </a:r>
            <a:r>
              <a:rPr lang="zh-TW" altLang="en-US" b="1" dirty="0">
                <a:solidFill>
                  <a:srgbClr val="0070C0"/>
                </a:solidFill>
              </a:rPr>
              <a:t>，而且經過提煉出來的「</a:t>
            </a:r>
            <a:r>
              <a:rPr lang="zh-TW" altLang="en-US" b="1" u="sng" dirty="0">
                <a:solidFill>
                  <a:srgbClr val="0070C0"/>
                </a:solidFill>
              </a:rPr>
              <a:t>竹醋液</a:t>
            </a:r>
            <a:r>
              <a:rPr lang="zh-TW" altLang="en-US" b="1" dirty="0">
                <a:solidFill>
                  <a:srgbClr val="0070C0"/>
                </a:solidFill>
              </a:rPr>
              <a:t>」不僅可以除臭、殺菌，還可以當防蚊液使用，好處多多！</a:t>
            </a:r>
            <a:br>
              <a:rPr lang="zh-TW" altLang="en-US" b="1" dirty="0">
                <a:solidFill>
                  <a:srgbClr val="0070C0"/>
                </a:solidFill>
              </a:rPr>
            </a:br>
            <a:endParaRPr lang="zh-TW" altLang="en-US" b="1" dirty="0">
              <a:solidFill>
                <a:srgbClr val="0070C0"/>
              </a:solidFill>
              <a:latin typeface="微軟正黑體" pitchFamily="34" charset="-120"/>
              <a:ea typeface="微軟正黑體" pitchFamily="34" charset="-120"/>
            </a:endParaRPr>
          </a:p>
        </p:txBody>
      </p:sp>
    </p:spTree>
    <p:extLst>
      <p:ext uri="{BB962C8B-B14F-4D97-AF65-F5344CB8AC3E}">
        <p14:creationId xmlns:p14="http://schemas.microsoft.com/office/powerpoint/2010/main" xmlns="" val="20834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39</a:t>
            </a:fld>
            <a:endParaRPr lang="zh-TW" altLang="en-US"/>
          </a:p>
        </p:txBody>
      </p:sp>
      <p:sp>
        <p:nvSpPr>
          <p:cNvPr id="3" name="標題 2"/>
          <p:cNvSpPr>
            <a:spLocks noGrp="1"/>
          </p:cNvSpPr>
          <p:nvPr>
            <p:ph type="title"/>
          </p:nvPr>
        </p:nvSpPr>
        <p:spPr>
          <a:xfrm>
            <a:off x="1789872" y="363333"/>
            <a:ext cx="7836569" cy="902200"/>
          </a:xfrm>
        </p:spPr>
        <p:txBody>
          <a:bodyPr>
            <a:normAutofit/>
          </a:bodyPr>
          <a:lstStyle/>
          <a:p>
            <a:r>
              <a:rPr lang="zh-TW" altLang="en-US" b="1" dirty="0">
                <a:solidFill>
                  <a:schemeClr val="accent6"/>
                </a:solidFill>
              </a:rPr>
              <a:t>彰化大有社區金碳</a:t>
            </a:r>
            <a:r>
              <a:rPr lang="zh-TW" altLang="en-US" b="1" dirty="0" smtClean="0">
                <a:solidFill>
                  <a:schemeClr val="accent6"/>
                </a:solidFill>
              </a:rPr>
              <a:t>稻</a:t>
            </a:r>
            <a:r>
              <a:rPr lang="zh-TW" altLang="en-US" b="1" dirty="0">
                <a:solidFill>
                  <a:schemeClr val="accent6"/>
                </a:solidFill>
              </a:rPr>
              <a:t>物</a:t>
            </a:r>
            <a:r>
              <a:rPr lang="zh-TW" altLang="en-US" b="1" dirty="0" smtClean="0">
                <a:solidFill>
                  <a:schemeClr val="accent6"/>
                </a:solidFill>
              </a:rPr>
              <a:t>語</a:t>
            </a:r>
            <a:endParaRPr lang="zh-TW" altLang="en-US" dirty="0">
              <a:solidFill>
                <a:schemeClr val="accent6"/>
              </a:solidFill>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1493" y="1265533"/>
            <a:ext cx="5216663" cy="4436020"/>
          </a:xfrm>
          <a:prstGeom prst="rect">
            <a:avLst/>
          </a:prstGeom>
        </p:spPr>
      </p:pic>
      <p:sp>
        <p:nvSpPr>
          <p:cNvPr id="5" name="標題 2"/>
          <p:cNvSpPr txBox="1">
            <a:spLocks/>
          </p:cNvSpPr>
          <p:nvPr/>
        </p:nvSpPr>
        <p:spPr>
          <a:xfrm>
            <a:off x="267501" y="5563335"/>
            <a:ext cx="7836569" cy="902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1pPr>
          </a:lstStyle>
          <a:p>
            <a:r>
              <a:rPr lang="zh-TW" altLang="en-US" sz="2000" b="1" dirty="0"/>
              <a:t>大有社區成員在整地前將搗碎的生物炭灑入稻田中</a:t>
            </a:r>
            <a:r>
              <a:rPr lang="zh-TW" altLang="en-US" sz="2000" b="1" dirty="0" smtClean="0"/>
              <a:t>。</a:t>
            </a:r>
            <a:endParaRPr lang="zh-TW" altLang="en-US" sz="2000" b="1" dirty="0"/>
          </a:p>
        </p:txBody>
      </p:sp>
      <p:sp>
        <p:nvSpPr>
          <p:cNvPr id="6" name="矩形 5"/>
          <p:cNvSpPr/>
          <p:nvPr/>
        </p:nvSpPr>
        <p:spPr>
          <a:xfrm>
            <a:off x="5785776" y="1265533"/>
            <a:ext cx="3033977" cy="4436020"/>
          </a:xfrm>
          <a:prstGeom prst="rect">
            <a:avLst/>
          </a:prstGeom>
          <a:gradFill>
            <a:gsLst>
              <a:gs pos="0">
                <a:srgbClr val="00B0F0"/>
              </a:gs>
              <a:gs pos="100000">
                <a:srgbClr val="0037A4"/>
              </a:gs>
            </a:gsLst>
            <a:lin ang="5400000" scaled="0"/>
          </a:gradFill>
        </p:spPr>
        <p:style>
          <a:lnRef idx="1">
            <a:schemeClr val="accent1"/>
          </a:lnRef>
          <a:fillRef idx="2">
            <a:schemeClr val="accent1"/>
          </a:fillRef>
          <a:effectRef idx="1">
            <a:schemeClr val="accent1"/>
          </a:effectRef>
          <a:fontRef idx="minor">
            <a:schemeClr val="dk1"/>
          </a:fontRef>
        </p:style>
        <p:txBody>
          <a:bodyPr rtlCol="0" anchor="ctr"/>
          <a:lstStyle/>
          <a:p>
            <a:r>
              <a:rPr lang="zh-TW" altLang="en-US" sz="2000" dirty="0" smtClean="0">
                <a:solidFill>
                  <a:schemeClr val="bg1"/>
                </a:solidFill>
              </a:rPr>
              <a:t>稻田取得</a:t>
            </a:r>
            <a:r>
              <a:rPr lang="zh-TW" altLang="en-US" sz="2000" dirty="0">
                <a:solidFill>
                  <a:schemeClr val="bg1"/>
                </a:solidFill>
              </a:rPr>
              <a:t>慈心有機驗證</a:t>
            </a:r>
            <a:r>
              <a:rPr lang="zh-TW" altLang="en-US" sz="2000" dirty="0" smtClean="0">
                <a:solidFill>
                  <a:schemeClr val="bg1"/>
                </a:solidFill>
              </a:rPr>
              <a:t>，種</a:t>
            </a:r>
            <a:r>
              <a:rPr lang="zh-TW" altLang="en-US" sz="2000" dirty="0">
                <a:solidFill>
                  <a:schemeClr val="bg1"/>
                </a:solidFill>
              </a:rPr>
              <a:t>出來的米粒渾圓飽滿，沒有稻熱病，也沒有</a:t>
            </a:r>
            <a:r>
              <a:rPr lang="zh-TW" altLang="en-US" sz="2000" dirty="0" smtClean="0">
                <a:solidFill>
                  <a:schemeClr val="bg1"/>
                </a:solidFill>
              </a:rPr>
              <a:t>空包彈</a:t>
            </a:r>
            <a:r>
              <a:rPr lang="en-US" altLang="zh-TW" sz="2000" dirty="0" smtClean="0">
                <a:solidFill>
                  <a:schemeClr val="bg1"/>
                </a:solidFill>
              </a:rPr>
              <a:t>!</a:t>
            </a:r>
            <a:br>
              <a:rPr lang="en-US" altLang="zh-TW" sz="2000" dirty="0" smtClean="0">
                <a:solidFill>
                  <a:schemeClr val="bg1"/>
                </a:solidFill>
              </a:rPr>
            </a:br>
            <a:r>
              <a:rPr lang="zh-TW" altLang="en-US" sz="2000" dirty="0" smtClean="0">
                <a:solidFill>
                  <a:schemeClr val="bg1"/>
                </a:solidFill>
              </a:rPr>
              <a:t> 消費者</a:t>
            </a:r>
            <a:r>
              <a:rPr lang="zh-TW" altLang="en-US" sz="2000" dirty="0">
                <a:solidFill>
                  <a:schemeClr val="bg1"/>
                </a:solidFill>
              </a:rPr>
              <a:t>吃得健康、美味、安心又環保，如此多重效益，就像「金碳稻」的台語諧音「真賺到」。</a:t>
            </a:r>
            <a:endParaRPr lang="zh-TW" altLang="en-US" sz="2000" b="1" dirty="0">
              <a:solidFill>
                <a:schemeClr val="bg1"/>
              </a:solidFill>
              <a:latin typeface="Times New Roman" pitchFamily="18" charset="0"/>
              <a:ea typeface="微軟正黑體" pitchFamily="34" charset="-120"/>
              <a:cs typeface="Times New Roman" pitchFamily="18" charset="0"/>
            </a:endParaRPr>
          </a:p>
        </p:txBody>
      </p:sp>
    </p:spTree>
    <p:extLst>
      <p:ext uri="{BB962C8B-B14F-4D97-AF65-F5344CB8AC3E}">
        <p14:creationId xmlns:p14="http://schemas.microsoft.com/office/powerpoint/2010/main" xmlns="" val="35805004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01774" y="2616200"/>
            <a:ext cx="8365762" cy="3560763"/>
          </a:xfrm>
        </p:spPr>
        <p:txBody>
          <a:bodyPr/>
          <a:lstStyle/>
          <a:p>
            <a:pPr marL="469900" indent="-469900" fontAlgn="base">
              <a:spcBef>
                <a:spcPct val="20000"/>
              </a:spcBef>
              <a:spcAft>
                <a:spcPct val="0"/>
              </a:spcAft>
              <a:buClr>
                <a:schemeClr val="accent2"/>
              </a:buClr>
              <a:buSzPct val="45000"/>
              <a:buFont typeface="Wingdings" pitchFamily="2" charset="2"/>
              <a:buChar char="l"/>
            </a:pPr>
            <a:r>
              <a:rPr kumimoji="1" lang="zh-TW" altLang="zh-TW" b="1" dirty="0">
                <a:solidFill>
                  <a:schemeClr val="folHlink"/>
                </a:solidFill>
              </a:rPr>
              <a:t>台灣氣候環境高溫多雨，有機物分解速度快，伴隨著養分淋洗速度亦快。</a:t>
            </a:r>
          </a:p>
          <a:p>
            <a:pPr marL="469900" indent="-469900" fontAlgn="base">
              <a:spcBef>
                <a:spcPct val="20000"/>
              </a:spcBef>
              <a:spcAft>
                <a:spcPct val="0"/>
              </a:spcAft>
              <a:buClr>
                <a:schemeClr val="accent2"/>
              </a:buClr>
              <a:buSzPct val="45000"/>
              <a:buFont typeface="Wingdings" pitchFamily="2" charset="2"/>
              <a:buChar char="l"/>
            </a:pPr>
            <a:r>
              <a:rPr kumimoji="1" lang="zh-TW" altLang="zh-TW" b="1" dirty="0">
                <a:solidFill>
                  <a:schemeClr val="folHlink"/>
                </a:solidFill>
              </a:rPr>
              <a:t>現階段逐漸重視有機質肥料施用，但多以化學肥料為主要補充養分的來源。</a:t>
            </a:r>
            <a:endParaRPr kumimoji="1" lang="en-US" altLang="zh-TW" b="1" dirty="0">
              <a:solidFill>
                <a:schemeClr val="folHlink"/>
              </a:solidFill>
            </a:endParaRPr>
          </a:p>
          <a:p>
            <a:pPr marL="469900" indent="-469900" fontAlgn="base">
              <a:spcBef>
                <a:spcPct val="20000"/>
              </a:spcBef>
              <a:spcAft>
                <a:spcPct val="0"/>
              </a:spcAft>
              <a:buClr>
                <a:schemeClr val="accent2"/>
              </a:buClr>
              <a:buSzPct val="45000"/>
              <a:buFont typeface="Wingdings" pitchFamily="2" charset="2"/>
              <a:buChar char="l"/>
            </a:pPr>
            <a:r>
              <a:rPr kumimoji="1" lang="zh-TW" altLang="en-US" b="1" dirty="0">
                <a:solidFill>
                  <a:schemeClr val="folHlink"/>
                </a:solidFill>
              </a:rPr>
              <a:t>農業廢棄物回歸到農田當中，可以永續利用環境資源。</a:t>
            </a:r>
            <a:endParaRPr kumimoji="1" lang="zh-TW" altLang="zh-TW" b="1" dirty="0">
              <a:solidFill>
                <a:schemeClr val="folHlink"/>
              </a:solidFill>
            </a:endParaRPr>
          </a:p>
          <a:p>
            <a:endParaRPr lang="zh-TW" altLang="en-US" dirty="0"/>
          </a:p>
        </p:txBody>
      </p:sp>
      <p:sp>
        <p:nvSpPr>
          <p:cNvPr id="4" name="投影片編號版面配置區 3"/>
          <p:cNvSpPr>
            <a:spLocks noGrp="1"/>
          </p:cNvSpPr>
          <p:nvPr>
            <p:ph type="sldNum" sz="quarter" idx="12"/>
          </p:nvPr>
        </p:nvSpPr>
        <p:spPr/>
        <p:txBody>
          <a:bodyPr/>
          <a:lstStyle/>
          <a:p>
            <a:fld id="{4B623A07-8517-49F3-9DCC-4A4570E77CAB}" type="slidenum">
              <a:rPr lang="zh-TW" altLang="en-US" smtClean="0"/>
              <a:pPr/>
              <a:t>4</a:t>
            </a:fld>
            <a:endParaRPr lang="zh-TW" altLang="en-US" dirty="0"/>
          </a:p>
        </p:txBody>
      </p:sp>
    </p:spTree>
    <p:extLst>
      <p:ext uri="{BB962C8B-B14F-4D97-AF65-F5344CB8AC3E}">
        <p14:creationId xmlns:p14="http://schemas.microsoft.com/office/powerpoint/2010/main" xmlns="" val="25903029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9" name="直線單箭頭接點 88"/>
          <p:cNvCxnSpPr/>
          <p:nvPr/>
        </p:nvCxnSpPr>
        <p:spPr>
          <a:xfrm flipV="1">
            <a:off x="1771728" y="1816882"/>
            <a:ext cx="452098" cy="715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a:off x="3899838" y="1845486"/>
            <a:ext cx="57606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6" name="群組 35"/>
          <p:cNvGrpSpPr/>
          <p:nvPr/>
        </p:nvGrpSpPr>
        <p:grpSpPr>
          <a:xfrm>
            <a:off x="-20155" y="1510403"/>
            <a:ext cx="1855851" cy="675518"/>
            <a:chOff x="1207715" y="3514338"/>
            <a:chExt cx="1855851" cy="675518"/>
          </a:xfrm>
        </p:grpSpPr>
        <p:sp>
          <p:nvSpPr>
            <p:cNvPr id="32" name="矩形 31"/>
            <p:cNvSpPr/>
            <p:nvPr/>
          </p:nvSpPr>
          <p:spPr>
            <a:xfrm>
              <a:off x="1303976" y="3675287"/>
              <a:ext cx="1706834" cy="51456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a:xfrm>
              <a:off x="1405302" y="3570424"/>
              <a:ext cx="1605508" cy="5277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文字方塊 33"/>
            <p:cNvSpPr txBox="1"/>
            <p:nvPr/>
          </p:nvSpPr>
          <p:spPr>
            <a:xfrm>
              <a:off x="1207715" y="3514338"/>
              <a:ext cx="1855851" cy="584775"/>
            </a:xfrm>
            <a:prstGeom prst="rect">
              <a:avLst/>
            </a:prstGeom>
            <a:noFill/>
          </p:spPr>
          <p:txBody>
            <a:bodyPr wrap="square" rtlCol="0">
              <a:spAutoFit/>
            </a:bodyPr>
            <a:lstStyle/>
            <a:p>
              <a:r>
                <a:rPr lang="zh-TW" altLang="en-US" sz="3200" b="1" dirty="0">
                  <a:solidFill>
                    <a:srgbClr val="0066FF"/>
                  </a:solidFill>
                  <a:latin typeface="微軟正黑體" pitchFamily="34" charset="-120"/>
                  <a:ea typeface="微軟正黑體" pitchFamily="34" charset="-120"/>
                </a:rPr>
                <a:t>田</a:t>
              </a:r>
              <a:r>
                <a:rPr lang="zh-TW" altLang="en-US" sz="3200" b="1" dirty="0" smtClean="0">
                  <a:solidFill>
                    <a:srgbClr val="0066FF"/>
                  </a:solidFill>
                  <a:latin typeface="微軟正黑體" pitchFamily="34" charset="-120"/>
                  <a:ea typeface="微軟正黑體" pitchFamily="34" charset="-120"/>
                </a:rPr>
                <a:t>間採收</a:t>
              </a:r>
              <a:endParaRPr lang="zh-TW" altLang="en-US" sz="3200" b="1" dirty="0">
                <a:solidFill>
                  <a:srgbClr val="0066FF"/>
                </a:solidFill>
                <a:latin typeface="微軟正黑體" pitchFamily="34" charset="-120"/>
                <a:ea typeface="微軟正黑體" pitchFamily="34" charset="-120"/>
              </a:endParaRPr>
            </a:p>
          </p:txBody>
        </p:sp>
      </p:grpSp>
      <p:sp>
        <p:nvSpPr>
          <p:cNvPr id="39" name="圓角矩形 38"/>
          <p:cNvSpPr/>
          <p:nvPr/>
        </p:nvSpPr>
        <p:spPr>
          <a:xfrm>
            <a:off x="146545" y="886077"/>
            <a:ext cx="3457327" cy="432048"/>
          </a:xfrm>
          <a:prstGeom prst="roundRect">
            <a:avLst/>
          </a:prstGeom>
          <a:solidFill>
            <a:schemeClr val="accent2">
              <a:lumMod val="40000"/>
              <a:lumOff val="60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菱</a:t>
            </a:r>
            <a:r>
              <a:rPr lang="zh-TW" altLang="en-US" sz="2800" b="1" dirty="0" smtClean="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殼回收再利用</a:t>
            </a:r>
            <a:r>
              <a:rPr lang="zh-TW" altLang="en-US" sz="2800" b="1" dirty="0" smtClean="0">
                <a:solidFill>
                  <a:schemeClr val="tx1">
                    <a:lumMod val="95000"/>
                    <a:lumOff val="5000"/>
                  </a:schemeClr>
                </a:solidFill>
                <a:effectLst>
                  <a:outerShdw blurRad="38100" dist="38100" dir="2700000" algn="tl">
                    <a:srgbClr val="000000">
                      <a:alpha val="43137"/>
                    </a:srgbClr>
                  </a:outerShdw>
                </a:effectLst>
                <a:latin typeface="微軟正黑體" pitchFamily="34" charset="-120"/>
                <a:ea typeface="微軟正黑體" pitchFamily="34" charset="-120"/>
              </a:rPr>
              <a:t>流程</a:t>
            </a:r>
            <a:endParaRPr lang="zh-TW" altLang="en-US" sz="2800" b="1" dirty="0">
              <a:solidFill>
                <a:schemeClr val="tx1">
                  <a:lumMod val="95000"/>
                  <a:lumOff val="5000"/>
                </a:schemeClr>
              </a:solidFill>
              <a:effectLst>
                <a:outerShdw blurRad="38100" dist="38100" dir="2700000" algn="tl">
                  <a:srgbClr val="000000">
                    <a:alpha val="43137"/>
                  </a:srgbClr>
                </a:outerShdw>
              </a:effectLst>
              <a:latin typeface="微軟正黑體" pitchFamily="34" charset="-120"/>
              <a:ea typeface="微軟正黑體" pitchFamily="34" charset="-120"/>
            </a:endParaRPr>
          </a:p>
        </p:txBody>
      </p:sp>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l="22741"/>
          <a:stretch/>
        </p:blipFill>
        <p:spPr bwMode="auto">
          <a:xfrm>
            <a:off x="0" y="3810412"/>
            <a:ext cx="2561511" cy="267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0" name="矩形 49"/>
          <p:cNvSpPr/>
          <p:nvPr/>
        </p:nvSpPr>
        <p:spPr>
          <a:xfrm>
            <a:off x="2193004" y="1696616"/>
            <a:ext cx="1706834" cy="51456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p:cNvSpPr/>
          <p:nvPr/>
        </p:nvSpPr>
        <p:spPr>
          <a:xfrm>
            <a:off x="2268239" y="1591753"/>
            <a:ext cx="1605508" cy="5277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文字方塊 51"/>
          <p:cNvSpPr txBox="1"/>
          <p:nvPr/>
        </p:nvSpPr>
        <p:spPr>
          <a:xfrm>
            <a:off x="2100409" y="1524494"/>
            <a:ext cx="1877393" cy="584775"/>
          </a:xfrm>
          <a:prstGeom prst="rect">
            <a:avLst/>
          </a:prstGeom>
          <a:noFill/>
        </p:spPr>
        <p:txBody>
          <a:bodyPr wrap="square" rtlCol="0">
            <a:spAutoFit/>
          </a:bodyPr>
          <a:lstStyle/>
          <a:p>
            <a:r>
              <a:rPr lang="zh-TW" altLang="en-US" sz="3200" b="1" dirty="0" smtClean="0">
                <a:solidFill>
                  <a:srgbClr val="0066FF"/>
                </a:solidFill>
                <a:latin typeface="微軟正黑體" pitchFamily="34" charset="-120"/>
                <a:ea typeface="微軟正黑體" pitchFamily="34" charset="-120"/>
              </a:rPr>
              <a:t>進炭</a:t>
            </a:r>
            <a:r>
              <a:rPr lang="zh-TW" altLang="en-US" sz="3200" b="1" dirty="0">
                <a:solidFill>
                  <a:srgbClr val="0066FF"/>
                </a:solidFill>
                <a:latin typeface="微軟正黑體" pitchFamily="34" charset="-120"/>
                <a:ea typeface="微軟正黑體" pitchFamily="34" charset="-120"/>
              </a:rPr>
              <a:t>化</a:t>
            </a:r>
            <a:r>
              <a:rPr lang="zh-TW" altLang="en-US" sz="3200" b="1" dirty="0" smtClean="0">
                <a:solidFill>
                  <a:srgbClr val="0066FF"/>
                </a:solidFill>
                <a:latin typeface="微軟正黑體" pitchFamily="34" charset="-120"/>
                <a:ea typeface="微軟正黑體" pitchFamily="34" charset="-120"/>
              </a:rPr>
              <a:t>爐</a:t>
            </a:r>
            <a:endParaRPr lang="zh-TW" altLang="en-US" sz="3200" b="1" dirty="0">
              <a:solidFill>
                <a:srgbClr val="0066FF"/>
              </a:solidFill>
              <a:latin typeface="微軟正黑體" pitchFamily="34" charset="-120"/>
              <a:ea typeface="微軟正黑體" pitchFamily="34" charset="-120"/>
            </a:endParaRPr>
          </a:p>
        </p:txBody>
      </p:sp>
      <p:grpSp>
        <p:nvGrpSpPr>
          <p:cNvPr id="55" name="群組 54"/>
          <p:cNvGrpSpPr/>
          <p:nvPr/>
        </p:nvGrpSpPr>
        <p:grpSpPr>
          <a:xfrm>
            <a:off x="218528" y="2226249"/>
            <a:ext cx="1403999" cy="1138918"/>
            <a:chOff x="1187781" y="2297535"/>
            <a:chExt cx="1403999" cy="1138918"/>
          </a:xfrm>
        </p:grpSpPr>
        <p:grpSp>
          <p:nvGrpSpPr>
            <p:cNvPr id="40" name="群組 39"/>
            <p:cNvGrpSpPr/>
            <p:nvPr/>
          </p:nvGrpSpPr>
          <p:grpSpPr>
            <a:xfrm>
              <a:off x="1196973" y="2315060"/>
              <a:ext cx="1394807" cy="1121393"/>
              <a:chOff x="2665277" y="1813323"/>
              <a:chExt cx="1394807" cy="1121393"/>
            </a:xfrm>
          </p:grpSpPr>
          <p:sp>
            <p:nvSpPr>
              <p:cNvPr id="15" name="矩形 14"/>
              <p:cNvSpPr/>
              <p:nvPr/>
            </p:nvSpPr>
            <p:spPr>
              <a:xfrm>
                <a:off x="3034916" y="1813323"/>
                <a:ext cx="757278" cy="317403"/>
              </a:xfrm>
              <a:prstGeom prst="rect">
                <a:avLst/>
              </a:prstGeom>
              <a:gradFill>
                <a:gsLst>
                  <a:gs pos="0">
                    <a:srgbClr val="00B0F0"/>
                  </a:gs>
                  <a:gs pos="100000">
                    <a:srgbClr val="0037A4"/>
                  </a:gs>
                </a:gsLst>
                <a:lin ang="5400000" scaled="0"/>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chemeClr val="bg1"/>
                    </a:solidFill>
                    <a:latin typeface="Times New Roman" pitchFamily="18" charset="0"/>
                    <a:ea typeface="微軟正黑體" pitchFamily="34" charset="-120"/>
                    <a:cs typeface="Times New Roman" pitchFamily="18" charset="0"/>
                  </a:rPr>
                  <a:t>清</a:t>
                </a:r>
                <a:r>
                  <a:rPr lang="zh-TW" altLang="en-US" sz="2000" b="1" dirty="0" smtClean="0">
                    <a:solidFill>
                      <a:schemeClr val="bg1"/>
                    </a:solidFill>
                    <a:latin typeface="Times New Roman" pitchFamily="18" charset="0"/>
                    <a:ea typeface="微軟正黑體" pitchFamily="34" charset="-120"/>
                    <a:cs typeface="Times New Roman" pitchFamily="18" charset="0"/>
                  </a:rPr>
                  <a:t>運</a:t>
                </a:r>
                <a:endParaRPr lang="zh-TW" altLang="en-US" sz="2000" b="1" dirty="0">
                  <a:solidFill>
                    <a:schemeClr val="bg1"/>
                  </a:solidFill>
                  <a:latin typeface="Times New Roman" pitchFamily="18" charset="0"/>
                  <a:ea typeface="微軟正黑體" pitchFamily="34" charset="-120"/>
                  <a:cs typeface="Times New Roman" pitchFamily="18" charset="0"/>
                </a:endParaRPr>
              </a:p>
            </p:txBody>
          </p:sp>
          <p:cxnSp>
            <p:nvCxnSpPr>
              <p:cNvPr id="16" name="直線單箭頭接點 15"/>
              <p:cNvCxnSpPr>
                <a:endCxn id="15" idx="1"/>
              </p:cNvCxnSpPr>
              <p:nvPr/>
            </p:nvCxnSpPr>
            <p:spPr>
              <a:xfrm flipV="1">
                <a:off x="2666235" y="1972025"/>
                <a:ext cx="368681" cy="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3034739" y="2230716"/>
                <a:ext cx="757278" cy="317403"/>
              </a:xfrm>
              <a:prstGeom prst="rect">
                <a:avLst/>
              </a:prstGeom>
              <a:gradFill>
                <a:gsLst>
                  <a:gs pos="0">
                    <a:srgbClr val="00B0F0"/>
                  </a:gs>
                  <a:gs pos="100000">
                    <a:srgbClr val="0037A4"/>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smtClean="0">
                    <a:solidFill>
                      <a:schemeClr val="bg1"/>
                    </a:solidFill>
                    <a:latin typeface="Times New Roman" pitchFamily="18" charset="0"/>
                    <a:ea typeface="微軟正黑體" pitchFamily="34" charset="-120"/>
                    <a:cs typeface="Times New Roman" pitchFamily="18" charset="0"/>
                  </a:rPr>
                  <a:t>乾燥</a:t>
                </a:r>
                <a:endParaRPr lang="zh-TW" altLang="en-US" sz="2000" b="1" dirty="0">
                  <a:solidFill>
                    <a:schemeClr val="bg1"/>
                  </a:solidFill>
                  <a:latin typeface="Times New Roman" pitchFamily="18" charset="0"/>
                  <a:ea typeface="微軟正黑體" pitchFamily="34" charset="-120"/>
                  <a:cs typeface="Times New Roman" pitchFamily="18" charset="0"/>
                </a:endParaRPr>
              </a:p>
            </p:txBody>
          </p:sp>
          <p:sp>
            <p:nvSpPr>
              <p:cNvPr id="18" name="矩形 17"/>
              <p:cNvSpPr/>
              <p:nvPr/>
            </p:nvSpPr>
            <p:spPr>
              <a:xfrm>
                <a:off x="3033958" y="2617313"/>
                <a:ext cx="1026126" cy="317403"/>
              </a:xfrm>
              <a:prstGeom prst="rect">
                <a:avLst/>
              </a:prstGeom>
              <a:gradFill>
                <a:gsLst>
                  <a:gs pos="0">
                    <a:srgbClr val="0066FF"/>
                  </a:gs>
                  <a:gs pos="100000">
                    <a:srgbClr val="00B0F0"/>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smtClean="0">
                    <a:solidFill>
                      <a:schemeClr val="bg1"/>
                    </a:solidFill>
                    <a:latin typeface="Times New Roman" pitchFamily="18" charset="0"/>
                    <a:ea typeface="微軟正黑體" pitchFamily="34" charset="-120"/>
                    <a:cs typeface="Times New Roman" pitchFamily="18" charset="0"/>
                  </a:rPr>
                  <a:t>初破碎</a:t>
                </a:r>
                <a:endParaRPr lang="zh-TW" altLang="en-US" sz="2000" b="1" dirty="0">
                  <a:solidFill>
                    <a:schemeClr val="bg1"/>
                  </a:solidFill>
                  <a:latin typeface="Times New Roman" pitchFamily="18" charset="0"/>
                  <a:ea typeface="微軟正黑體" pitchFamily="34" charset="-120"/>
                  <a:cs typeface="Times New Roman" pitchFamily="18" charset="0"/>
                </a:endParaRPr>
              </a:p>
            </p:txBody>
          </p:sp>
          <p:cxnSp>
            <p:nvCxnSpPr>
              <p:cNvPr id="21" name="直線單箭頭接點 20"/>
              <p:cNvCxnSpPr/>
              <p:nvPr/>
            </p:nvCxnSpPr>
            <p:spPr>
              <a:xfrm flipV="1">
                <a:off x="2666235" y="2364816"/>
                <a:ext cx="368681" cy="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flipV="1">
                <a:off x="2665277" y="2773119"/>
                <a:ext cx="368681" cy="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53" name="直線接點 52"/>
            <p:cNvCxnSpPr/>
            <p:nvPr/>
          </p:nvCxnSpPr>
          <p:spPr>
            <a:xfrm>
              <a:off x="1187781" y="2297535"/>
              <a:ext cx="0" cy="9773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群組 58"/>
          <p:cNvGrpSpPr/>
          <p:nvPr/>
        </p:nvGrpSpPr>
        <p:grpSpPr>
          <a:xfrm>
            <a:off x="4425494" y="1525505"/>
            <a:ext cx="1877393" cy="675518"/>
            <a:chOff x="1207715" y="3514338"/>
            <a:chExt cx="1877393" cy="675518"/>
          </a:xfrm>
        </p:grpSpPr>
        <p:sp>
          <p:nvSpPr>
            <p:cNvPr id="60" name="矩形 59"/>
            <p:cNvSpPr/>
            <p:nvPr/>
          </p:nvSpPr>
          <p:spPr>
            <a:xfrm>
              <a:off x="1303976" y="3675287"/>
              <a:ext cx="1706834" cy="51456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60"/>
            <p:cNvSpPr/>
            <p:nvPr/>
          </p:nvSpPr>
          <p:spPr>
            <a:xfrm>
              <a:off x="1405302" y="3570424"/>
              <a:ext cx="1605508" cy="5277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文字方塊 61"/>
            <p:cNvSpPr txBox="1"/>
            <p:nvPr/>
          </p:nvSpPr>
          <p:spPr>
            <a:xfrm>
              <a:off x="1207715" y="3514338"/>
              <a:ext cx="1877393" cy="584775"/>
            </a:xfrm>
            <a:prstGeom prst="rect">
              <a:avLst/>
            </a:prstGeom>
            <a:noFill/>
          </p:spPr>
          <p:txBody>
            <a:bodyPr wrap="square" rtlCol="0">
              <a:spAutoFit/>
            </a:bodyPr>
            <a:lstStyle/>
            <a:p>
              <a:r>
                <a:rPr lang="zh-TW" altLang="en-US" sz="3200" b="1" dirty="0">
                  <a:solidFill>
                    <a:srgbClr val="0066FF"/>
                  </a:solidFill>
                  <a:latin typeface="微軟正黑體" pitchFamily="34" charset="-120"/>
                  <a:ea typeface="微軟正黑體" pitchFamily="34" charset="-120"/>
                </a:rPr>
                <a:t>水洗冷卻</a:t>
              </a:r>
            </a:p>
          </p:txBody>
        </p:sp>
      </p:grpSp>
      <p:grpSp>
        <p:nvGrpSpPr>
          <p:cNvPr id="70" name="群組 69"/>
          <p:cNvGrpSpPr/>
          <p:nvPr/>
        </p:nvGrpSpPr>
        <p:grpSpPr>
          <a:xfrm>
            <a:off x="7013504" y="1500413"/>
            <a:ext cx="1877393" cy="675518"/>
            <a:chOff x="1207715" y="3514338"/>
            <a:chExt cx="1877393" cy="675518"/>
          </a:xfrm>
        </p:grpSpPr>
        <p:sp>
          <p:nvSpPr>
            <p:cNvPr id="71" name="矩形 70"/>
            <p:cNvSpPr/>
            <p:nvPr/>
          </p:nvSpPr>
          <p:spPr>
            <a:xfrm>
              <a:off x="1303976" y="3675287"/>
              <a:ext cx="1706834" cy="51456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p:cNvSpPr/>
            <p:nvPr/>
          </p:nvSpPr>
          <p:spPr>
            <a:xfrm>
              <a:off x="1405302" y="3570424"/>
              <a:ext cx="1605508" cy="5277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文字方塊 72"/>
            <p:cNvSpPr txBox="1"/>
            <p:nvPr/>
          </p:nvSpPr>
          <p:spPr>
            <a:xfrm>
              <a:off x="1207715" y="3514338"/>
              <a:ext cx="1877393" cy="584775"/>
            </a:xfrm>
            <a:prstGeom prst="rect">
              <a:avLst/>
            </a:prstGeom>
            <a:noFill/>
          </p:spPr>
          <p:txBody>
            <a:bodyPr wrap="square" rtlCol="0">
              <a:spAutoFit/>
            </a:bodyPr>
            <a:lstStyle/>
            <a:p>
              <a:r>
                <a:rPr lang="zh-TW" altLang="en-US" sz="3200" b="1" dirty="0" smtClean="0">
                  <a:solidFill>
                    <a:srgbClr val="0066FF"/>
                  </a:solidFill>
                  <a:latin typeface="微軟正黑體" pitchFamily="34" charset="-120"/>
                  <a:ea typeface="微軟正黑體" pitchFamily="34" charset="-120"/>
                </a:rPr>
                <a:t>水質淨化</a:t>
              </a:r>
              <a:endParaRPr lang="zh-TW" altLang="en-US" sz="3200" b="1" dirty="0">
                <a:solidFill>
                  <a:srgbClr val="0066FF"/>
                </a:solidFill>
                <a:latin typeface="微軟正黑體" pitchFamily="34" charset="-120"/>
                <a:ea typeface="微軟正黑體" pitchFamily="34" charset="-120"/>
              </a:endParaRPr>
            </a:p>
          </p:txBody>
        </p:sp>
      </p:grpSp>
      <p:grpSp>
        <p:nvGrpSpPr>
          <p:cNvPr id="74" name="群組 73"/>
          <p:cNvGrpSpPr/>
          <p:nvPr/>
        </p:nvGrpSpPr>
        <p:grpSpPr>
          <a:xfrm>
            <a:off x="7013503" y="2226249"/>
            <a:ext cx="1877393" cy="675518"/>
            <a:chOff x="1207715" y="3514338"/>
            <a:chExt cx="1877393" cy="675518"/>
          </a:xfrm>
        </p:grpSpPr>
        <p:sp>
          <p:nvSpPr>
            <p:cNvPr id="75" name="矩形 74"/>
            <p:cNvSpPr/>
            <p:nvPr/>
          </p:nvSpPr>
          <p:spPr>
            <a:xfrm>
              <a:off x="1303976" y="3675287"/>
              <a:ext cx="1706834" cy="51456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矩形 75"/>
            <p:cNvSpPr/>
            <p:nvPr/>
          </p:nvSpPr>
          <p:spPr>
            <a:xfrm>
              <a:off x="1405302" y="3570424"/>
              <a:ext cx="1605508" cy="5277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文字方塊 76"/>
            <p:cNvSpPr txBox="1"/>
            <p:nvPr/>
          </p:nvSpPr>
          <p:spPr>
            <a:xfrm>
              <a:off x="1207715" y="3514338"/>
              <a:ext cx="1877393" cy="584775"/>
            </a:xfrm>
            <a:prstGeom prst="rect">
              <a:avLst/>
            </a:prstGeom>
            <a:noFill/>
          </p:spPr>
          <p:txBody>
            <a:bodyPr wrap="square" rtlCol="0">
              <a:spAutoFit/>
            </a:bodyPr>
            <a:lstStyle/>
            <a:p>
              <a:r>
                <a:rPr lang="zh-TW" altLang="en-US" sz="3200" b="1" dirty="0">
                  <a:solidFill>
                    <a:srgbClr val="0066FF"/>
                  </a:solidFill>
                  <a:latin typeface="微軟正黑體" pitchFamily="34" charset="-120"/>
                  <a:ea typeface="微軟正黑體" pitchFamily="34" charset="-120"/>
                </a:rPr>
                <a:t>輸送田間</a:t>
              </a:r>
            </a:p>
          </p:txBody>
        </p:sp>
      </p:grpSp>
      <p:sp>
        <p:nvSpPr>
          <p:cNvPr id="85" name="矩形 84"/>
          <p:cNvSpPr/>
          <p:nvPr/>
        </p:nvSpPr>
        <p:spPr>
          <a:xfrm>
            <a:off x="6549027" y="1525972"/>
            <a:ext cx="388896" cy="4230884"/>
          </a:xfrm>
          <a:prstGeom prst="rect">
            <a:avLst/>
          </a:prstGeom>
          <a:gradFill>
            <a:gsLst>
              <a:gs pos="0">
                <a:srgbClr val="00B0F0"/>
              </a:gs>
              <a:gs pos="100000">
                <a:srgbClr val="0037A4"/>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smtClean="0">
                <a:solidFill>
                  <a:schemeClr val="bg1"/>
                </a:solidFill>
                <a:latin typeface="Times New Roman" pitchFamily="18" charset="0"/>
                <a:ea typeface="微軟正黑體" pitchFamily="34" charset="-120"/>
                <a:cs typeface="Times New Roman" pitchFamily="18" charset="0"/>
              </a:rPr>
              <a:t>菱殼生物炭</a:t>
            </a:r>
            <a:endParaRPr lang="en-US" altLang="zh-TW" sz="2000" b="1" dirty="0" smtClean="0">
              <a:solidFill>
                <a:schemeClr val="bg1"/>
              </a:solidFill>
              <a:latin typeface="Times New Roman" pitchFamily="18" charset="0"/>
              <a:ea typeface="微軟正黑體" pitchFamily="34" charset="-120"/>
              <a:cs typeface="Times New Roman" pitchFamily="18" charset="0"/>
            </a:endParaRPr>
          </a:p>
          <a:p>
            <a:pPr algn="ctr"/>
            <a:r>
              <a:rPr lang="zh-TW" altLang="en-US" sz="2000" b="1" dirty="0">
                <a:solidFill>
                  <a:schemeClr val="bg1"/>
                </a:solidFill>
                <a:latin typeface="Times New Roman" pitchFamily="18" charset="0"/>
                <a:ea typeface="微軟正黑體" pitchFamily="34" charset="-120"/>
                <a:cs typeface="Times New Roman" pitchFamily="18" charset="0"/>
              </a:rPr>
              <a:t>社</a:t>
            </a:r>
            <a:r>
              <a:rPr lang="zh-TW" altLang="en-US" sz="2000" b="1" dirty="0" smtClean="0">
                <a:solidFill>
                  <a:schemeClr val="bg1"/>
                </a:solidFill>
                <a:latin typeface="Times New Roman" pitchFamily="18" charset="0"/>
                <a:ea typeface="微軟正黑體" pitchFamily="34" charset="-120"/>
                <a:cs typeface="Times New Roman" pitchFamily="18" charset="0"/>
              </a:rPr>
              <a:t>區循環經濟再造</a:t>
            </a:r>
            <a:endParaRPr lang="zh-TW" altLang="en-US" sz="2000" b="1" dirty="0">
              <a:solidFill>
                <a:schemeClr val="bg1"/>
              </a:solidFill>
              <a:latin typeface="Times New Roman" pitchFamily="18" charset="0"/>
              <a:ea typeface="微軟正黑體" pitchFamily="34" charset="-120"/>
              <a:cs typeface="Times New Roman" pitchFamily="18" charset="0"/>
            </a:endParaRPr>
          </a:p>
        </p:txBody>
      </p:sp>
      <p:sp>
        <p:nvSpPr>
          <p:cNvPr id="23" name="文字方塊 22"/>
          <p:cNvSpPr txBox="1"/>
          <p:nvPr/>
        </p:nvSpPr>
        <p:spPr>
          <a:xfrm>
            <a:off x="1278436" y="2648467"/>
            <a:ext cx="869189" cy="400110"/>
          </a:xfrm>
          <a:prstGeom prst="rect">
            <a:avLst/>
          </a:prstGeom>
          <a:noFill/>
        </p:spPr>
        <p:txBody>
          <a:bodyPr wrap="square" rtlCol="0">
            <a:spAutoFit/>
          </a:bodyPr>
          <a:lstStyle/>
          <a:p>
            <a:r>
              <a:rPr lang="en-US" altLang="zh-TW" sz="2000" b="1" dirty="0" smtClean="0">
                <a:latin typeface="微軟正黑體" pitchFamily="34" charset="-120"/>
                <a:ea typeface="微軟正黑體" pitchFamily="34" charset="-120"/>
              </a:rPr>
              <a:t>(</a:t>
            </a:r>
            <a:r>
              <a:rPr lang="zh-TW" altLang="en-US" sz="2000" b="1" dirty="0" smtClean="0">
                <a:latin typeface="微軟正黑體" pitchFamily="34" charset="-120"/>
                <a:ea typeface="微軟正黑體" pitchFamily="34" charset="-120"/>
              </a:rPr>
              <a:t>日曬</a:t>
            </a:r>
            <a:r>
              <a:rPr lang="en-US" altLang="zh-TW" sz="2000" b="1" dirty="0" smtClean="0">
                <a:latin typeface="微軟正黑體" pitchFamily="34" charset="-120"/>
                <a:ea typeface="微軟正黑體" pitchFamily="34" charset="-120"/>
              </a:rPr>
              <a:t>)</a:t>
            </a:r>
            <a:endParaRPr lang="zh-TW" altLang="en-US" sz="2000" b="1" dirty="0">
              <a:latin typeface="微軟正黑體" pitchFamily="34" charset="-120"/>
              <a:ea typeface="微軟正黑體" pitchFamily="34" charset="-120"/>
            </a:endParaRPr>
          </a:p>
        </p:txBody>
      </p:sp>
      <p:sp>
        <p:nvSpPr>
          <p:cNvPr id="88" name="文字方塊 87"/>
          <p:cNvSpPr txBox="1"/>
          <p:nvPr/>
        </p:nvSpPr>
        <p:spPr>
          <a:xfrm>
            <a:off x="1291137" y="2219084"/>
            <a:ext cx="869189" cy="400110"/>
          </a:xfrm>
          <a:prstGeom prst="rect">
            <a:avLst/>
          </a:prstGeom>
          <a:noFill/>
        </p:spPr>
        <p:txBody>
          <a:bodyPr wrap="square" rtlCol="0">
            <a:spAutoFit/>
          </a:bodyPr>
          <a:lstStyle/>
          <a:p>
            <a:r>
              <a:rPr lang="en-US" altLang="zh-TW" sz="2000" b="1" dirty="0" smtClean="0">
                <a:latin typeface="微軟正黑體" pitchFamily="34" charset="-120"/>
                <a:ea typeface="微軟正黑體" pitchFamily="34" charset="-120"/>
              </a:rPr>
              <a:t>(</a:t>
            </a:r>
            <a:r>
              <a:rPr lang="zh-TW" altLang="en-US" sz="2000" b="1" dirty="0">
                <a:latin typeface="微軟正黑體" pitchFamily="34" charset="-120"/>
                <a:ea typeface="微軟正黑體" pitchFamily="34" charset="-120"/>
              </a:rPr>
              <a:t>農民</a:t>
            </a:r>
            <a:r>
              <a:rPr lang="en-US" altLang="zh-TW" sz="2000" b="1" dirty="0" smtClean="0">
                <a:latin typeface="微軟正黑體" pitchFamily="34" charset="-120"/>
                <a:ea typeface="微軟正黑體" pitchFamily="34" charset="-120"/>
              </a:rPr>
              <a:t>)</a:t>
            </a:r>
            <a:endParaRPr lang="zh-TW" altLang="en-US" sz="2000" b="1" dirty="0">
              <a:latin typeface="微軟正黑體" pitchFamily="34" charset="-120"/>
              <a:ea typeface="微軟正黑體" pitchFamily="34" charset="-120"/>
            </a:endParaRPr>
          </a:p>
        </p:txBody>
      </p:sp>
      <p:grpSp>
        <p:nvGrpSpPr>
          <p:cNvPr id="97" name="群組 96"/>
          <p:cNvGrpSpPr/>
          <p:nvPr/>
        </p:nvGrpSpPr>
        <p:grpSpPr>
          <a:xfrm>
            <a:off x="4459491" y="399379"/>
            <a:ext cx="1907703" cy="400110"/>
            <a:chOff x="4788432" y="3610952"/>
            <a:chExt cx="1907703" cy="400110"/>
          </a:xfrm>
        </p:grpSpPr>
        <p:sp>
          <p:nvSpPr>
            <p:cNvPr id="98" name="五邊形 97"/>
            <p:cNvSpPr/>
            <p:nvPr/>
          </p:nvSpPr>
          <p:spPr>
            <a:xfrm>
              <a:off x="4911720" y="3636649"/>
              <a:ext cx="1457624" cy="374413"/>
            </a:xfrm>
            <a:prstGeom prst="homePlate">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TW" altLang="en-US"/>
            </a:p>
          </p:txBody>
        </p:sp>
        <p:sp>
          <p:nvSpPr>
            <p:cNvPr id="99" name="文字方塊 98"/>
            <p:cNvSpPr txBox="1"/>
            <p:nvPr/>
          </p:nvSpPr>
          <p:spPr>
            <a:xfrm>
              <a:off x="4788432" y="3610952"/>
              <a:ext cx="1907703" cy="400110"/>
            </a:xfrm>
            <a:prstGeom prst="rect">
              <a:avLst/>
            </a:prstGeom>
            <a:noFill/>
            <a:ln w="38100">
              <a:noFill/>
            </a:ln>
            <a:effectLst/>
            <a:scene3d>
              <a:camera prst="perspectiveLeft"/>
              <a:lightRig rig="threePt" dir="t"/>
            </a:scene3d>
            <a:sp3d>
              <a:bevelT w="152400" h="50800" prst="softRound"/>
            </a:sp3d>
          </p:spPr>
          <p:txBody>
            <a:bodyPr wrap="square" rtlCol="0">
              <a:spAutoFit/>
            </a:bodyPr>
            <a:lstStyle/>
            <a:p>
              <a:pPr marL="285750" indent="-285750">
                <a:buBlip>
                  <a:blip r:embed="rId3"/>
                </a:buBlip>
              </a:pPr>
              <a:r>
                <a:rPr lang="zh-TW" altLang="en-US" sz="2000" b="1" dirty="0" smtClean="0">
                  <a:effectLst>
                    <a:outerShdw blurRad="38100" dist="38100" dir="2700000" algn="tl">
                      <a:srgbClr val="000000">
                        <a:alpha val="43137"/>
                      </a:srgbClr>
                    </a:outerShdw>
                  </a:effectLst>
                  <a:latin typeface="微軟正黑體" pitchFamily="34" charset="-120"/>
                  <a:ea typeface="微軟正黑體" pitchFamily="34" charset="-120"/>
                </a:rPr>
                <a:t>官田烏金</a:t>
              </a:r>
              <a:endParaRPr lang="zh-TW" altLang="en-US" sz="2000" b="1" dirty="0">
                <a:effectLst>
                  <a:outerShdw blurRad="38100" dist="38100" dir="2700000" algn="tl">
                    <a:srgbClr val="000000">
                      <a:alpha val="43137"/>
                    </a:srgbClr>
                  </a:outerShdw>
                </a:effectLst>
                <a:latin typeface="微軟正黑體" pitchFamily="34" charset="-120"/>
                <a:ea typeface="微軟正黑體" pitchFamily="34" charset="-120"/>
              </a:endParaRPr>
            </a:p>
          </p:txBody>
        </p:sp>
      </p:grpSp>
      <p:sp>
        <p:nvSpPr>
          <p:cNvPr id="94" name="文字方塊 93"/>
          <p:cNvSpPr txBox="1"/>
          <p:nvPr/>
        </p:nvSpPr>
        <p:spPr>
          <a:xfrm>
            <a:off x="110149" y="400278"/>
            <a:ext cx="4418928" cy="400110"/>
          </a:xfrm>
          <a:prstGeom prst="rect">
            <a:avLst/>
          </a:prstGeom>
          <a:solidFill>
            <a:srgbClr val="0000FF">
              <a:alpha val="50000"/>
            </a:srgbClr>
          </a:solidFill>
        </p:spPr>
        <p:txBody>
          <a:bodyPr wrap="square" rtlCol="0">
            <a:spAutoFit/>
          </a:bodyPr>
          <a:lstStyle/>
          <a:p>
            <a:r>
              <a:rPr lang="zh-TW" altLang="en-US" sz="2000" b="1" dirty="0" smtClean="0">
                <a:solidFill>
                  <a:schemeClr val="bg1"/>
                </a:solidFill>
                <a:latin typeface="微軟正黑體" pitchFamily="34" charset="-120"/>
                <a:ea typeface="微軟正黑體" pitchFamily="34" charset="-120"/>
              </a:rPr>
              <a:t>臺南市農特產</a:t>
            </a:r>
            <a:r>
              <a:rPr lang="en-US" altLang="zh-TW" sz="2000" b="1" dirty="0" smtClean="0">
                <a:solidFill>
                  <a:schemeClr val="bg1"/>
                </a:solidFill>
                <a:latin typeface="微軟正黑體" pitchFamily="34" charset="-120"/>
                <a:ea typeface="微軟正黑體" pitchFamily="34" charset="-120"/>
              </a:rPr>
              <a:t>-</a:t>
            </a:r>
            <a:r>
              <a:rPr lang="zh-TW" altLang="en-US" sz="2000" b="1" dirty="0" smtClean="0">
                <a:solidFill>
                  <a:srgbClr val="FFFF00"/>
                </a:solidFill>
                <a:latin typeface="微軟正黑體" pitchFamily="34" charset="-120"/>
                <a:ea typeface="微軟正黑體" pitchFamily="34" charset="-120"/>
              </a:rPr>
              <a:t>菱角殼</a:t>
            </a:r>
            <a:r>
              <a:rPr lang="zh-TW" altLang="en-US" sz="2000" b="1" dirty="0" smtClean="0">
                <a:solidFill>
                  <a:schemeClr val="bg1"/>
                </a:solidFill>
                <a:latin typeface="微軟正黑體" pitchFamily="34" charset="-120"/>
                <a:ea typeface="微軟正黑體" pitchFamily="34" charset="-120"/>
              </a:rPr>
              <a:t>廢棄再利用管道</a:t>
            </a:r>
            <a:endParaRPr lang="zh-TW" altLang="en-US" sz="2000" b="1" dirty="0">
              <a:solidFill>
                <a:schemeClr val="bg1"/>
              </a:solidFill>
              <a:latin typeface="微軟正黑體" pitchFamily="34" charset="-120"/>
              <a:ea typeface="微軟正黑體" pitchFamily="34" charset="-120"/>
            </a:endParaRPr>
          </a:p>
        </p:txBody>
      </p:sp>
      <p:grpSp>
        <p:nvGrpSpPr>
          <p:cNvPr id="67" name="群組 66"/>
          <p:cNvGrpSpPr/>
          <p:nvPr/>
        </p:nvGrpSpPr>
        <p:grpSpPr>
          <a:xfrm>
            <a:off x="2628254" y="2439524"/>
            <a:ext cx="3860151" cy="4085571"/>
            <a:chOff x="4571999" y="1668779"/>
            <a:chExt cx="4572001" cy="4411979"/>
          </a:xfrm>
        </p:grpSpPr>
        <p:pic>
          <p:nvPicPr>
            <p:cNvPr id="68" name="Picture 3" descr="\\Server\新增磁碟區 (e)\其他計畫\105官田菱角炭\計畫照片\2016.10.26~11.01(農林場施工)\20161026~111農林場施工_2508.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44338"/>
            <a:stretch/>
          </p:blipFill>
          <p:spPr bwMode="auto">
            <a:xfrm>
              <a:off x="4571999" y="1668779"/>
              <a:ext cx="4572001" cy="4411979"/>
            </a:xfrm>
            <a:prstGeom prst="rect">
              <a:avLst/>
            </a:prstGeom>
            <a:noFill/>
            <a:extLst>
              <a:ext uri="{909E8E84-426E-40DD-AFC4-6F175D3DCCD1}">
                <a14:hiddenFill xmlns:a14="http://schemas.microsoft.com/office/drawing/2010/main" xmlns="">
                  <a:solidFill>
                    <a:srgbClr val="FFFFFF"/>
                  </a:solidFill>
                </a14:hiddenFill>
              </a:ext>
            </a:extLst>
          </p:spPr>
        </p:pic>
        <p:sp>
          <p:nvSpPr>
            <p:cNvPr id="83" name="矩形 82">
              <a:extLst>
                <a:ext uri="{FF2B5EF4-FFF2-40B4-BE49-F238E27FC236}">
                  <a16:creationId xmlns="" xmlns:a16="http://schemas.microsoft.com/office/drawing/2014/main" id="{68FCF4CA-E58E-474F-9488-92B8EDBA0CE5}"/>
                </a:ext>
              </a:extLst>
            </p:cNvPr>
            <p:cNvSpPr/>
            <p:nvPr/>
          </p:nvSpPr>
          <p:spPr>
            <a:xfrm>
              <a:off x="5783896" y="5619093"/>
              <a:ext cx="2148205" cy="461665"/>
            </a:xfrm>
            <a:prstGeom prst="rect">
              <a:avLst/>
            </a:prstGeom>
          </p:spPr>
          <p:txBody>
            <a:bodyPr wrap="square">
              <a:spAutoFit/>
            </a:bodyPr>
            <a:lstStyle/>
            <a:p>
              <a:pPr algn="ctr"/>
              <a:r>
                <a:rPr lang="zh-TW" altLang="en-US" sz="2400" b="1" dirty="0" smtClean="0">
                  <a:solidFill>
                    <a:schemeClr val="bg1"/>
                  </a:solidFill>
                  <a:effectLst>
                    <a:glow rad="101600">
                      <a:schemeClr val="tx1">
                        <a:alpha val="60000"/>
                      </a:schemeClr>
                    </a:glow>
                  </a:effectLst>
                  <a:latin typeface="微軟正黑體" panose="020B0604030504040204" pitchFamily="34" charset="-120"/>
                  <a:ea typeface="微軟正黑體" panose="020B0604030504040204" pitchFamily="34" charset="-120"/>
                </a:rPr>
                <a:t>製成生物炭</a:t>
              </a:r>
              <a:endParaRPr lang="zh-TW" altLang="en-US" sz="2400" dirty="0"/>
            </a:p>
          </p:txBody>
        </p:sp>
      </p:grpSp>
      <p:grpSp>
        <p:nvGrpSpPr>
          <p:cNvPr id="91" name="群組 90"/>
          <p:cNvGrpSpPr/>
          <p:nvPr/>
        </p:nvGrpSpPr>
        <p:grpSpPr>
          <a:xfrm>
            <a:off x="7013503" y="2962109"/>
            <a:ext cx="2157685" cy="535248"/>
            <a:chOff x="1262988" y="3654608"/>
            <a:chExt cx="1451011" cy="535248"/>
          </a:xfrm>
        </p:grpSpPr>
        <p:sp>
          <p:nvSpPr>
            <p:cNvPr id="93" name="矩形 92"/>
            <p:cNvSpPr/>
            <p:nvPr/>
          </p:nvSpPr>
          <p:spPr>
            <a:xfrm>
              <a:off x="1303976" y="3675287"/>
              <a:ext cx="1302093" cy="51456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94"/>
            <p:cNvSpPr/>
            <p:nvPr/>
          </p:nvSpPr>
          <p:spPr>
            <a:xfrm>
              <a:off x="1370757" y="3654608"/>
              <a:ext cx="1200767" cy="443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文字方塊 99"/>
            <p:cNvSpPr txBox="1"/>
            <p:nvPr/>
          </p:nvSpPr>
          <p:spPr>
            <a:xfrm>
              <a:off x="1262988" y="3654608"/>
              <a:ext cx="1451011" cy="461665"/>
            </a:xfrm>
            <a:prstGeom prst="rect">
              <a:avLst/>
            </a:prstGeom>
            <a:noFill/>
          </p:spPr>
          <p:txBody>
            <a:bodyPr wrap="square" rtlCol="0">
              <a:spAutoFit/>
            </a:bodyPr>
            <a:lstStyle/>
            <a:p>
              <a:r>
                <a:rPr lang="zh-TW" altLang="en-US" sz="2400" b="1" dirty="0" smtClean="0">
                  <a:solidFill>
                    <a:srgbClr val="0066FF"/>
                  </a:solidFill>
                  <a:latin typeface="微軟正黑體" pitchFamily="34" charset="-120"/>
                  <a:ea typeface="微軟正黑體" pitchFamily="34" charset="-120"/>
                </a:rPr>
                <a:t>菱炭殼除臭包</a:t>
              </a:r>
              <a:endParaRPr lang="zh-TW" altLang="en-US" sz="2400" b="1" dirty="0">
                <a:solidFill>
                  <a:srgbClr val="0066FF"/>
                </a:solidFill>
                <a:latin typeface="微軟正黑體" pitchFamily="34" charset="-120"/>
                <a:ea typeface="微軟正黑體" pitchFamily="34" charset="-120"/>
              </a:endParaRPr>
            </a:p>
          </p:txBody>
        </p:sp>
      </p:grpSp>
      <p:pic>
        <p:nvPicPr>
          <p:cNvPr id="101" name="圖片 100"/>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6931129" y="5193923"/>
            <a:ext cx="2165429" cy="1726629"/>
          </a:xfrm>
          <a:prstGeom prst="ellipse">
            <a:avLst/>
          </a:prstGeom>
          <a:ln>
            <a:noFill/>
          </a:ln>
          <a:effectLst>
            <a:softEdge rad="112500"/>
          </a:effectLst>
        </p:spPr>
      </p:pic>
      <p:pic>
        <p:nvPicPr>
          <p:cNvPr id="102" name="圖片 101"/>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6884119" y="3545567"/>
            <a:ext cx="2259881" cy="1777128"/>
          </a:xfrm>
          <a:prstGeom prst="ellipse">
            <a:avLst/>
          </a:prstGeom>
          <a:ln>
            <a:noFill/>
          </a:ln>
          <a:effectLst>
            <a:softEdge rad="112500"/>
          </a:effectLst>
        </p:spPr>
      </p:pic>
      <p:sp>
        <p:nvSpPr>
          <p:cNvPr id="103" name="投影片編號版面配置區 1"/>
          <p:cNvSpPr>
            <a:spLocks noGrp="1"/>
          </p:cNvSpPr>
          <p:nvPr>
            <p:ph type="sldNum" sz="quarter" idx="12"/>
          </p:nvPr>
        </p:nvSpPr>
        <p:spPr>
          <a:xfrm>
            <a:off x="6947050" y="6492875"/>
            <a:ext cx="2057400" cy="365125"/>
          </a:xfrm>
        </p:spPr>
        <p:txBody>
          <a:bodyPr/>
          <a:lstStyle/>
          <a:p>
            <a:r>
              <a:rPr lang="en-US" altLang="zh-TW" dirty="0" smtClean="0"/>
              <a:t>40</a:t>
            </a:r>
          </a:p>
          <a:p>
            <a:endParaRPr lang="zh-TW" altLang="en-US" dirty="0"/>
          </a:p>
        </p:txBody>
      </p:sp>
    </p:spTree>
    <p:extLst>
      <p:ext uri="{BB962C8B-B14F-4D97-AF65-F5344CB8AC3E}">
        <p14:creationId xmlns:p14="http://schemas.microsoft.com/office/powerpoint/2010/main" xmlns="" val="28172468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41</a:t>
            </a:fld>
            <a:endParaRPr lang="zh-TW" altLang="en-US"/>
          </a:p>
        </p:txBody>
      </p:sp>
      <p:pic>
        <p:nvPicPr>
          <p:cNvPr id="3" name="圖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58345"/>
            <a:ext cx="4575726" cy="6472315"/>
          </a:xfrm>
          <a:prstGeom prst="rect">
            <a:avLst/>
          </a:prstGeom>
        </p:spPr>
      </p:pic>
      <p:sp>
        <p:nvSpPr>
          <p:cNvPr id="4" name="文字方塊 3"/>
          <p:cNvSpPr txBox="1"/>
          <p:nvPr/>
        </p:nvSpPr>
        <p:spPr>
          <a:xfrm>
            <a:off x="4848066" y="424403"/>
            <a:ext cx="3959956" cy="4308872"/>
          </a:xfrm>
          <a:prstGeom prst="rect">
            <a:avLst/>
          </a:prstGeom>
          <a:noFill/>
        </p:spPr>
        <p:txBody>
          <a:bodyPr wrap="square" rtlCol="0">
            <a:spAutoFit/>
          </a:bodyPr>
          <a:lstStyle/>
          <a:p>
            <a:r>
              <a:rPr lang="zh-TW" altLang="en-US" sz="2000" b="1" dirty="0" smtClean="0">
                <a:solidFill>
                  <a:srgbClr val="FFFFFF"/>
                </a:solidFill>
                <a:latin typeface="微軟正黑體" panose="020B0604030504040204" pitchFamily="34" charset="-120"/>
                <a:ea typeface="微軟正黑體" panose="020B0604030504040204" pitchFamily="34" charset="-120"/>
              </a:rPr>
              <a:t>事實上，燒成灰燼後，氮、磷、鉀</a:t>
            </a:r>
            <a:r>
              <a:rPr lang="en-US" altLang="zh-TW" sz="2000" b="1" dirty="0" smtClean="0">
                <a:solidFill>
                  <a:srgbClr val="FFFFFF"/>
                </a:solidFill>
                <a:latin typeface="微軟正黑體" panose="020B0604030504040204" pitchFamily="34" charset="-120"/>
                <a:ea typeface="微軟正黑體" panose="020B0604030504040204" pitchFamily="34" charset="-120"/>
              </a:rPr>
              <a:t>…</a:t>
            </a:r>
            <a:r>
              <a:rPr lang="zh-TW" altLang="en-US" sz="2000" b="1" dirty="0" smtClean="0">
                <a:solidFill>
                  <a:srgbClr val="FFFFFF"/>
                </a:solidFill>
                <a:latin typeface="微軟正黑體" panose="020B0604030504040204" pitchFamily="34" charset="-120"/>
                <a:ea typeface="微軟正黑體" panose="020B0604030504040204" pitchFamily="34" charset="-120"/>
              </a:rPr>
              <a:t>等有機質均大量                     </a:t>
            </a:r>
            <a:r>
              <a:rPr lang="en-US" altLang="zh-TW" sz="2000" b="1" dirty="0" smtClean="0">
                <a:solidFill>
                  <a:srgbClr val="FFFFFF"/>
                </a:solidFill>
                <a:latin typeface="微軟正黑體" panose="020B0604030504040204" pitchFamily="34" charset="-120"/>
                <a:ea typeface="微軟正黑體" panose="020B0604030504040204" pitchFamily="34" charset="-120"/>
              </a:rPr>
              <a:t>2</a:t>
            </a:r>
            <a:r>
              <a:rPr lang="zh-TW" altLang="en-US" dirty="0" smtClean="0"/>
              <a:t>官</a:t>
            </a:r>
            <a:r>
              <a:rPr lang="zh-TW" altLang="en-US" dirty="0"/>
              <a:t>田</a:t>
            </a:r>
            <a:r>
              <a:rPr lang="zh-TW" altLang="en-US" dirty="0" smtClean="0"/>
              <a:t>公所產</a:t>
            </a:r>
            <a:r>
              <a:rPr lang="zh-TW" altLang="en-US" dirty="0"/>
              <a:t>的</a:t>
            </a:r>
            <a:r>
              <a:rPr lang="zh-TW" altLang="en-US" u="sng" dirty="0">
                <a:solidFill>
                  <a:schemeClr val="accent2"/>
                </a:solidFill>
              </a:rPr>
              <a:t>「烏金」</a:t>
            </a:r>
            <a:r>
              <a:rPr lang="zh-TW" altLang="en-US" dirty="0"/>
              <a:t>菱殼炭</a:t>
            </a:r>
            <a:r>
              <a:rPr lang="zh-TW" altLang="en-US" dirty="0" smtClean="0"/>
              <a:t>，</a:t>
            </a:r>
            <a:r>
              <a:rPr lang="zh-TW" altLang="en-US" u="sng" dirty="0">
                <a:solidFill>
                  <a:schemeClr val="accent2"/>
                </a:solidFill>
              </a:rPr>
              <a:t>結合</a:t>
            </a:r>
            <a:r>
              <a:rPr lang="zh-TW" altLang="en-US" dirty="0"/>
              <a:t>嘉南藥理大學</a:t>
            </a:r>
            <a:r>
              <a:rPr lang="zh-TW" altLang="en-US" u="sng" dirty="0">
                <a:solidFill>
                  <a:schemeClr val="accent2"/>
                </a:solidFill>
              </a:rPr>
              <a:t>楊奇儒教授</a:t>
            </a:r>
            <a:r>
              <a:rPr lang="zh-TW" altLang="en-US" u="sng" dirty="0" smtClean="0">
                <a:solidFill>
                  <a:schemeClr val="accent2"/>
                </a:solidFill>
              </a:rPr>
              <a:t>香支</a:t>
            </a:r>
            <a:r>
              <a:rPr lang="zh-TW" altLang="en-US" u="sng" dirty="0">
                <a:solidFill>
                  <a:schemeClr val="accent2"/>
                </a:solidFill>
              </a:rPr>
              <a:t>研究</a:t>
            </a:r>
            <a:r>
              <a:rPr lang="zh-TW" altLang="en-US" dirty="0"/>
              <a:t>專長</a:t>
            </a:r>
            <a:r>
              <a:rPr lang="zh-TW" altLang="en-US" dirty="0" smtClean="0"/>
              <a:t>製作</a:t>
            </a:r>
            <a:r>
              <a:rPr lang="zh-TW" altLang="en-US" dirty="0"/>
              <a:t>出低污染香支</a:t>
            </a:r>
            <a:r>
              <a:rPr lang="zh-TW" altLang="en-US" u="sng" dirty="0">
                <a:solidFill>
                  <a:srgbClr val="FF0000"/>
                </a:solidFill>
              </a:rPr>
              <a:t>「龍炭香」</a:t>
            </a:r>
            <a:r>
              <a:rPr lang="zh-TW" altLang="en-US" dirty="0"/>
              <a:t>，一方面既可透過循環經濟達到農廢減少露天</a:t>
            </a:r>
            <a:r>
              <a:rPr lang="zh-TW" altLang="en-US" dirty="0" smtClean="0"/>
              <a:t>燃燒</a:t>
            </a:r>
            <a:r>
              <a:rPr lang="zh-TW" altLang="en-US" dirty="0"/>
              <a:t>，另一方面又可降低民俗祭祀的空氣</a:t>
            </a:r>
            <a:r>
              <a:rPr lang="zh-TW" altLang="en-US" dirty="0" smtClean="0"/>
              <a:t>污染。</a:t>
            </a:r>
            <a:endParaRPr lang="en-US" altLang="zh-TW" dirty="0" smtClean="0"/>
          </a:p>
          <a:p>
            <a:endParaRPr lang="en-US" altLang="zh-TW" dirty="0" smtClean="0"/>
          </a:p>
          <a:p>
            <a:endParaRPr lang="en-US" altLang="zh-TW" dirty="0" smtClean="0"/>
          </a:p>
          <a:p>
            <a:r>
              <a:rPr lang="zh-TW" altLang="en-US" dirty="0" smtClean="0"/>
              <a:t>原先香</a:t>
            </a:r>
            <a:r>
              <a:rPr lang="zh-TW" altLang="en-US" dirty="0"/>
              <a:t>支命名為菱炭香，但有民眾反應台語唸起來為”沒賺”，所以後續經內部</a:t>
            </a:r>
            <a:r>
              <a:rPr lang="zh-TW" altLang="en-US" dirty="0" smtClean="0"/>
              <a:t>討論</a:t>
            </a:r>
            <a:r>
              <a:rPr lang="zh-TW" altLang="en-US" dirty="0"/>
              <a:t>，將其改為龍炭香，希望取其台語諧音</a:t>
            </a:r>
            <a:r>
              <a:rPr lang="zh-TW" altLang="en-US" u="sng" dirty="0">
                <a:solidFill>
                  <a:schemeClr val="accent2">
                    <a:lumMod val="75000"/>
                  </a:schemeClr>
                </a:solidFill>
              </a:rPr>
              <a:t>”攏賺</a:t>
            </a:r>
            <a:r>
              <a:rPr lang="zh-TW" altLang="en-US" u="sng" dirty="0" smtClean="0">
                <a:solidFill>
                  <a:schemeClr val="accent2">
                    <a:lumMod val="75000"/>
                  </a:schemeClr>
                </a:solidFill>
              </a:rPr>
              <a:t>”</a:t>
            </a:r>
            <a:r>
              <a:rPr lang="zh-TW" altLang="en-US" dirty="0" smtClean="0">
                <a:solidFill>
                  <a:schemeClr val="accent2">
                    <a:lumMod val="75000"/>
                  </a:schemeClr>
                </a:solidFill>
              </a:rPr>
              <a:t>。</a:t>
            </a:r>
            <a:r>
              <a:rPr lang="zh-TW" altLang="en-US" b="1" dirty="0" smtClean="0">
                <a:solidFill>
                  <a:srgbClr val="FFFFFF"/>
                </a:solidFill>
                <a:latin typeface="微軟正黑體" panose="020B0604030504040204" pitchFamily="34" charset="-120"/>
                <a:ea typeface="微軟正黑體" panose="020B0604030504040204" pitchFamily="34" charset="-120"/>
              </a:rPr>
              <a:t>來年需施更多的化學肥料</a:t>
            </a:r>
            <a:endParaRPr lang="zh-TW" altLang="en-US" b="1" dirty="0">
              <a:solidFill>
                <a:srgbClr val="FFFFFF"/>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4651483" y="5265206"/>
            <a:ext cx="4492517" cy="369332"/>
          </a:xfrm>
          <a:prstGeom prst="rect">
            <a:avLst/>
          </a:prstGeom>
          <a:noFill/>
        </p:spPr>
        <p:txBody>
          <a:bodyPr wrap="square" rtlCol="0">
            <a:spAutoFit/>
          </a:bodyPr>
          <a:lstStyle/>
          <a:p>
            <a:r>
              <a:rPr lang="zh-TW" altLang="en-US" b="1" dirty="0" smtClean="0">
                <a:solidFill>
                  <a:srgbClr val="FFFFFF"/>
                </a:solidFill>
                <a:latin typeface="微軟正黑體" panose="020B0604030504040204" pitchFamily="34" charset="-120"/>
                <a:ea typeface="微軟正黑體" panose="020B0604030504040204" pitchFamily="34" charset="-120"/>
              </a:rPr>
              <a:t>，來年需施更多的化學肥料</a:t>
            </a:r>
            <a:endParaRPr lang="zh-TW" altLang="en-US" b="1" dirty="0">
              <a:solidFill>
                <a:srgbClr val="FFFFFF"/>
              </a:solidFill>
              <a:latin typeface="微軟正黑體" panose="020B0604030504040204" pitchFamily="34" charset="-120"/>
              <a:ea typeface="微軟正黑體" panose="020B0604030504040204" pitchFamily="34" charset="-120"/>
            </a:endParaRPr>
          </a:p>
        </p:txBody>
      </p:sp>
      <p:sp>
        <p:nvSpPr>
          <p:cNvPr id="6" name="矩形 5"/>
          <p:cNvSpPr/>
          <p:nvPr/>
        </p:nvSpPr>
        <p:spPr>
          <a:xfrm>
            <a:off x="4848066" y="4622978"/>
            <a:ext cx="4144954" cy="1882588"/>
          </a:xfrm>
          <a:prstGeom prst="rect">
            <a:avLst/>
          </a:prstGeom>
          <a:gradFill>
            <a:gsLst>
              <a:gs pos="0">
                <a:srgbClr val="00B0F0"/>
              </a:gs>
              <a:gs pos="100000">
                <a:srgbClr val="0037A4"/>
              </a:gs>
            </a:gsLst>
            <a:lin ang="5400000" scaled="0"/>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chemeClr val="bg1"/>
                </a:solidFill>
                <a:latin typeface="Times New Roman" pitchFamily="18" charset="0"/>
                <a:ea typeface="微軟正黑體" pitchFamily="34" charset="-120"/>
                <a:cs typeface="Times New Roman" pitchFamily="18" charset="0"/>
              </a:rPr>
              <a:t>農廢減量</a:t>
            </a:r>
            <a:r>
              <a:rPr lang="en-US" altLang="zh-TW" sz="2000" b="1" dirty="0">
                <a:solidFill>
                  <a:schemeClr val="bg1"/>
                </a:solidFill>
                <a:latin typeface="Times New Roman" pitchFamily="18" charset="0"/>
                <a:ea typeface="微軟正黑體" pitchFamily="34" charset="-120"/>
                <a:cs typeface="Times New Roman" pitchFamily="18" charset="0"/>
              </a:rPr>
              <a:t>:</a:t>
            </a:r>
            <a:r>
              <a:rPr lang="zh-TW" altLang="en-US" sz="2000" b="1" dirty="0">
                <a:solidFill>
                  <a:schemeClr val="bg1"/>
                </a:solidFill>
                <a:latin typeface="Times New Roman" pitchFamily="18" charset="0"/>
                <a:ea typeface="微軟正黑體" pitchFamily="34" charset="-120"/>
                <a:cs typeface="Times New Roman" pitchFamily="18" charset="0"/>
              </a:rPr>
              <a:t>目前每</a:t>
            </a:r>
            <a:r>
              <a:rPr lang="en-US" altLang="zh-TW" sz="2000" b="1" dirty="0">
                <a:solidFill>
                  <a:schemeClr val="bg1"/>
                </a:solidFill>
                <a:latin typeface="Times New Roman" pitchFamily="18" charset="0"/>
                <a:ea typeface="微軟正黑體" pitchFamily="34" charset="-120"/>
                <a:cs typeface="Times New Roman" pitchFamily="18" charset="0"/>
              </a:rPr>
              <a:t>100 </a:t>
            </a:r>
            <a:r>
              <a:rPr lang="zh-TW" altLang="en-US" sz="2000" b="1" dirty="0">
                <a:solidFill>
                  <a:schemeClr val="bg1"/>
                </a:solidFill>
                <a:latin typeface="Times New Roman" pitchFamily="18" charset="0"/>
                <a:ea typeface="微軟正黑體" pitchFamily="34" charset="-120"/>
                <a:cs typeface="Times New Roman" pitchFamily="18" charset="0"/>
              </a:rPr>
              <a:t>公克龍炭香約參入</a:t>
            </a:r>
            <a:r>
              <a:rPr lang="en-US" altLang="zh-TW" sz="2000" b="1" dirty="0">
                <a:solidFill>
                  <a:schemeClr val="bg1"/>
                </a:solidFill>
                <a:latin typeface="Times New Roman" pitchFamily="18" charset="0"/>
                <a:ea typeface="微軟正黑體" pitchFamily="34" charset="-120"/>
                <a:cs typeface="Times New Roman" pitchFamily="18" charset="0"/>
              </a:rPr>
              <a:t>20 </a:t>
            </a:r>
            <a:r>
              <a:rPr lang="zh-TW" altLang="en-US" sz="2000" b="1" dirty="0">
                <a:solidFill>
                  <a:schemeClr val="bg1"/>
                </a:solidFill>
                <a:latin typeface="Times New Roman" pitchFamily="18" charset="0"/>
                <a:ea typeface="微軟正黑體" pitchFamily="34" charset="-120"/>
                <a:cs typeface="Times New Roman" pitchFamily="18" charset="0"/>
              </a:rPr>
              <a:t>公克菱殼炭；而菱角殼炭化率約為</a:t>
            </a:r>
            <a:r>
              <a:rPr lang="en-US" altLang="zh-TW" sz="2000" b="1" dirty="0">
                <a:solidFill>
                  <a:schemeClr val="bg1"/>
                </a:solidFill>
                <a:latin typeface="Times New Roman" pitchFamily="18" charset="0"/>
                <a:ea typeface="微軟正黑體" pitchFamily="34" charset="-120"/>
                <a:cs typeface="Times New Roman" pitchFamily="18" charset="0"/>
              </a:rPr>
              <a:t>3%</a:t>
            </a:r>
            <a:r>
              <a:rPr lang="zh-TW" altLang="en-US" sz="2000" b="1" dirty="0">
                <a:solidFill>
                  <a:schemeClr val="bg1"/>
                </a:solidFill>
                <a:latin typeface="Times New Roman" pitchFamily="18" charset="0"/>
                <a:ea typeface="微軟正黑體" pitchFamily="34" charset="-120"/>
                <a:cs typeface="Times New Roman" pitchFamily="18" charset="0"/>
              </a:rPr>
              <a:t>，故經換算每斤</a:t>
            </a:r>
            <a:r>
              <a:rPr lang="en-US" altLang="zh-TW" sz="2000" b="1" dirty="0">
                <a:solidFill>
                  <a:schemeClr val="bg1"/>
                </a:solidFill>
                <a:latin typeface="Times New Roman" pitchFamily="18" charset="0"/>
                <a:ea typeface="微軟正黑體" pitchFamily="34" charset="-120"/>
                <a:cs typeface="Times New Roman" pitchFamily="18" charset="0"/>
              </a:rPr>
              <a:t>(600</a:t>
            </a:r>
            <a:r>
              <a:rPr lang="zh-TW" altLang="en-US" sz="2000" b="1" dirty="0">
                <a:solidFill>
                  <a:schemeClr val="bg1"/>
                </a:solidFill>
                <a:latin typeface="Times New Roman" pitchFamily="18" charset="0"/>
                <a:ea typeface="微軟正黑體" pitchFamily="34" charset="-120"/>
                <a:cs typeface="Times New Roman" pitchFamily="18" charset="0"/>
              </a:rPr>
              <a:t>公克</a:t>
            </a:r>
            <a:r>
              <a:rPr lang="en-US" altLang="zh-TW" sz="2000" b="1" dirty="0">
                <a:solidFill>
                  <a:schemeClr val="bg1"/>
                </a:solidFill>
                <a:latin typeface="Times New Roman" pitchFamily="18" charset="0"/>
                <a:ea typeface="微軟正黑體" pitchFamily="34" charset="-120"/>
                <a:cs typeface="Times New Roman" pitchFamily="18" charset="0"/>
              </a:rPr>
              <a:t>)</a:t>
            </a:r>
            <a:r>
              <a:rPr lang="zh-TW" altLang="en-US" sz="2000" b="1" dirty="0">
                <a:solidFill>
                  <a:schemeClr val="bg1"/>
                </a:solidFill>
                <a:latin typeface="Times New Roman" pitchFamily="18" charset="0"/>
                <a:ea typeface="微軟正黑體" pitchFamily="34" charset="-120"/>
                <a:cs typeface="Times New Roman" pitchFamily="18" charset="0"/>
              </a:rPr>
              <a:t>龍炭香約可去化</a:t>
            </a:r>
            <a:r>
              <a:rPr lang="en-US" altLang="zh-TW" sz="2000" b="1" dirty="0">
                <a:solidFill>
                  <a:schemeClr val="bg1"/>
                </a:solidFill>
                <a:latin typeface="Times New Roman" pitchFamily="18" charset="0"/>
                <a:ea typeface="微軟正黑體" pitchFamily="34" charset="-120"/>
                <a:cs typeface="Times New Roman" pitchFamily="18" charset="0"/>
              </a:rPr>
              <a:t>4 </a:t>
            </a:r>
            <a:r>
              <a:rPr lang="zh-TW" altLang="en-US" sz="2000" b="1" dirty="0">
                <a:solidFill>
                  <a:schemeClr val="bg1"/>
                </a:solidFill>
                <a:latin typeface="Times New Roman" pitchFamily="18" charset="0"/>
                <a:ea typeface="微軟正黑體" pitchFamily="34" charset="-120"/>
                <a:cs typeface="Times New Roman" pitchFamily="18" charset="0"/>
              </a:rPr>
              <a:t>公斤菱角殼。</a:t>
            </a:r>
          </a:p>
        </p:txBody>
      </p:sp>
      <p:pic>
        <p:nvPicPr>
          <p:cNvPr id="7" name="圖片 6"/>
          <p:cNvPicPr>
            <a:picLocks noChangeAspect="1"/>
          </p:cNvPicPr>
          <p:nvPr/>
        </p:nvPicPr>
        <p:blipFill rotWithShape="1">
          <a:blip r:embed="rId3" cstate="print">
            <a:extLst>
              <a:ext uri="{28A0092B-C50C-407E-A947-70E740481C1C}">
                <a14:useLocalDpi xmlns:a14="http://schemas.microsoft.com/office/drawing/2010/main" xmlns="" val="0"/>
              </a:ext>
            </a:extLst>
          </a:blip>
          <a:srcRect t="10583" b="8485"/>
          <a:stretch/>
        </p:blipFill>
        <p:spPr>
          <a:xfrm>
            <a:off x="7380954" y="3858432"/>
            <a:ext cx="1166732" cy="668206"/>
          </a:xfrm>
          <a:prstGeom prst="rect">
            <a:avLst/>
          </a:prstGeom>
        </p:spPr>
      </p:pic>
      <p:pic>
        <p:nvPicPr>
          <p:cNvPr id="8" name="圖片 7"/>
          <p:cNvPicPr>
            <a:picLocks noChangeAspect="1"/>
          </p:cNvPicPr>
          <p:nvPr/>
        </p:nvPicPr>
        <p:blipFill rotWithShape="1">
          <a:blip r:embed="rId4" cstate="print">
            <a:extLst>
              <a:ext uri="{28A0092B-C50C-407E-A947-70E740481C1C}">
                <a14:useLocalDpi xmlns:a14="http://schemas.microsoft.com/office/drawing/2010/main" xmlns=""/>
              </a:ext>
            </a:extLst>
          </a:blip>
          <a:srcRect/>
          <a:stretch/>
        </p:blipFill>
        <p:spPr>
          <a:xfrm>
            <a:off x="7380954" y="2521177"/>
            <a:ext cx="835199" cy="805324"/>
          </a:xfrm>
          <a:prstGeom prst="rect">
            <a:avLst/>
          </a:prstGeom>
        </p:spPr>
      </p:pic>
    </p:spTree>
    <p:extLst>
      <p:ext uri="{BB962C8B-B14F-4D97-AF65-F5344CB8AC3E}">
        <p14:creationId xmlns:p14="http://schemas.microsoft.com/office/powerpoint/2010/main" xmlns="" val="5134671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42</a:t>
            </a:fld>
            <a:endParaRPr lang="zh-TW" altLang="en-US"/>
          </a:p>
        </p:txBody>
      </p:sp>
      <p:sp>
        <p:nvSpPr>
          <p:cNvPr id="3" name="圓角矩形 2"/>
          <p:cNvSpPr/>
          <p:nvPr/>
        </p:nvSpPr>
        <p:spPr>
          <a:xfrm>
            <a:off x="146545" y="886077"/>
            <a:ext cx="3457327" cy="432048"/>
          </a:xfrm>
          <a:prstGeom prst="roundRect">
            <a:avLst/>
          </a:prstGeom>
          <a:solidFill>
            <a:schemeClr val="accent2">
              <a:lumMod val="40000"/>
              <a:lumOff val="60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菱</a:t>
            </a:r>
            <a:r>
              <a:rPr lang="zh-TW" altLang="en-US" sz="2800" b="1" dirty="0" smtClean="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殼回收再利用</a:t>
            </a:r>
            <a:r>
              <a:rPr lang="zh-TW" altLang="en-US" sz="2800" b="1" dirty="0" smtClean="0">
                <a:solidFill>
                  <a:schemeClr val="tx1">
                    <a:lumMod val="95000"/>
                    <a:lumOff val="5000"/>
                  </a:schemeClr>
                </a:solidFill>
                <a:effectLst>
                  <a:outerShdw blurRad="38100" dist="38100" dir="2700000" algn="tl">
                    <a:srgbClr val="000000">
                      <a:alpha val="43137"/>
                    </a:srgbClr>
                  </a:outerShdw>
                </a:effectLst>
                <a:latin typeface="微軟正黑體" pitchFamily="34" charset="-120"/>
                <a:ea typeface="微軟正黑體" pitchFamily="34" charset="-120"/>
              </a:rPr>
              <a:t>流程</a:t>
            </a:r>
            <a:endParaRPr lang="zh-TW" altLang="en-US" sz="2800" b="1" dirty="0">
              <a:solidFill>
                <a:schemeClr val="tx1">
                  <a:lumMod val="95000"/>
                  <a:lumOff val="5000"/>
                </a:schemeClr>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nvGrpSpPr>
          <p:cNvPr id="4" name="群組 3"/>
          <p:cNvGrpSpPr/>
          <p:nvPr/>
        </p:nvGrpSpPr>
        <p:grpSpPr>
          <a:xfrm>
            <a:off x="756410" y="2290082"/>
            <a:ext cx="1403999" cy="1138918"/>
            <a:chOff x="1187781" y="2297535"/>
            <a:chExt cx="1403999" cy="1138918"/>
          </a:xfrm>
        </p:grpSpPr>
        <p:grpSp>
          <p:nvGrpSpPr>
            <p:cNvPr id="5" name="群組 4"/>
            <p:cNvGrpSpPr/>
            <p:nvPr/>
          </p:nvGrpSpPr>
          <p:grpSpPr>
            <a:xfrm>
              <a:off x="1196973" y="2315060"/>
              <a:ext cx="1394807" cy="1121393"/>
              <a:chOff x="2665277" y="1813323"/>
              <a:chExt cx="1394807" cy="1121393"/>
            </a:xfrm>
          </p:grpSpPr>
          <p:sp>
            <p:nvSpPr>
              <p:cNvPr id="7" name="矩形 6"/>
              <p:cNvSpPr/>
              <p:nvPr/>
            </p:nvSpPr>
            <p:spPr>
              <a:xfrm>
                <a:off x="3034916" y="1813323"/>
                <a:ext cx="757278" cy="317403"/>
              </a:xfrm>
              <a:prstGeom prst="rect">
                <a:avLst/>
              </a:prstGeom>
              <a:gradFill>
                <a:gsLst>
                  <a:gs pos="0">
                    <a:srgbClr val="00B0F0"/>
                  </a:gs>
                  <a:gs pos="100000">
                    <a:srgbClr val="0037A4"/>
                  </a:gs>
                </a:gsLst>
                <a:lin ang="5400000" scaled="0"/>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smtClean="0">
                    <a:solidFill>
                      <a:schemeClr val="bg1"/>
                    </a:solidFill>
                    <a:latin typeface="Times New Roman" pitchFamily="18" charset="0"/>
                    <a:ea typeface="微軟正黑體" pitchFamily="34" charset="-120"/>
                    <a:cs typeface="Times New Roman" pitchFamily="18" charset="0"/>
                  </a:rPr>
                  <a:t>水分</a:t>
                </a:r>
                <a:endParaRPr lang="zh-TW" altLang="en-US" sz="2000" b="1" dirty="0">
                  <a:solidFill>
                    <a:schemeClr val="bg1"/>
                  </a:solidFill>
                  <a:latin typeface="Times New Roman" pitchFamily="18" charset="0"/>
                  <a:ea typeface="微軟正黑體" pitchFamily="34" charset="-120"/>
                  <a:cs typeface="Times New Roman" pitchFamily="18" charset="0"/>
                </a:endParaRPr>
              </a:p>
            </p:txBody>
          </p:sp>
          <p:cxnSp>
            <p:nvCxnSpPr>
              <p:cNvPr id="8" name="直線單箭頭接點 7"/>
              <p:cNvCxnSpPr>
                <a:endCxn id="7" idx="1"/>
              </p:cNvCxnSpPr>
              <p:nvPr/>
            </p:nvCxnSpPr>
            <p:spPr>
              <a:xfrm flipV="1">
                <a:off x="2666235" y="1972025"/>
                <a:ext cx="368681" cy="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3034739" y="2230716"/>
                <a:ext cx="757278" cy="317403"/>
              </a:xfrm>
              <a:prstGeom prst="rect">
                <a:avLst/>
              </a:prstGeom>
              <a:gradFill>
                <a:gsLst>
                  <a:gs pos="0">
                    <a:srgbClr val="00B0F0"/>
                  </a:gs>
                  <a:gs pos="100000">
                    <a:srgbClr val="0037A4"/>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smtClean="0">
                    <a:solidFill>
                      <a:schemeClr val="bg1"/>
                    </a:solidFill>
                    <a:latin typeface="Times New Roman" pitchFamily="18" charset="0"/>
                    <a:ea typeface="微軟正黑體" pitchFamily="34" charset="-120"/>
                    <a:cs typeface="Times New Roman" pitchFamily="18" charset="0"/>
                  </a:rPr>
                  <a:t>黏粉</a:t>
                </a:r>
                <a:endParaRPr lang="zh-TW" altLang="en-US" sz="2000" b="1" dirty="0">
                  <a:solidFill>
                    <a:schemeClr val="bg1"/>
                  </a:solidFill>
                  <a:latin typeface="Times New Roman" pitchFamily="18" charset="0"/>
                  <a:ea typeface="微軟正黑體" pitchFamily="34" charset="-120"/>
                  <a:cs typeface="Times New Roman" pitchFamily="18" charset="0"/>
                </a:endParaRPr>
              </a:p>
            </p:txBody>
          </p:sp>
          <p:sp>
            <p:nvSpPr>
              <p:cNvPr id="10" name="矩形 9"/>
              <p:cNvSpPr/>
              <p:nvPr/>
            </p:nvSpPr>
            <p:spPr>
              <a:xfrm>
                <a:off x="3033958" y="2617313"/>
                <a:ext cx="1026126" cy="317403"/>
              </a:xfrm>
              <a:prstGeom prst="rect">
                <a:avLst/>
              </a:prstGeom>
              <a:gradFill>
                <a:gsLst>
                  <a:gs pos="0">
                    <a:srgbClr val="0066FF"/>
                  </a:gs>
                  <a:gs pos="100000">
                    <a:srgbClr val="00B0F0"/>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smtClean="0">
                    <a:solidFill>
                      <a:schemeClr val="bg1"/>
                    </a:solidFill>
                    <a:latin typeface="Times New Roman" pitchFamily="18" charset="0"/>
                    <a:ea typeface="微軟正黑體" pitchFamily="34" charset="-120"/>
                    <a:cs typeface="Times New Roman" pitchFamily="18" charset="0"/>
                  </a:rPr>
                  <a:t>添加物</a:t>
                </a:r>
                <a:endParaRPr lang="zh-TW" altLang="en-US" sz="2000" b="1" dirty="0">
                  <a:solidFill>
                    <a:schemeClr val="bg1"/>
                  </a:solidFill>
                  <a:latin typeface="Times New Roman" pitchFamily="18" charset="0"/>
                  <a:ea typeface="微軟正黑體" pitchFamily="34" charset="-120"/>
                  <a:cs typeface="Times New Roman" pitchFamily="18" charset="0"/>
                </a:endParaRPr>
              </a:p>
            </p:txBody>
          </p:sp>
          <p:cxnSp>
            <p:nvCxnSpPr>
              <p:cNvPr id="11" name="直線單箭頭接點 10"/>
              <p:cNvCxnSpPr/>
              <p:nvPr/>
            </p:nvCxnSpPr>
            <p:spPr>
              <a:xfrm flipV="1">
                <a:off x="2666235" y="2364816"/>
                <a:ext cx="368681" cy="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flipV="1">
                <a:off x="2665277" y="2773119"/>
                <a:ext cx="368681" cy="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6" name="直線接點 5"/>
            <p:cNvCxnSpPr/>
            <p:nvPr/>
          </p:nvCxnSpPr>
          <p:spPr>
            <a:xfrm>
              <a:off x="1187781" y="2297535"/>
              <a:ext cx="0" cy="9773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 name="直線單箭頭接點 12"/>
          <p:cNvCxnSpPr/>
          <p:nvPr/>
        </p:nvCxnSpPr>
        <p:spPr>
          <a:xfrm flipV="1">
            <a:off x="756410" y="2065948"/>
            <a:ext cx="368681" cy="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756410" y="2065948"/>
            <a:ext cx="0" cy="9773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135064" y="1940209"/>
            <a:ext cx="757278" cy="317403"/>
          </a:xfrm>
          <a:prstGeom prst="rect">
            <a:avLst/>
          </a:prstGeom>
          <a:gradFill>
            <a:gsLst>
              <a:gs pos="0">
                <a:srgbClr val="00B0F0"/>
              </a:gs>
              <a:gs pos="100000">
                <a:srgbClr val="0037A4"/>
              </a:gs>
            </a:gsLst>
            <a:lin ang="5400000" scaled="0"/>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smtClean="0">
                <a:solidFill>
                  <a:schemeClr val="bg1"/>
                </a:solidFill>
                <a:latin typeface="Times New Roman" pitchFamily="18" charset="0"/>
                <a:ea typeface="微軟正黑體" pitchFamily="34" charset="-120"/>
                <a:cs typeface="Times New Roman" pitchFamily="18" charset="0"/>
              </a:rPr>
              <a:t>香粉</a:t>
            </a:r>
            <a:endParaRPr lang="zh-TW" altLang="en-US" sz="2000" b="1" dirty="0">
              <a:solidFill>
                <a:schemeClr val="bg1"/>
              </a:solidFill>
              <a:latin typeface="Times New Roman" pitchFamily="18" charset="0"/>
              <a:ea typeface="微軟正黑體" pitchFamily="34" charset="-120"/>
              <a:cs typeface="Times New Roman" pitchFamily="18" charset="0"/>
            </a:endParaRPr>
          </a:p>
        </p:txBody>
      </p:sp>
      <p:cxnSp>
        <p:nvCxnSpPr>
          <p:cNvPr id="17" name="直線單箭頭接點 16"/>
          <p:cNvCxnSpPr/>
          <p:nvPr/>
        </p:nvCxnSpPr>
        <p:spPr>
          <a:xfrm flipV="1">
            <a:off x="2158846" y="2625010"/>
            <a:ext cx="452098" cy="715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2690547" y="2452852"/>
            <a:ext cx="2069714" cy="366946"/>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p:cNvSpPr txBox="1"/>
          <p:nvPr/>
        </p:nvSpPr>
        <p:spPr>
          <a:xfrm>
            <a:off x="2767597" y="2324890"/>
            <a:ext cx="2118040" cy="400110"/>
          </a:xfrm>
          <a:prstGeom prst="rect">
            <a:avLst/>
          </a:prstGeom>
          <a:solidFill>
            <a:srgbClr val="FFFF00"/>
          </a:solidFill>
        </p:spPr>
        <p:txBody>
          <a:bodyPr wrap="square" rtlCol="0">
            <a:spAutoFit/>
          </a:bodyPr>
          <a:lstStyle/>
          <a:p>
            <a:r>
              <a:rPr lang="zh-TW" altLang="en-US" sz="2000" b="1" dirty="0" smtClean="0">
                <a:solidFill>
                  <a:srgbClr val="0066FF"/>
                </a:solidFill>
                <a:latin typeface="微軟正黑體" pitchFamily="34" charset="-120"/>
                <a:ea typeface="微軟正黑體" pitchFamily="34" charset="-120"/>
              </a:rPr>
              <a:t>自動油壓製香機</a:t>
            </a:r>
            <a:endParaRPr lang="zh-TW" altLang="en-US" sz="2000" b="1" dirty="0">
              <a:solidFill>
                <a:srgbClr val="0066FF"/>
              </a:solidFill>
              <a:latin typeface="微軟正黑體" pitchFamily="34" charset="-120"/>
              <a:ea typeface="微軟正黑體" pitchFamily="34" charset="-120"/>
            </a:endParaRPr>
          </a:p>
        </p:txBody>
      </p:sp>
      <p:cxnSp>
        <p:nvCxnSpPr>
          <p:cNvPr id="22" name="直線單箭頭接點 21"/>
          <p:cNvCxnSpPr/>
          <p:nvPr/>
        </p:nvCxnSpPr>
        <p:spPr>
          <a:xfrm flipV="1">
            <a:off x="5116006" y="2628588"/>
            <a:ext cx="452098" cy="715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5717312" y="2435569"/>
            <a:ext cx="1218308" cy="366946"/>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p:cNvSpPr txBox="1"/>
          <p:nvPr/>
        </p:nvSpPr>
        <p:spPr>
          <a:xfrm>
            <a:off x="5794361" y="2307607"/>
            <a:ext cx="1305685" cy="400110"/>
          </a:xfrm>
          <a:prstGeom prst="rect">
            <a:avLst/>
          </a:prstGeom>
          <a:solidFill>
            <a:srgbClr val="FFFF00"/>
          </a:solidFill>
        </p:spPr>
        <p:txBody>
          <a:bodyPr wrap="square" rtlCol="0">
            <a:spAutoFit/>
          </a:bodyPr>
          <a:lstStyle/>
          <a:p>
            <a:r>
              <a:rPr lang="zh-TW" altLang="en-US" sz="2000" b="1" dirty="0" smtClean="0">
                <a:solidFill>
                  <a:srgbClr val="0066FF"/>
                </a:solidFill>
                <a:latin typeface="微軟正黑體" pitchFamily="34" charset="-120"/>
                <a:ea typeface="微軟正黑體" pitchFamily="34" charset="-120"/>
              </a:rPr>
              <a:t> 挑選</a:t>
            </a:r>
            <a:r>
              <a:rPr lang="zh-TW" altLang="en-US" sz="2000" b="1" dirty="0">
                <a:solidFill>
                  <a:srgbClr val="0066FF"/>
                </a:solidFill>
                <a:latin typeface="微軟正黑體" pitchFamily="34" charset="-120"/>
                <a:ea typeface="微軟正黑體" pitchFamily="34" charset="-120"/>
              </a:rPr>
              <a:t>拜香</a:t>
            </a:r>
          </a:p>
        </p:txBody>
      </p:sp>
      <p:sp>
        <p:nvSpPr>
          <p:cNvPr id="26" name="矩形 25"/>
          <p:cNvSpPr/>
          <p:nvPr/>
        </p:nvSpPr>
        <p:spPr>
          <a:xfrm>
            <a:off x="7612483" y="2396008"/>
            <a:ext cx="1218308" cy="366946"/>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p:cNvSpPr txBox="1"/>
          <p:nvPr/>
        </p:nvSpPr>
        <p:spPr>
          <a:xfrm>
            <a:off x="7689532" y="2268046"/>
            <a:ext cx="1305685" cy="400110"/>
          </a:xfrm>
          <a:prstGeom prst="rect">
            <a:avLst/>
          </a:prstGeom>
          <a:solidFill>
            <a:srgbClr val="FFFF00"/>
          </a:solidFill>
        </p:spPr>
        <p:txBody>
          <a:bodyPr wrap="square" rtlCol="0">
            <a:spAutoFit/>
          </a:bodyPr>
          <a:lstStyle/>
          <a:p>
            <a:r>
              <a:rPr lang="zh-TW" altLang="en-US" sz="2000" b="1" dirty="0" smtClean="0">
                <a:solidFill>
                  <a:srgbClr val="0066FF"/>
                </a:solidFill>
                <a:latin typeface="微軟正黑體" pitchFamily="34" charset="-120"/>
                <a:ea typeface="微軟正黑體" pitchFamily="34" charset="-120"/>
              </a:rPr>
              <a:t> 拜香成品</a:t>
            </a:r>
            <a:endParaRPr lang="zh-TW" altLang="en-US" sz="2000" b="1" dirty="0">
              <a:solidFill>
                <a:srgbClr val="0066FF"/>
              </a:solidFill>
              <a:latin typeface="微軟正黑體" pitchFamily="34" charset="-120"/>
              <a:ea typeface="微軟正黑體" pitchFamily="34" charset="-120"/>
            </a:endParaRPr>
          </a:p>
        </p:txBody>
      </p:sp>
      <p:sp>
        <p:nvSpPr>
          <p:cNvPr id="28" name="矩形 27"/>
          <p:cNvSpPr/>
          <p:nvPr/>
        </p:nvSpPr>
        <p:spPr>
          <a:xfrm>
            <a:off x="4902571" y="1582189"/>
            <a:ext cx="944984" cy="366946"/>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文字方塊 28"/>
          <p:cNvSpPr txBox="1"/>
          <p:nvPr/>
        </p:nvSpPr>
        <p:spPr>
          <a:xfrm>
            <a:off x="4979621" y="1454227"/>
            <a:ext cx="975512" cy="400110"/>
          </a:xfrm>
          <a:prstGeom prst="rect">
            <a:avLst/>
          </a:prstGeom>
          <a:solidFill>
            <a:srgbClr val="FFFF00"/>
          </a:solidFill>
        </p:spPr>
        <p:txBody>
          <a:bodyPr wrap="square" rtlCol="0">
            <a:spAutoFit/>
          </a:bodyPr>
          <a:lstStyle/>
          <a:p>
            <a:r>
              <a:rPr lang="zh-TW" altLang="en-US" sz="2000" b="1" dirty="0" smtClean="0">
                <a:solidFill>
                  <a:srgbClr val="0066FF"/>
                </a:solidFill>
                <a:latin typeface="微軟正黑體" pitchFamily="34" charset="-120"/>
                <a:ea typeface="微軟正黑體" pitchFamily="34" charset="-120"/>
              </a:rPr>
              <a:t> 竹枝</a:t>
            </a:r>
            <a:endParaRPr lang="zh-TW" altLang="en-US" sz="2000" b="1" dirty="0">
              <a:solidFill>
                <a:srgbClr val="0066FF"/>
              </a:solidFill>
              <a:latin typeface="微軟正黑體" pitchFamily="34" charset="-120"/>
              <a:ea typeface="微軟正黑體" pitchFamily="34" charset="-120"/>
            </a:endParaRPr>
          </a:p>
        </p:txBody>
      </p:sp>
      <p:sp>
        <p:nvSpPr>
          <p:cNvPr id="36" name="向下箭號 35"/>
          <p:cNvSpPr/>
          <p:nvPr/>
        </p:nvSpPr>
        <p:spPr>
          <a:xfrm>
            <a:off x="5189838" y="2086917"/>
            <a:ext cx="304433" cy="3090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9" name="直線單箭頭接點 38"/>
          <p:cNvCxnSpPr/>
          <p:nvPr/>
        </p:nvCxnSpPr>
        <p:spPr>
          <a:xfrm>
            <a:off x="7177095" y="2619042"/>
            <a:ext cx="372864" cy="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2" name="圖片 41"/>
          <p:cNvPicPr>
            <a:picLocks noChangeAspect="1"/>
          </p:cNvPicPr>
          <p:nvPr/>
        </p:nvPicPr>
        <p:blipFill rotWithShape="1">
          <a:blip r:embed="rId2" cstate="print"/>
          <a:srcRect l="9810" t="24947" r="44290" b="33444"/>
          <a:stretch/>
        </p:blipFill>
        <p:spPr>
          <a:xfrm>
            <a:off x="5467377" y="4804980"/>
            <a:ext cx="3566248" cy="1800000"/>
          </a:xfrm>
          <a:prstGeom prst="rect">
            <a:avLst/>
          </a:prstGeom>
          <a:ln>
            <a:noFill/>
          </a:ln>
          <a:effectLst>
            <a:softEdge rad="112500"/>
          </a:effectLst>
        </p:spPr>
      </p:pic>
      <p:pic>
        <p:nvPicPr>
          <p:cNvPr id="43" name="圖片 42"/>
          <p:cNvPicPr>
            <a:picLocks noChangeAspect="1"/>
          </p:cNvPicPr>
          <p:nvPr/>
        </p:nvPicPr>
        <p:blipFill rotWithShape="1">
          <a:blip r:embed="rId3" cstate="print"/>
          <a:srcRect l="8091" t="24288" r="44158" b="32267"/>
          <a:stretch/>
        </p:blipFill>
        <p:spPr>
          <a:xfrm>
            <a:off x="529754" y="3564497"/>
            <a:ext cx="4586252" cy="2901038"/>
          </a:xfrm>
          <a:prstGeom prst="rect">
            <a:avLst/>
          </a:prstGeom>
          <a:ln>
            <a:noFill/>
          </a:ln>
          <a:effectLst>
            <a:softEdge rad="112500"/>
          </a:effectLst>
        </p:spPr>
      </p:pic>
      <p:sp>
        <p:nvSpPr>
          <p:cNvPr id="45" name="文字方塊 44"/>
          <p:cNvSpPr txBox="1"/>
          <p:nvPr/>
        </p:nvSpPr>
        <p:spPr>
          <a:xfrm>
            <a:off x="110149" y="400278"/>
            <a:ext cx="4418928" cy="400110"/>
          </a:xfrm>
          <a:prstGeom prst="rect">
            <a:avLst/>
          </a:prstGeom>
          <a:solidFill>
            <a:srgbClr val="0000FF">
              <a:alpha val="50000"/>
            </a:srgbClr>
          </a:solidFill>
        </p:spPr>
        <p:txBody>
          <a:bodyPr wrap="square" rtlCol="0">
            <a:spAutoFit/>
          </a:bodyPr>
          <a:lstStyle/>
          <a:p>
            <a:r>
              <a:rPr lang="zh-TW" altLang="en-US" sz="2000" b="1" dirty="0" smtClean="0">
                <a:solidFill>
                  <a:schemeClr val="bg1"/>
                </a:solidFill>
                <a:latin typeface="微軟正黑體" pitchFamily="34" charset="-120"/>
                <a:ea typeface="微軟正黑體" pitchFamily="34" charset="-120"/>
              </a:rPr>
              <a:t>臺南市農特產</a:t>
            </a:r>
            <a:r>
              <a:rPr lang="en-US" altLang="zh-TW" sz="2000" b="1" dirty="0" smtClean="0">
                <a:solidFill>
                  <a:schemeClr val="bg1"/>
                </a:solidFill>
                <a:latin typeface="微軟正黑體" pitchFamily="34" charset="-120"/>
                <a:ea typeface="微軟正黑體" pitchFamily="34" charset="-120"/>
              </a:rPr>
              <a:t>-</a:t>
            </a:r>
            <a:r>
              <a:rPr lang="zh-TW" altLang="en-US" sz="2000" b="1" dirty="0" smtClean="0">
                <a:solidFill>
                  <a:srgbClr val="FFFF00"/>
                </a:solidFill>
                <a:latin typeface="微軟正黑體" pitchFamily="34" charset="-120"/>
                <a:ea typeface="微軟正黑體" pitchFamily="34" charset="-120"/>
              </a:rPr>
              <a:t>菱角殼</a:t>
            </a:r>
            <a:r>
              <a:rPr lang="zh-TW" altLang="en-US" sz="2000" b="1" dirty="0" smtClean="0">
                <a:solidFill>
                  <a:schemeClr val="bg1"/>
                </a:solidFill>
                <a:latin typeface="微軟正黑體" pitchFamily="34" charset="-120"/>
                <a:ea typeface="微軟正黑體" pitchFamily="34" charset="-120"/>
              </a:rPr>
              <a:t>廢棄再利用管道</a:t>
            </a:r>
            <a:endParaRPr lang="zh-TW" altLang="en-US" sz="2000" b="1" dirty="0">
              <a:solidFill>
                <a:schemeClr val="bg1"/>
              </a:solidFill>
              <a:latin typeface="微軟正黑體" pitchFamily="34" charset="-120"/>
              <a:ea typeface="微軟正黑體" pitchFamily="34" charset="-120"/>
            </a:endParaRPr>
          </a:p>
        </p:txBody>
      </p:sp>
      <p:grpSp>
        <p:nvGrpSpPr>
          <p:cNvPr id="49" name="群組 48"/>
          <p:cNvGrpSpPr/>
          <p:nvPr/>
        </p:nvGrpSpPr>
        <p:grpSpPr>
          <a:xfrm>
            <a:off x="4625639" y="426362"/>
            <a:ext cx="1907703" cy="402226"/>
            <a:chOff x="9330648" y="3690380"/>
            <a:chExt cx="1907703" cy="402226"/>
          </a:xfrm>
        </p:grpSpPr>
        <p:sp>
          <p:nvSpPr>
            <p:cNvPr id="50" name="五邊形 49"/>
            <p:cNvSpPr/>
            <p:nvPr/>
          </p:nvSpPr>
          <p:spPr>
            <a:xfrm>
              <a:off x="9431942" y="3690380"/>
              <a:ext cx="1457624" cy="374413"/>
            </a:xfrm>
            <a:prstGeom prst="homePlate">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TW" altLang="en-US"/>
            </a:p>
          </p:txBody>
        </p:sp>
        <p:sp>
          <p:nvSpPr>
            <p:cNvPr id="51" name="文字方塊 50"/>
            <p:cNvSpPr txBox="1"/>
            <p:nvPr/>
          </p:nvSpPr>
          <p:spPr>
            <a:xfrm>
              <a:off x="9330648" y="3692496"/>
              <a:ext cx="1907703" cy="400110"/>
            </a:xfrm>
            <a:prstGeom prst="rect">
              <a:avLst/>
            </a:prstGeom>
            <a:noFill/>
            <a:ln w="38100">
              <a:noFill/>
            </a:ln>
            <a:effectLst/>
            <a:scene3d>
              <a:camera prst="perspectiveLeft"/>
              <a:lightRig rig="threePt" dir="t"/>
            </a:scene3d>
            <a:sp3d>
              <a:bevelT w="152400" h="50800" prst="softRound"/>
            </a:sp3d>
          </p:spPr>
          <p:txBody>
            <a:bodyPr wrap="square" rtlCol="0">
              <a:spAutoFit/>
            </a:bodyPr>
            <a:lstStyle/>
            <a:p>
              <a:pPr marL="285750" indent="-285750">
                <a:buBlip>
                  <a:blip r:embed="rId4"/>
                </a:buBlip>
              </a:pPr>
              <a:r>
                <a:rPr lang="zh-TW" altLang="en-US" sz="2000" b="1" dirty="0" smtClean="0">
                  <a:effectLst>
                    <a:outerShdw blurRad="38100" dist="38100" dir="2700000" algn="tl">
                      <a:srgbClr val="000000">
                        <a:alpha val="43137"/>
                      </a:srgbClr>
                    </a:outerShdw>
                  </a:effectLst>
                  <a:latin typeface="微軟正黑體" pitchFamily="34" charset="-120"/>
                  <a:ea typeface="微軟正黑體" pitchFamily="34" charset="-120"/>
                </a:rPr>
                <a:t>官田烏金</a:t>
              </a:r>
              <a:endParaRPr lang="zh-TW" altLang="en-US" sz="2000" b="1" dirty="0">
                <a:effectLst>
                  <a:outerShdw blurRad="38100" dist="38100" dir="2700000" algn="tl">
                    <a:srgbClr val="000000">
                      <a:alpha val="43137"/>
                    </a:srgbClr>
                  </a:outerShdw>
                </a:effectLst>
                <a:latin typeface="微軟正黑體" pitchFamily="34" charset="-120"/>
                <a:ea typeface="微軟正黑體" pitchFamily="34" charset="-120"/>
              </a:endParaRPr>
            </a:p>
          </p:txBody>
        </p:sp>
      </p:grpSp>
      <p:pic>
        <p:nvPicPr>
          <p:cNvPr id="52" name="圖片 51"/>
          <p:cNvPicPr>
            <a:picLocks noChangeAspect="1"/>
          </p:cNvPicPr>
          <p:nvPr/>
        </p:nvPicPr>
        <p:blipFill rotWithShape="1">
          <a:blip r:embed="rId5" cstate="screen">
            <a:extLst>
              <a:ext uri="{28A0092B-C50C-407E-A947-70E740481C1C}">
                <a14:useLocalDpi xmlns:a14="http://schemas.microsoft.com/office/drawing/2010/main" xmlns=""/>
              </a:ext>
            </a:extLst>
          </a:blip>
          <a:srcRect/>
          <a:stretch/>
        </p:blipFill>
        <p:spPr>
          <a:xfrm>
            <a:off x="5487990" y="2890916"/>
            <a:ext cx="3545635" cy="1800000"/>
          </a:xfrm>
          <a:prstGeom prst="rect">
            <a:avLst/>
          </a:prstGeom>
          <a:ln>
            <a:noFill/>
          </a:ln>
          <a:effectLst>
            <a:softEdge rad="112500"/>
          </a:effectLst>
        </p:spPr>
      </p:pic>
    </p:spTree>
    <p:extLst>
      <p:ext uri="{BB962C8B-B14F-4D97-AF65-F5344CB8AC3E}">
        <p14:creationId xmlns:p14="http://schemas.microsoft.com/office/powerpoint/2010/main" xmlns="" val="34772322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43</a:t>
            </a:fld>
            <a:endParaRPr lang="zh-TW" altLang="en-US"/>
          </a:p>
        </p:txBody>
      </p:sp>
      <p:pic>
        <p:nvPicPr>
          <p:cNvPr id="3" name="圖片 2"/>
          <p:cNvPicPr>
            <a:picLocks noChangeAspect="1"/>
          </p:cNvPicPr>
          <p:nvPr/>
        </p:nvPicPr>
        <p:blipFill rotWithShape="1">
          <a:blip r:embed="rId2" cstate="print"/>
          <a:srcRect l="7191" t="24280" r="39782" b="26461"/>
          <a:stretch/>
        </p:blipFill>
        <p:spPr>
          <a:xfrm>
            <a:off x="285128" y="2294595"/>
            <a:ext cx="8573743" cy="4170939"/>
          </a:xfrm>
          <a:prstGeom prst="rect">
            <a:avLst/>
          </a:prstGeom>
        </p:spPr>
      </p:pic>
      <p:sp>
        <p:nvSpPr>
          <p:cNvPr id="4" name="文字方塊 3"/>
          <p:cNvSpPr txBox="1"/>
          <p:nvPr/>
        </p:nvSpPr>
        <p:spPr>
          <a:xfrm>
            <a:off x="285128" y="1199392"/>
            <a:ext cx="7541227" cy="1015663"/>
          </a:xfrm>
          <a:prstGeom prst="rect">
            <a:avLst/>
          </a:prstGeom>
          <a:solidFill>
            <a:srgbClr val="0000FF">
              <a:alpha val="50000"/>
            </a:srgbClr>
          </a:solidFill>
        </p:spPr>
        <p:txBody>
          <a:bodyPr wrap="square" rtlCol="0">
            <a:spAutoFit/>
          </a:bodyPr>
          <a:lstStyle/>
          <a:p>
            <a:r>
              <a:rPr lang="zh-TW" altLang="en-US" sz="2000" b="1" dirty="0">
                <a:solidFill>
                  <a:schemeClr val="bg1"/>
                </a:solidFill>
                <a:latin typeface="微軟正黑體" pitchFamily="34" charset="-120"/>
                <a:ea typeface="微軟正黑體" pitchFamily="34" charset="-120"/>
              </a:rPr>
              <a:t>使用臺南市官田區公所生產之菱角殼生物炭，與新山香混合製作而成之拜香，目的在減少拜香燃煙中懸浮微粒排放，以達到污染減量之成效</a:t>
            </a:r>
          </a:p>
        </p:txBody>
      </p:sp>
      <p:grpSp>
        <p:nvGrpSpPr>
          <p:cNvPr id="5" name="群組 4"/>
          <p:cNvGrpSpPr/>
          <p:nvPr/>
        </p:nvGrpSpPr>
        <p:grpSpPr>
          <a:xfrm>
            <a:off x="177115" y="758395"/>
            <a:ext cx="1907703" cy="400110"/>
            <a:chOff x="4788432" y="3610952"/>
            <a:chExt cx="1907703" cy="400110"/>
          </a:xfrm>
        </p:grpSpPr>
        <p:sp>
          <p:nvSpPr>
            <p:cNvPr id="6" name="五邊形 5"/>
            <p:cNvSpPr/>
            <p:nvPr/>
          </p:nvSpPr>
          <p:spPr>
            <a:xfrm>
              <a:off x="4911720" y="3636649"/>
              <a:ext cx="1457624" cy="374413"/>
            </a:xfrm>
            <a:prstGeom prst="homePlate">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TW" altLang="en-US"/>
            </a:p>
          </p:txBody>
        </p:sp>
        <p:sp>
          <p:nvSpPr>
            <p:cNvPr id="7" name="文字方塊 6"/>
            <p:cNvSpPr txBox="1"/>
            <p:nvPr/>
          </p:nvSpPr>
          <p:spPr>
            <a:xfrm>
              <a:off x="4788432" y="3610952"/>
              <a:ext cx="1907703" cy="400110"/>
            </a:xfrm>
            <a:prstGeom prst="rect">
              <a:avLst/>
            </a:prstGeom>
            <a:noFill/>
            <a:ln w="38100">
              <a:noFill/>
            </a:ln>
            <a:effectLst/>
            <a:scene3d>
              <a:camera prst="perspectiveLeft"/>
              <a:lightRig rig="threePt" dir="t"/>
            </a:scene3d>
            <a:sp3d>
              <a:bevelT w="152400" h="50800" prst="softRound"/>
            </a:sp3d>
          </p:spPr>
          <p:txBody>
            <a:bodyPr wrap="square" rtlCol="0">
              <a:spAutoFit/>
            </a:bodyPr>
            <a:lstStyle/>
            <a:p>
              <a:pPr marL="285750" indent="-285750">
                <a:buBlip>
                  <a:blip r:embed="rId3"/>
                </a:buBlip>
              </a:pPr>
              <a:r>
                <a:rPr lang="zh-TW" altLang="en-US" sz="2000" b="1" dirty="0" smtClean="0">
                  <a:effectLst>
                    <a:outerShdw blurRad="38100" dist="38100" dir="2700000" algn="tl">
                      <a:srgbClr val="000000">
                        <a:alpha val="43137"/>
                      </a:srgbClr>
                    </a:outerShdw>
                  </a:effectLst>
                  <a:latin typeface="微軟正黑體" pitchFamily="34" charset="-120"/>
                  <a:ea typeface="微軟正黑體" pitchFamily="34" charset="-120"/>
                </a:rPr>
                <a:t>官田烏金</a:t>
              </a:r>
              <a:endParaRPr lang="zh-TW" altLang="en-US" sz="2000" b="1" dirty="0">
                <a:effectLst>
                  <a:outerShdw blurRad="38100" dist="38100" dir="2700000" algn="tl">
                    <a:srgbClr val="000000">
                      <a:alpha val="43137"/>
                    </a:srgbClr>
                  </a:outerShdw>
                </a:effectLst>
                <a:latin typeface="微軟正黑體" pitchFamily="34" charset="-120"/>
                <a:ea typeface="微軟正黑體" pitchFamily="34" charset="-120"/>
              </a:endParaRPr>
            </a:p>
          </p:txBody>
        </p:sp>
      </p:grpSp>
      <p:sp>
        <p:nvSpPr>
          <p:cNvPr id="8" name="標題 2"/>
          <p:cNvSpPr txBox="1">
            <a:spLocks/>
          </p:cNvSpPr>
          <p:nvPr/>
        </p:nvSpPr>
        <p:spPr>
          <a:xfrm>
            <a:off x="1156451" y="257422"/>
            <a:ext cx="7836569" cy="9022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1pPr>
          </a:lstStyle>
          <a:p>
            <a:r>
              <a:rPr lang="zh-TW" altLang="en-US" b="1" dirty="0" smtClean="0">
                <a:solidFill>
                  <a:srgbClr val="92D050"/>
                </a:solidFill>
              </a:rPr>
              <a:t>農業廢棄物再利用</a:t>
            </a:r>
            <a:r>
              <a:rPr lang="en-US" altLang="zh-TW" b="1" dirty="0" smtClean="0">
                <a:solidFill>
                  <a:srgbClr val="92D050"/>
                </a:solidFill>
              </a:rPr>
              <a:t>:</a:t>
            </a:r>
            <a:r>
              <a:rPr lang="zh-TW" altLang="en-US" b="1" dirty="0" smtClean="0">
                <a:solidFill>
                  <a:srgbClr val="92D050"/>
                </a:solidFill>
              </a:rPr>
              <a:t>菱角相關製品</a:t>
            </a:r>
            <a:endParaRPr lang="zh-TW" altLang="en-US" b="1" dirty="0">
              <a:solidFill>
                <a:srgbClr val="92D050"/>
              </a:solidFill>
            </a:endParaRPr>
          </a:p>
        </p:txBody>
      </p:sp>
    </p:spTree>
    <p:extLst>
      <p:ext uri="{BB962C8B-B14F-4D97-AF65-F5344CB8AC3E}">
        <p14:creationId xmlns:p14="http://schemas.microsoft.com/office/powerpoint/2010/main" xmlns="" val="25382243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44</a:t>
            </a:fld>
            <a:endParaRPr lang="zh-TW" altLang="en-US"/>
          </a:p>
        </p:txBody>
      </p:sp>
      <p:pic>
        <p:nvPicPr>
          <p:cNvPr id="3" name="圖片 2"/>
          <p:cNvPicPr>
            <a:picLocks noChangeAspect="1"/>
          </p:cNvPicPr>
          <p:nvPr/>
        </p:nvPicPr>
        <p:blipFill>
          <a:blip r:embed="rId2" cstate="print"/>
          <a:stretch>
            <a:fillRect/>
          </a:stretch>
        </p:blipFill>
        <p:spPr>
          <a:xfrm>
            <a:off x="201706" y="1425389"/>
            <a:ext cx="8812270" cy="5040146"/>
          </a:xfrm>
          <a:prstGeom prst="rect">
            <a:avLst/>
          </a:prstGeom>
        </p:spPr>
      </p:pic>
      <p:sp>
        <p:nvSpPr>
          <p:cNvPr id="4" name="文字方塊 3"/>
          <p:cNvSpPr txBox="1"/>
          <p:nvPr/>
        </p:nvSpPr>
        <p:spPr>
          <a:xfrm>
            <a:off x="201706" y="860209"/>
            <a:ext cx="7635357" cy="400110"/>
          </a:xfrm>
          <a:prstGeom prst="rect">
            <a:avLst/>
          </a:prstGeom>
          <a:solidFill>
            <a:srgbClr val="0000FF">
              <a:alpha val="50000"/>
            </a:srgbClr>
          </a:solidFill>
        </p:spPr>
        <p:txBody>
          <a:bodyPr wrap="square" rtlCol="0">
            <a:spAutoFit/>
          </a:bodyPr>
          <a:lstStyle/>
          <a:p>
            <a:r>
              <a:rPr lang="zh-TW" altLang="en-US" sz="2000" b="1" dirty="0">
                <a:solidFill>
                  <a:schemeClr val="bg1"/>
                </a:solidFill>
                <a:latin typeface="微軟正黑體" pitchFamily="34" charset="-120"/>
                <a:ea typeface="微軟正黑體" pitchFamily="34" charset="-120"/>
              </a:rPr>
              <a:t>現場實測觀察，龍炭香產生的煙霧較市售香支少、味道也較不刺鼻</a:t>
            </a:r>
          </a:p>
        </p:txBody>
      </p:sp>
      <p:grpSp>
        <p:nvGrpSpPr>
          <p:cNvPr id="5" name="群組 4"/>
          <p:cNvGrpSpPr/>
          <p:nvPr/>
        </p:nvGrpSpPr>
        <p:grpSpPr>
          <a:xfrm>
            <a:off x="83423" y="346934"/>
            <a:ext cx="1907703" cy="400110"/>
            <a:chOff x="4788432" y="3610952"/>
            <a:chExt cx="1907703" cy="400110"/>
          </a:xfrm>
        </p:grpSpPr>
        <p:sp>
          <p:nvSpPr>
            <p:cNvPr id="6" name="五邊形 5"/>
            <p:cNvSpPr/>
            <p:nvPr/>
          </p:nvSpPr>
          <p:spPr>
            <a:xfrm>
              <a:off x="4911720" y="3636649"/>
              <a:ext cx="1457624" cy="374413"/>
            </a:xfrm>
            <a:prstGeom prst="homePlate">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TW" altLang="en-US"/>
            </a:p>
          </p:txBody>
        </p:sp>
        <p:sp>
          <p:nvSpPr>
            <p:cNvPr id="7" name="文字方塊 6"/>
            <p:cNvSpPr txBox="1"/>
            <p:nvPr/>
          </p:nvSpPr>
          <p:spPr>
            <a:xfrm>
              <a:off x="4788432" y="3610952"/>
              <a:ext cx="1907703" cy="400110"/>
            </a:xfrm>
            <a:prstGeom prst="rect">
              <a:avLst/>
            </a:prstGeom>
            <a:noFill/>
            <a:ln w="38100">
              <a:noFill/>
            </a:ln>
            <a:effectLst/>
            <a:scene3d>
              <a:camera prst="perspectiveLeft"/>
              <a:lightRig rig="threePt" dir="t"/>
            </a:scene3d>
            <a:sp3d>
              <a:bevelT w="152400" h="50800" prst="softRound"/>
            </a:sp3d>
          </p:spPr>
          <p:txBody>
            <a:bodyPr wrap="square" rtlCol="0">
              <a:spAutoFit/>
            </a:bodyPr>
            <a:lstStyle/>
            <a:p>
              <a:pPr marL="285750" indent="-285750">
                <a:buBlip>
                  <a:blip r:embed="rId3"/>
                </a:buBlip>
              </a:pPr>
              <a:r>
                <a:rPr lang="zh-TW" altLang="en-US" sz="2000" b="1" dirty="0" smtClean="0">
                  <a:effectLst>
                    <a:outerShdw blurRad="38100" dist="38100" dir="2700000" algn="tl">
                      <a:srgbClr val="000000">
                        <a:alpha val="43137"/>
                      </a:srgbClr>
                    </a:outerShdw>
                  </a:effectLst>
                  <a:latin typeface="微軟正黑體" pitchFamily="34" charset="-120"/>
                  <a:ea typeface="微軟正黑體" pitchFamily="34" charset="-120"/>
                </a:rPr>
                <a:t>官田烏金</a:t>
              </a:r>
              <a:endParaRPr lang="zh-TW" altLang="en-US" sz="2000" b="1" dirty="0">
                <a:effectLst>
                  <a:outerShdw blurRad="38100" dist="38100" dir="2700000" algn="tl">
                    <a:srgbClr val="000000">
                      <a:alpha val="43137"/>
                    </a:srgbClr>
                  </a:outerShdw>
                </a:effectLst>
                <a:latin typeface="微軟正黑體" pitchFamily="34" charset="-120"/>
                <a:ea typeface="微軟正黑體" pitchFamily="34" charset="-120"/>
              </a:endParaRPr>
            </a:p>
          </p:txBody>
        </p:sp>
      </p:grpSp>
    </p:spTree>
    <p:extLst>
      <p:ext uri="{BB962C8B-B14F-4D97-AF65-F5344CB8AC3E}">
        <p14:creationId xmlns:p14="http://schemas.microsoft.com/office/powerpoint/2010/main" xmlns="" val="1428967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45</a:t>
            </a:fld>
            <a:endParaRPr lang="zh-TW" altLang="en-US"/>
          </a:p>
        </p:txBody>
      </p:sp>
      <p:sp>
        <p:nvSpPr>
          <p:cNvPr id="7" name="矩形 6"/>
          <p:cNvSpPr/>
          <p:nvPr/>
        </p:nvSpPr>
        <p:spPr>
          <a:xfrm>
            <a:off x="749675" y="1298076"/>
            <a:ext cx="7839634" cy="400110"/>
          </a:xfrm>
          <a:prstGeom prst="rect">
            <a:avLst/>
          </a:prstGeom>
        </p:spPr>
        <p:txBody>
          <a:bodyPr wrap="square">
            <a:spAutoFit/>
          </a:bodyPr>
          <a:lstStyle/>
          <a:p>
            <a:r>
              <a:rPr lang="zh-TW" altLang="en-US" sz="2000" b="1" dirty="0"/>
              <a:t>稽查時無露天燃燒行為人在燃燒現場，可否處分土地所有人疑意</a:t>
            </a:r>
            <a:endParaRPr lang="zh-TW" altLang="en-US" sz="2000" b="1" dirty="0">
              <a:solidFill>
                <a:srgbClr val="7030A0"/>
              </a:solidFill>
              <a:latin typeface="微軟正黑體" panose="020B0604030504040204" pitchFamily="34" charset="-120"/>
              <a:ea typeface="微軟正黑體" panose="020B0604030504040204" pitchFamily="34" charset="-120"/>
              <a:cs typeface="Times New Roman" pitchFamily="18" charset="0"/>
            </a:endParaRPr>
          </a:p>
        </p:txBody>
      </p:sp>
      <p:sp>
        <p:nvSpPr>
          <p:cNvPr id="8" name="AutoShape 2"/>
          <p:cNvSpPr txBox="1">
            <a:spLocks noChangeArrowheads="1"/>
          </p:cNvSpPr>
          <p:nvPr/>
        </p:nvSpPr>
        <p:spPr>
          <a:xfrm>
            <a:off x="628650" y="565151"/>
            <a:ext cx="7886700" cy="717550"/>
          </a:xfrm>
          <a:prstGeom prst="rect">
            <a:avLst/>
          </a:prstGeom>
        </p:spPr>
        <p:txBody>
          <a:bodyPr/>
          <a:lstStyle>
            <a:lvl1pPr algn="l" rtl="0" eaLnBrk="1" fontAlgn="base" hangingPunct="1">
              <a:spcBef>
                <a:spcPct val="0"/>
              </a:spcBef>
              <a:spcAft>
                <a:spcPct val="0"/>
              </a:spcAft>
              <a:defRPr kumimoji="1" sz="3800" b="1">
                <a:solidFill>
                  <a:srgbClr val="006600"/>
                </a:solidFill>
                <a:latin typeface="+mn-lt"/>
                <a:ea typeface="+mn-ea"/>
                <a:cs typeface="+mj-cs"/>
              </a:defRPr>
            </a:lvl1pPr>
            <a:lvl2pPr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2pPr>
            <a:lvl3pPr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3pPr>
            <a:lvl4pPr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4pPr>
            <a:lvl5pPr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5pPr>
            <a:lvl6pPr marL="457200"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6pPr>
            <a:lvl7pPr marL="914400"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7pPr>
            <a:lvl8pPr marL="1371600"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8pPr>
            <a:lvl9pPr marL="1828800"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9pPr>
          </a:lstStyle>
          <a:p>
            <a:pPr algn="ctr">
              <a:lnSpc>
                <a:spcPct val="90000"/>
              </a:lnSpc>
              <a:defRPr/>
            </a:pPr>
            <a:r>
              <a:rPr lang="zh-TW" altLang="en-US" sz="3600" u="sng" dirty="0">
                <a:solidFill>
                  <a:srgbClr val="92D050"/>
                </a:solidFill>
                <a:latin typeface="Times New Roman" panose="02020603050405020304" pitchFamily="18" charset="0"/>
                <a:ea typeface="微軟正黑體" panose="020B0604030504040204" pitchFamily="34" charset="-120"/>
                <a:cs typeface="Times New Roman" panose="02020603050405020304" pitchFamily="18" charset="0"/>
              </a:rPr>
              <a:t>環保</a:t>
            </a:r>
            <a:r>
              <a:rPr lang="en-US" altLang="zh-TW" sz="3600" u="sng" dirty="0">
                <a:solidFill>
                  <a:srgbClr val="92D050"/>
                </a:solidFill>
                <a:latin typeface="Times New Roman" panose="02020603050405020304" pitchFamily="18" charset="0"/>
                <a:ea typeface="微軟正黑體" panose="020B0604030504040204" pitchFamily="34" charset="-120"/>
                <a:cs typeface="Times New Roman" panose="02020603050405020304" pitchFamily="18" charset="0"/>
              </a:rPr>
              <a:t>Q&amp;A</a:t>
            </a:r>
          </a:p>
        </p:txBody>
      </p:sp>
      <p:sp>
        <p:nvSpPr>
          <p:cNvPr id="9" name="矩形 8"/>
          <p:cNvSpPr/>
          <p:nvPr/>
        </p:nvSpPr>
        <p:spPr>
          <a:xfrm>
            <a:off x="376519" y="1873570"/>
            <a:ext cx="8256493" cy="4401205"/>
          </a:xfrm>
          <a:prstGeom prst="rect">
            <a:avLst/>
          </a:prstGeom>
        </p:spPr>
        <p:txBody>
          <a:bodyPr wrap="square">
            <a:spAutoFit/>
          </a:bodyPr>
          <a:lstStyle/>
          <a:p>
            <a:r>
              <a:rPr lang="zh-TW" altLang="en-US" sz="2000" dirty="0" smtClean="0"/>
              <a:t>      一、依 </a:t>
            </a:r>
            <a:r>
              <a:rPr lang="en-US" altLang="zh-TW" sz="2000" dirty="0"/>
              <a:t>107  </a:t>
            </a:r>
            <a:r>
              <a:rPr lang="zh-TW" altLang="en-US" sz="2000" dirty="0"/>
              <a:t>年 </a:t>
            </a:r>
            <a:r>
              <a:rPr lang="en-US" altLang="zh-TW" sz="2000" dirty="0"/>
              <a:t>8  </a:t>
            </a:r>
            <a:r>
              <a:rPr lang="zh-TW" altLang="en-US" sz="2000" dirty="0"/>
              <a:t>月 </a:t>
            </a:r>
            <a:r>
              <a:rPr lang="en-US" altLang="zh-TW" sz="2000" dirty="0"/>
              <a:t>1  </a:t>
            </a:r>
            <a:r>
              <a:rPr lang="zh-TW" altLang="en-US" sz="2000" dirty="0"/>
              <a:t>日修正公布空氣污染防制法（以下簡稱空污</a:t>
            </a:r>
            <a:br>
              <a:rPr lang="zh-TW" altLang="en-US" sz="2000" dirty="0"/>
            </a:br>
            <a:r>
              <a:rPr lang="zh-TW" altLang="en-US" sz="2000" dirty="0"/>
              <a:t>      法）第 </a:t>
            </a:r>
            <a:r>
              <a:rPr lang="en-US" altLang="zh-TW" sz="2000" dirty="0"/>
              <a:t>32 </a:t>
            </a:r>
            <a:r>
              <a:rPr lang="zh-TW" altLang="en-US" sz="2000" dirty="0"/>
              <a:t>條第 </a:t>
            </a:r>
            <a:r>
              <a:rPr lang="en-US" altLang="zh-TW" sz="2000" dirty="0"/>
              <a:t>1  </a:t>
            </a:r>
            <a:r>
              <a:rPr lang="zh-TW" altLang="en-US" sz="2000" dirty="0"/>
              <a:t>項第 </a:t>
            </a:r>
            <a:r>
              <a:rPr lang="en-US" altLang="zh-TW" sz="2000" dirty="0"/>
              <a:t>1  </a:t>
            </a:r>
            <a:r>
              <a:rPr lang="zh-TW" altLang="en-US" sz="2000" dirty="0"/>
              <a:t>款規定，在各級防制區或總量管制區</a:t>
            </a:r>
            <a:br>
              <a:rPr lang="zh-TW" altLang="en-US" sz="2000" dirty="0"/>
            </a:br>
            <a:r>
              <a:rPr lang="zh-TW" altLang="en-US" sz="2000" dirty="0"/>
              <a:t>      內，不得有從事燃燒，導致產生明顯粒狀污染物，散布於空氣或他</a:t>
            </a:r>
            <a:br>
              <a:rPr lang="zh-TW" altLang="en-US" sz="2000" dirty="0"/>
            </a:br>
            <a:r>
              <a:rPr lang="zh-TW" altLang="en-US" sz="2000" dirty="0"/>
              <a:t>      人財物的行為。有關各級環保機關於稽查時，倘發現有露天燃燒稻</a:t>
            </a:r>
            <a:br>
              <a:rPr lang="zh-TW" altLang="en-US" sz="2000" dirty="0"/>
            </a:br>
            <a:r>
              <a:rPr lang="zh-TW" altLang="en-US" sz="2000" dirty="0"/>
              <a:t>      草、雜草等物之空氣污染情事，如未當場查獲行為人但發現有露天</a:t>
            </a:r>
            <a:br>
              <a:rPr lang="zh-TW" altLang="en-US" sz="2000" dirty="0"/>
            </a:br>
            <a:r>
              <a:rPr lang="zh-TW" altLang="en-US" sz="2000" dirty="0"/>
              <a:t>      燃燒跡證，則於進行行政調查蒐集各種證據資料，依經驗法則及論</a:t>
            </a:r>
            <a:br>
              <a:rPr lang="zh-TW" altLang="en-US" sz="2000" dirty="0"/>
            </a:br>
            <a:r>
              <a:rPr lang="zh-TW" altLang="en-US" sz="2000" dirty="0"/>
              <a:t>      理法則綜合判斷結果，確認土地所有人、使用人或管理人與空氣污</a:t>
            </a:r>
            <a:br>
              <a:rPr lang="zh-TW" altLang="en-US" sz="2000" dirty="0"/>
            </a:br>
            <a:r>
              <a:rPr lang="zh-TW" altLang="en-US" sz="2000" dirty="0"/>
              <a:t>      染行為之關聯性，或依周遭地理環境、燃燒殘餘物等足以認定其為</a:t>
            </a:r>
            <a:br>
              <a:rPr lang="zh-TW" altLang="en-US" sz="2000" dirty="0"/>
            </a:br>
            <a:r>
              <a:rPr lang="zh-TW" altLang="en-US" sz="2000" dirty="0"/>
              <a:t>      行為人，並具備主觀上可非難性及可歸責性時，當得據以依法裁罰</a:t>
            </a:r>
            <a:br>
              <a:rPr lang="zh-TW" altLang="en-US" sz="2000" dirty="0"/>
            </a:br>
            <a:r>
              <a:rPr lang="zh-TW" altLang="en-US" sz="2000" dirty="0"/>
              <a:t>      其違規行為。前述證據資料，得以造成空氣污染之採證照片或錄影</a:t>
            </a:r>
            <a:br>
              <a:rPr lang="zh-TW" altLang="en-US" sz="2000" dirty="0"/>
            </a:br>
            <a:r>
              <a:rPr lang="zh-TW" altLang="en-US" sz="2000" dirty="0"/>
              <a:t>      光碟、空氣污染案件採證紀錄、地籍資料、農地租賃契約或土地代</a:t>
            </a:r>
            <a:br>
              <a:rPr lang="zh-TW" altLang="en-US" sz="2000" dirty="0"/>
            </a:br>
            <a:r>
              <a:rPr lang="zh-TW" altLang="en-US" sz="2000" dirty="0"/>
              <a:t>      耕書、陳情人或附近居民提供之相關資訊等具體客觀之證據併予評</a:t>
            </a:r>
            <a:br>
              <a:rPr lang="zh-TW" altLang="en-US" sz="2000" dirty="0"/>
            </a:br>
            <a:r>
              <a:rPr lang="zh-TW" altLang="en-US" sz="2000" dirty="0"/>
              <a:t>      估，以資證明，本署業於 </a:t>
            </a:r>
            <a:r>
              <a:rPr lang="en-US" altLang="zh-TW" sz="2000" dirty="0"/>
              <a:t>106  </a:t>
            </a:r>
            <a:r>
              <a:rPr lang="zh-TW" altLang="en-US" sz="2000" dirty="0"/>
              <a:t>年 </a:t>
            </a:r>
            <a:r>
              <a:rPr lang="en-US" altLang="zh-TW" sz="2000" dirty="0"/>
              <a:t>12 </a:t>
            </a:r>
            <a:r>
              <a:rPr lang="zh-TW" altLang="en-US" sz="2000" dirty="0"/>
              <a:t>月 </a:t>
            </a:r>
            <a:r>
              <a:rPr lang="en-US" altLang="zh-TW" sz="2000" dirty="0"/>
              <a:t>15 </a:t>
            </a:r>
            <a:r>
              <a:rPr lang="zh-TW" altLang="en-US" sz="2000" dirty="0"/>
              <a:t>日以環署空字第 </a:t>
            </a:r>
            <a:r>
              <a:rPr lang="en-US" altLang="zh-TW" sz="2000" dirty="0"/>
              <a:t>106</a:t>
            </a:r>
            <a:r>
              <a:rPr lang="zh-TW" altLang="en-US" sz="2000" dirty="0"/>
              <a:t/>
            </a:r>
            <a:br>
              <a:rPr lang="zh-TW" altLang="en-US" sz="2000" dirty="0"/>
            </a:br>
            <a:r>
              <a:rPr lang="zh-TW" altLang="en-US" sz="2000" dirty="0"/>
              <a:t>      </a:t>
            </a:r>
            <a:r>
              <a:rPr lang="en-US" altLang="zh-TW" sz="2000" dirty="0"/>
              <a:t>0101396 </a:t>
            </a:r>
            <a:r>
              <a:rPr lang="zh-TW" altLang="en-US" sz="2000" dirty="0"/>
              <a:t>號函釋在案。</a:t>
            </a:r>
            <a:endParaRPr lang="zh-TW" altLang="en-US" sz="2000" b="1" dirty="0">
              <a:solidFill>
                <a:srgbClr val="7030A0"/>
              </a:solidFill>
              <a:latin typeface="微軟正黑體" panose="020B0604030504040204" pitchFamily="34" charset="-120"/>
              <a:ea typeface="微軟正黑體" panose="020B0604030504040204" pitchFamily="34" charset="-120"/>
              <a:cs typeface="Times New Roman" pitchFamily="18" charset="0"/>
            </a:endParaRPr>
          </a:p>
        </p:txBody>
      </p:sp>
    </p:spTree>
    <p:extLst>
      <p:ext uri="{BB962C8B-B14F-4D97-AF65-F5344CB8AC3E}">
        <p14:creationId xmlns:p14="http://schemas.microsoft.com/office/powerpoint/2010/main" xmlns="" val="38137530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46</a:t>
            </a:fld>
            <a:endParaRPr lang="zh-TW" altLang="en-US"/>
          </a:p>
        </p:txBody>
      </p:sp>
      <p:sp>
        <p:nvSpPr>
          <p:cNvPr id="7" name="矩形 6"/>
          <p:cNvSpPr/>
          <p:nvPr/>
        </p:nvSpPr>
        <p:spPr>
          <a:xfrm>
            <a:off x="749675" y="1298076"/>
            <a:ext cx="7839634" cy="400110"/>
          </a:xfrm>
          <a:prstGeom prst="rect">
            <a:avLst/>
          </a:prstGeom>
        </p:spPr>
        <p:txBody>
          <a:bodyPr wrap="square">
            <a:spAutoFit/>
          </a:bodyPr>
          <a:lstStyle/>
          <a:p>
            <a:r>
              <a:rPr lang="zh-TW" altLang="en-US" sz="2000" b="1" dirty="0"/>
              <a:t>稽查時無露天燃燒行為人在燃燒現場，可否處分土地所有人疑意</a:t>
            </a:r>
            <a:endParaRPr lang="zh-TW" altLang="en-US" sz="2000" b="1" dirty="0">
              <a:solidFill>
                <a:srgbClr val="7030A0"/>
              </a:solidFill>
              <a:latin typeface="微軟正黑體" panose="020B0604030504040204" pitchFamily="34" charset="-120"/>
              <a:ea typeface="微軟正黑體" panose="020B0604030504040204" pitchFamily="34" charset="-120"/>
              <a:cs typeface="Times New Roman" pitchFamily="18" charset="0"/>
            </a:endParaRPr>
          </a:p>
        </p:txBody>
      </p:sp>
      <p:sp>
        <p:nvSpPr>
          <p:cNvPr id="8" name="AutoShape 2"/>
          <p:cNvSpPr txBox="1">
            <a:spLocks noChangeArrowheads="1"/>
          </p:cNvSpPr>
          <p:nvPr/>
        </p:nvSpPr>
        <p:spPr>
          <a:xfrm>
            <a:off x="628650" y="565151"/>
            <a:ext cx="7886700" cy="717550"/>
          </a:xfrm>
          <a:prstGeom prst="rect">
            <a:avLst/>
          </a:prstGeom>
        </p:spPr>
        <p:txBody>
          <a:bodyPr/>
          <a:lstStyle>
            <a:lvl1pPr algn="l" rtl="0" eaLnBrk="1" fontAlgn="base" hangingPunct="1">
              <a:spcBef>
                <a:spcPct val="0"/>
              </a:spcBef>
              <a:spcAft>
                <a:spcPct val="0"/>
              </a:spcAft>
              <a:defRPr kumimoji="1" sz="3800" b="1">
                <a:solidFill>
                  <a:srgbClr val="006600"/>
                </a:solidFill>
                <a:latin typeface="+mn-lt"/>
                <a:ea typeface="+mn-ea"/>
                <a:cs typeface="+mj-cs"/>
              </a:defRPr>
            </a:lvl1pPr>
            <a:lvl2pPr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2pPr>
            <a:lvl3pPr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3pPr>
            <a:lvl4pPr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4pPr>
            <a:lvl5pPr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5pPr>
            <a:lvl6pPr marL="457200"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6pPr>
            <a:lvl7pPr marL="914400"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7pPr>
            <a:lvl8pPr marL="1371600"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8pPr>
            <a:lvl9pPr marL="1828800"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9pPr>
          </a:lstStyle>
          <a:p>
            <a:pPr algn="ctr">
              <a:lnSpc>
                <a:spcPct val="90000"/>
              </a:lnSpc>
              <a:defRPr/>
            </a:pPr>
            <a:r>
              <a:rPr lang="zh-TW" altLang="en-US" sz="3600" u="sng" dirty="0">
                <a:solidFill>
                  <a:srgbClr val="92D050"/>
                </a:solidFill>
                <a:latin typeface="Times New Roman" panose="02020603050405020304" pitchFamily="18" charset="0"/>
                <a:ea typeface="微軟正黑體" panose="020B0604030504040204" pitchFamily="34" charset="-120"/>
                <a:cs typeface="Times New Roman" panose="02020603050405020304" pitchFamily="18" charset="0"/>
              </a:rPr>
              <a:t>環保</a:t>
            </a:r>
            <a:r>
              <a:rPr lang="en-US" altLang="zh-TW" sz="3600" u="sng" dirty="0">
                <a:solidFill>
                  <a:srgbClr val="92D050"/>
                </a:solidFill>
                <a:latin typeface="Times New Roman" panose="02020603050405020304" pitchFamily="18" charset="0"/>
                <a:ea typeface="微軟正黑體" panose="020B0604030504040204" pitchFamily="34" charset="-120"/>
                <a:cs typeface="Times New Roman" panose="02020603050405020304" pitchFamily="18" charset="0"/>
              </a:rPr>
              <a:t>Q&amp;A</a:t>
            </a:r>
          </a:p>
        </p:txBody>
      </p:sp>
      <p:sp>
        <p:nvSpPr>
          <p:cNvPr id="9" name="矩形 8"/>
          <p:cNvSpPr/>
          <p:nvPr/>
        </p:nvSpPr>
        <p:spPr>
          <a:xfrm>
            <a:off x="376519" y="1873570"/>
            <a:ext cx="8256493" cy="3170099"/>
          </a:xfrm>
          <a:prstGeom prst="rect">
            <a:avLst/>
          </a:prstGeom>
        </p:spPr>
        <p:txBody>
          <a:bodyPr wrap="square">
            <a:spAutoFit/>
          </a:bodyPr>
          <a:lstStyle/>
          <a:p>
            <a:r>
              <a:rPr lang="zh-TW" altLang="en-US" sz="2000" dirty="0" smtClean="0"/>
              <a:t>呈上頁</a:t>
            </a:r>
            <a:r>
              <a:rPr lang="en-US" altLang="zh-TW" sz="2000" dirty="0" smtClean="0"/>
              <a:t/>
            </a:r>
            <a:br>
              <a:rPr lang="en-US" altLang="zh-TW" sz="2000" dirty="0" smtClean="0"/>
            </a:br>
            <a:r>
              <a:rPr lang="zh-TW" altLang="en-US" sz="2000" dirty="0"/>
              <a:t>二、有關所詢倘依空污法第 </a:t>
            </a:r>
            <a:r>
              <a:rPr lang="en-US" altLang="zh-TW" sz="2000" dirty="0"/>
              <a:t>32 </a:t>
            </a:r>
            <a:r>
              <a:rPr lang="zh-TW" altLang="en-US" sz="2000" dirty="0"/>
              <a:t>條第 </a:t>
            </a:r>
            <a:r>
              <a:rPr lang="en-US" altLang="zh-TW" sz="2000" dirty="0"/>
              <a:t>1  </a:t>
            </a:r>
            <a:r>
              <a:rPr lang="zh-TW" altLang="en-US" sz="2000" dirty="0"/>
              <a:t>項第 </a:t>
            </a:r>
            <a:r>
              <a:rPr lang="en-US" altLang="zh-TW" sz="2000" dirty="0"/>
              <a:t>1  </a:t>
            </a:r>
            <a:r>
              <a:rPr lang="zh-TW" altLang="en-US" sz="2000" dirty="0"/>
              <a:t>款查無行為人，得否</a:t>
            </a:r>
            <a:br>
              <a:rPr lang="zh-TW" altLang="en-US" sz="2000" dirty="0"/>
            </a:br>
            <a:r>
              <a:rPr lang="zh-TW" altLang="en-US" sz="2000" dirty="0"/>
              <a:t>      改依該條項第 </a:t>
            </a:r>
            <a:r>
              <a:rPr lang="en-US" altLang="zh-TW" sz="2000" dirty="0"/>
              <a:t>3  </a:t>
            </a:r>
            <a:r>
              <a:rPr lang="zh-TW" altLang="en-US" sz="2000" dirty="0"/>
              <a:t>款中「管理不當產生自燃」行為針對土地所有人</a:t>
            </a:r>
            <a:br>
              <a:rPr lang="zh-TW" altLang="en-US" sz="2000" dirty="0"/>
            </a:br>
            <a:r>
              <a:rPr lang="zh-TW" altLang="en-US" sz="2000" dirty="0"/>
              <a:t>      進行告發一節，考量空污法第 </a:t>
            </a:r>
            <a:r>
              <a:rPr lang="en-US" altLang="zh-TW" sz="2000" dirty="0"/>
              <a:t>32 </a:t>
            </a:r>
            <a:r>
              <a:rPr lang="zh-TW" altLang="en-US" sz="2000" dirty="0"/>
              <a:t>條第 </a:t>
            </a:r>
            <a:r>
              <a:rPr lang="en-US" altLang="zh-TW" sz="2000" dirty="0"/>
              <a:t>1  </a:t>
            </a:r>
            <a:r>
              <a:rPr lang="zh-TW" altLang="en-US" sz="2000" dirty="0"/>
              <a:t>項所定各款污染行為係</a:t>
            </a:r>
            <a:br>
              <a:rPr lang="zh-TW" altLang="en-US" sz="2000" dirty="0"/>
            </a:br>
            <a:r>
              <a:rPr lang="zh-TW" altLang="en-US" sz="2000" dirty="0"/>
              <a:t>      屬不同態樣，其構成要件各異，應依個別污染行為態樣進行判定。</a:t>
            </a:r>
            <a:br>
              <a:rPr lang="zh-TW" altLang="en-US" sz="2000" dirty="0"/>
            </a:br>
            <a:r>
              <a:rPr lang="zh-TW" altLang="en-US" sz="2000" dirty="0"/>
              <a:t>  三、又空污法第 </a:t>
            </a:r>
            <a:r>
              <a:rPr lang="en-US" altLang="zh-TW" sz="2000" dirty="0"/>
              <a:t>32 </a:t>
            </a:r>
            <a:r>
              <a:rPr lang="zh-TW" altLang="en-US" sz="2000" dirty="0"/>
              <a:t>條第 </a:t>
            </a:r>
            <a:r>
              <a:rPr lang="en-US" altLang="zh-TW" sz="2000" dirty="0"/>
              <a:t>1  </a:t>
            </a:r>
            <a:r>
              <a:rPr lang="zh-TW" altLang="en-US" sz="2000" dirty="0"/>
              <a:t>項第 </a:t>
            </a:r>
            <a:r>
              <a:rPr lang="en-US" altLang="zh-TW" sz="2000" dirty="0"/>
              <a:t>6  </a:t>
            </a:r>
            <a:r>
              <a:rPr lang="zh-TW" altLang="en-US" sz="2000" dirty="0"/>
              <a:t>款規定，已修正為「其他經各級</a:t>
            </a:r>
            <a:br>
              <a:rPr lang="zh-TW" altLang="en-US" sz="2000" dirty="0"/>
            </a:br>
            <a:r>
              <a:rPr lang="zh-TW" altLang="en-US" sz="2000" dirty="0"/>
              <a:t>      主管機關公告之空氣污染行為。」倘貴局有管制污染行為之必要，</a:t>
            </a:r>
            <a:br>
              <a:rPr lang="zh-TW" altLang="en-US" sz="2000" dirty="0"/>
            </a:br>
            <a:r>
              <a:rPr lang="zh-TW" altLang="en-US" sz="2000" dirty="0"/>
              <a:t>      在未與空污法所定污染行為態樣規範有所牴觸之前提下，自得依該</a:t>
            </a:r>
            <a:br>
              <a:rPr lang="zh-TW" altLang="en-US" sz="2000" dirty="0"/>
            </a:br>
            <a:r>
              <a:rPr lang="zh-TW" altLang="en-US" sz="2000" dirty="0"/>
              <a:t>      條授權，就未例示之行為態樣加以規範。</a:t>
            </a:r>
            <a:r>
              <a:rPr lang="en-US" altLang="zh-TW" sz="2000" dirty="0" smtClean="0"/>
              <a:t/>
            </a:r>
            <a:br>
              <a:rPr lang="en-US" altLang="zh-TW" sz="2000" dirty="0" smtClean="0"/>
            </a:br>
            <a:endParaRPr lang="zh-TW" altLang="en-US" sz="2000" b="1" dirty="0">
              <a:solidFill>
                <a:srgbClr val="7030A0"/>
              </a:solidFill>
              <a:latin typeface="微軟正黑體" panose="020B0604030504040204" pitchFamily="34" charset="-120"/>
              <a:ea typeface="微軟正黑體" panose="020B0604030504040204" pitchFamily="34" charset="-120"/>
              <a:cs typeface="Times New Roman" pitchFamily="18" charset="0"/>
            </a:endParaRPr>
          </a:p>
        </p:txBody>
      </p:sp>
    </p:spTree>
    <p:extLst>
      <p:ext uri="{BB962C8B-B14F-4D97-AF65-F5344CB8AC3E}">
        <p14:creationId xmlns:p14="http://schemas.microsoft.com/office/powerpoint/2010/main" xmlns="" val="2865694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47</a:t>
            </a:fld>
            <a:endParaRPr lang="zh-TW" altLang="en-US"/>
          </a:p>
        </p:txBody>
      </p:sp>
      <p:pic>
        <p:nvPicPr>
          <p:cNvPr id="3" name="Picture 2" descr="「乾淨的空氣」的圖片搜尋結果"/>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700808"/>
            <a:ext cx="4371914" cy="2448272"/>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12" descr="「乾淨的水」的圖片搜尋結果"/>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6016" y="1697255"/>
            <a:ext cx="4104456" cy="24349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4" descr="「安全的食物」的圖片搜尋結果"/>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2676" y="4136560"/>
            <a:ext cx="4338750" cy="253279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6" descr="「醫院的病床」的圖片搜尋結果"/>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44616" y="4149079"/>
            <a:ext cx="4075856" cy="252027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標題 1"/>
          <p:cNvSpPr txBox="1">
            <a:spLocks/>
          </p:cNvSpPr>
          <p:nvPr/>
        </p:nvSpPr>
        <p:spPr>
          <a:xfrm>
            <a:off x="574675" y="836613"/>
            <a:ext cx="8001000" cy="684212"/>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1pPr>
          </a:lstStyle>
          <a:p>
            <a:r>
              <a:rPr lang="zh-TW" altLang="en-US" b="1" u="sng" dirty="0" smtClean="0">
                <a:solidFill>
                  <a:srgbClr val="92D050"/>
                </a:solidFill>
              </a:rPr>
              <a:t>馬雲</a:t>
            </a:r>
            <a:r>
              <a:rPr lang="en-US" altLang="zh-TW" b="1" u="sng" dirty="0" smtClean="0">
                <a:solidFill>
                  <a:srgbClr val="92D050"/>
                </a:solidFill>
              </a:rPr>
              <a:t>:</a:t>
            </a:r>
            <a:r>
              <a:rPr lang="zh-TW" altLang="en-US" b="1" dirty="0" smtClean="0">
                <a:solidFill>
                  <a:srgbClr val="92D050"/>
                </a:solidFill>
              </a:rPr>
              <a:t>預測未來最昂貴的東西</a:t>
            </a:r>
            <a:endParaRPr lang="zh-TW" altLang="en-US" b="1" dirty="0">
              <a:solidFill>
                <a:srgbClr val="92D050"/>
              </a:solidFill>
            </a:endParaRPr>
          </a:p>
        </p:txBody>
      </p:sp>
      <p:sp>
        <p:nvSpPr>
          <p:cNvPr id="8" name="文字方塊 7"/>
          <p:cNvSpPr txBox="1"/>
          <p:nvPr/>
        </p:nvSpPr>
        <p:spPr>
          <a:xfrm>
            <a:off x="212676" y="3211135"/>
            <a:ext cx="2448272" cy="584775"/>
          </a:xfrm>
          <a:prstGeom prst="rect">
            <a:avLst/>
          </a:prstGeom>
          <a:noFill/>
        </p:spPr>
        <p:txBody>
          <a:bodyPr wrap="square" rtlCol="0">
            <a:spAutoFit/>
          </a:bodyPr>
          <a:lstStyle/>
          <a:p>
            <a:r>
              <a:rPr lang="zh-TW" altLang="en-US" sz="3200" b="1" dirty="0" smtClean="0">
                <a:solidFill>
                  <a:schemeClr val="bg1"/>
                </a:solidFill>
              </a:rPr>
              <a:t>乾淨的空氣</a:t>
            </a:r>
            <a:endParaRPr lang="zh-TW" altLang="en-US" sz="3200" b="1" dirty="0">
              <a:solidFill>
                <a:schemeClr val="bg1"/>
              </a:solidFill>
            </a:endParaRPr>
          </a:p>
        </p:txBody>
      </p:sp>
      <p:sp>
        <p:nvSpPr>
          <p:cNvPr id="9" name="文字方塊 8"/>
          <p:cNvSpPr txBox="1"/>
          <p:nvPr/>
        </p:nvSpPr>
        <p:spPr>
          <a:xfrm>
            <a:off x="4716016" y="1680331"/>
            <a:ext cx="2448272" cy="584775"/>
          </a:xfrm>
          <a:prstGeom prst="rect">
            <a:avLst/>
          </a:prstGeom>
          <a:noFill/>
        </p:spPr>
        <p:txBody>
          <a:bodyPr wrap="square" rtlCol="0">
            <a:spAutoFit/>
          </a:bodyPr>
          <a:lstStyle/>
          <a:p>
            <a:r>
              <a:rPr lang="zh-TW" altLang="en-US" sz="3200" b="1" dirty="0" smtClean="0">
                <a:solidFill>
                  <a:srgbClr val="FFFF00"/>
                </a:solidFill>
              </a:rPr>
              <a:t>乾淨的水</a:t>
            </a:r>
            <a:endParaRPr lang="zh-TW" altLang="en-US" sz="3200" b="1" dirty="0">
              <a:solidFill>
                <a:srgbClr val="FFFF00"/>
              </a:solidFill>
            </a:endParaRPr>
          </a:p>
        </p:txBody>
      </p:sp>
      <p:sp>
        <p:nvSpPr>
          <p:cNvPr id="10" name="文字方塊 9"/>
          <p:cNvSpPr txBox="1"/>
          <p:nvPr/>
        </p:nvSpPr>
        <p:spPr>
          <a:xfrm>
            <a:off x="4716016" y="4100326"/>
            <a:ext cx="2448272" cy="584775"/>
          </a:xfrm>
          <a:prstGeom prst="rect">
            <a:avLst/>
          </a:prstGeom>
          <a:noFill/>
        </p:spPr>
        <p:txBody>
          <a:bodyPr wrap="square" rtlCol="0">
            <a:spAutoFit/>
          </a:bodyPr>
          <a:lstStyle/>
          <a:p>
            <a:r>
              <a:rPr lang="zh-TW" altLang="en-US" sz="3200" b="1" dirty="0">
                <a:solidFill>
                  <a:srgbClr val="FF0000"/>
                </a:solidFill>
              </a:rPr>
              <a:t>醫院</a:t>
            </a:r>
            <a:r>
              <a:rPr lang="zh-TW" altLang="en-US" sz="3200" b="1" dirty="0" smtClean="0">
                <a:solidFill>
                  <a:srgbClr val="FF0000"/>
                </a:solidFill>
              </a:rPr>
              <a:t>的病床</a:t>
            </a:r>
            <a:endParaRPr lang="zh-TW" altLang="en-US" sz="3200" b="1" dirty="0">
              <a:solidFill>
                <a:srgbClr val="FF0000"/>
              </a:solidFill>
            </a:endParaRPr>
          </a:p>
        </p:txBody>
      </p:sp>
    </p:spTree>
    <p:extLst>
      <p:ext uri="{BB962C8B-B14F-4D97-AF65-F5344CB8AC3E}">
        <p14:creationId xmlns:p14="http://schemas.microsoft.com/office/powerpoint/2010/main" xmlns="" val="222755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1"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img9.dzdwl.com/img/Mypsd_13942_201303231511250395B.jpg"/>
          <p:cNvPicPr>
            <a:picLocks noChangeAspect="1" noChangeArrowheads="1"/>
          </p:cNvPicPr>
          <p:nvPr/>
        </p:nvPicPr>
        <p:blipFill rotWithShape="1">
          <a:blip r:embed="rId2" cstate="print">
            <a:extLst>
              <a:ext uri="{28A0092B-C50C-407E-A947-70E740481C1C}">
                <a14:useLocalDpi xmlns:a14="http://schemas.microsoft.com/office/drawing/2010/main" xmlns=""/>
              </a:ext>
            </a:extLst>
          </a:blip>
          <a:srcRect/>
          <a:stretch/>
        </p:blipFill>
        <p:spPr bwMode="auto">
          <a:xfrm>
            <a:off x="-1" y="0"/>
            <a:ext cx="9144001"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http://3.bp.blogspot.com/-GZpwjGGAz9o/VSdn2WlpvJI/AAAAAAAALkU/YOL7Puh7uBo/s1600/%E6%9C%AA%E5%91%BD%E5%90%8D.png"/>
          <p:cNvPicPr>
            <a:picLocks noChangeAspect="1" noChangeArrowheads="1"/>
          </p:cNvPicPr>
          <p:nvPr/>
        </p:nvPicPr>
        <p:blipFill rotWithShape="1">
          <a:blip r:embed="rId3" cstate="email">
            <a:extLst>
              <a:ext uri="{BEBA8EAE-BF5A-486C-A8C5-ECC9F3942E4B}">
                <a14:imgProps xmlns:a14="http://schemas.microsoft.com/office/drawing/2010/main" xmlns="">
                  <a14:imgLayer r:embed="rId4">
                    <a14:imgEffect>
                      <a14:backgroundRemoval t="77556" b="100000" l="0" r="100000"/>
                    </a14:imgEffect>
                  </a14:imgLayer>
                </a14:imgProps>
              </a:ext>
              <a:ext uri="{28A0092B-C50C-407E-A947-70E740481C1C}">
                <a14:useLocalDpi xmlns:a14="http://schemas.microsoft.com/office/drawing/2010/main" xmlns=""/>
              </a:ext>
            </a:extLst>
          </a:blip>
          <a:srcRect t="80244"/>
          <a:stretch/>
        </p:blipFill>
        <p:spPr bwMode="auto">
          <a:xfrm>
            <a:off x="-1" y="5794444"/>
            <a:ext cx="9144000" cy="1092927"/>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矩形 13"/>
          <p:cNvSpPr/>
          <p:nvPr/>
        </p:nvSpPr>
        <p:spPr bwMode="gray">
          <a:xfrm>
            <a:off x="1071321" y="440039"/>
            <a:ext cx="3267241" cy="1323439"/>
          </a:xfrm>
          <a:prstGeom prst="rect">
            <a:avLst/>
          </a:prstGeom>
        </p:spPr>
        <p:txBody>
          <a:bodyPr wrap="none">
            <a:spAutoFit/>
          </a:bodyPr>
          <a:lstStyle/>
          <a:p>
            <a:r>
              <a:rPr lang="zh-TW" altLang="en-US" sz="8000" b="1" dirty="0">
                <a:solidFill>
                  <a:schemeClr val="bg1"/>
                </a:solidFill>
                <a:effectLst>
                  <a:glow rad="101600">
                    <a:schemeClr val="accent4">
                      <a:alpha val="60000"/>
                    </a:schemeClr>
                  </a:glow>
                </a:effectLst>
                <a:latin typeface="微軟正黑體" panose="020B0604030504040204" pitchFamily="34" charset="-120"/>
                <a:ea typeface="微軟正黑體" panose="020B0604030504040204" pitchFamily="34" charset="-120"/>
              </a:rPr>
              <a:t>好空氣</a:t>
            </a:r>
            <a:endParaRPr lang="zh-TW" altLang="en-US" sz="8000" dirty="0">
              <a:solidFill>
                <a:schemeClr val="bg1"/>
              </a:solidFill>
              <a:effectLst>
                <a:glow rad="101600">
                  <a:schemeClr val="accent4">
                    <a:alpha val="60000"/>
                  </a:schemeClr>
                </a:glow>
              </a:effectLst>
              <a:latin typeface="微軟正黑體" panose="020B0604030504040204" pitchFamily="34" charset="-120"/>
              <a:ea typeface="微軟正黑體" panose="020B0604030504040204" pitchFamily="34" charset="-120"/>
            </a:endParaRPr>
          </a:p>
        </p:txBody>
      </p:sp>
      <p:pic>
        <p:nvPicPr>
          <p:cNvPr id="17" name="Picture 2" descr="宣传绿色环保图片"/>
          <p:cNvPicPr>
            <a:picLocks noChangeAspect="1" noChangeArrowheads="1"/>
          </p:cNvPicPr>
          <p:nvPr/>
        </p:nvPicPr>
        <p:blipFill rotWithShape="1">
          <a:blip r:embed="rId5" cstate="email">
            <a:extLst>
              <a:ext uri="{BEBA8EAE-BF5A-486C-A8C5-ECC9F3942E4B}">
                <a14:imgProps xmlns:a14="http://schemas.microsoft.com/office/drawing/2010/main" xmlns="">
                  <a14:imgLayer r:embed="rId6">
                    <a14:imgEffect>
                      <a14:backgroundRemoval t="1346" b="84231" l="0" r="100000">
                        <a14:foregroundMark x1="8935" y1="67500" x2="8935" y2="67500"/>
                        <a14:foregroundMark x1="33333" y1="67500" x2="33333" y2="67500"/>
                        <a14:foregroundMark x1="53265" y1="64808" x2="53265" y2="64808"/>
                        <a14:foregroundMark x1="74055" y1="59231" x2="74055" y2="59231"/>
                        <a14:foregroundMark x1="76117" y1="65769" x2="76117" y2="65769"/>
                        <a14:foregroundMark x1="52577" y1="77115" x2="52577" y2="77115"/>
                        <a14:foregroundMark x1="29725" y1="74423" x2="29725" y2="74423"/>
                        <a14:foregroundMark x1="8247" y1="74423" x2="8247" y2="74423"/>
                        <a14:foregroundMark x1="79725" y1="14615" x2="79725" y2="14615"/>
                        <a14:foregroundMark x1="93643" y1="11923" x2="93643" y2="11923"/>
                        <a14:foregroundMark x1="71306" y1="32500" x2="71306" y2="32500"/>
                        <a14:foregroundMark x1="67526" y1="49808" x2="67526" y2="49808"/>
                        <a14:foregroundMark x1="70790" y1="56154" x2="70790" y2="56154"/>
                        <a14:foregroundMark x1="85911" y1="47500" x2="85911" y2="47500"/>
                        <a14:foregroundMark x1="80241" y1="42885" x2="80241" y2="42885"/>
                        <a14:foregroundMark x1="92440" y1="35577" x2="92440" y2="35577"/>
                        <a14:foregroundMark x1="86254" y1="26154" x2="85052" y2="26154"/>
                        <a14:foregroundMark x1="94845" y1="21154" x2="94845" y2="21154"/>
                        <a14:foregroundMark x1="98110" y1="23846" x2="98110" y2="23846"/>
                        <a14:foregroundMark x1="98110" y1="33462" x2="98110" y2="33462"/>
                        <a14:foregroundMark x1="33505" y1="64231" x2="33505" y2="64231"/>
                        <a14:foregroundMark x1="53093" y1="62500" x2="53093" y2="62500"/>
                        <a14:backgroundMark x1="1203" y1="85192" x2="1203" y2="85192"/>
                        <a14:backgroundMark x1="19931" y1="84808" x2="19931" y2="84808"/>
                        <a14:backgroundMark x1="40378" y1="88077" x2="40378" y2="88077"/>
                        <a14:backgroundMark x1="79038" y1="87500" x2="79038" y2="87500"/>
                        <a14:backgroundMark x1="61512" y1="83846" x2="61512" y2="83846"/>
                        <a14:backgroundMark x1="11340" y1="75192" x2="11340" y2="75192"/>
                        <a14:backgroundMark x1="17526" y1="76346" x2="17526" y2="76346"/>
                        <a14:backgroundMark x1="23883" y1="76538" x2="23883" y2="76538"/>
                        <a14:backgroundMark x1="25430" y1="79038" x2="25430" y2="79038"/>
                        <a14:backgroundMark x1="2405" y1="77500" x2="2405" y2="77500"/>
                        <a14:backgroundMark x1="42612" y1="77692" x2="42612" y2="77692"/>
                        <a14:backgroundMark x1="64777" y1="77885" x2="64777" y2="77885"/>
                        <a14:backgroundMark x1="86254" y1="80000" x2="86254" y2="80000"/>
                        <a14:backgroundMark x1="96735" y1="77500" x2="96735" y2="77500"/>
                        <a14:backgroundMark x1="75945" y1="76346" x2="75945" y2="76346"/>
                        <a14:backgroundMark x1="63230" y1="37500" x2="63230" y2="37500"/>
                        <a14:backgroundMark x1="73368" y1="51731" x2="73368" y2="51731"/>
                      </a14:backgroundRemoval>
                    </a14:imgEffect>
                  </a14:imgLayer>
                </a14:imgProps>
              </a:ext>
              <a:ext uri="{28A0092B-C50C-407E-A947-70E740481C1C}">
                <a14:useLocalDpi xmlns:a14="http://schemas.microsoft.com/office/drawing/2010/main" xmlns=""/>
              </a:ext>
            </a:extLst>
          </a:blip>
          <a:srcRect b="20203"/>
          <a:stretch/>
        </p:blipFill>
        <p:spPr bwMode="auto">
          <a:xfrm>
            <a:off x="3156156" y="1763478"/>
            <a:ext cx="5985812" cy="427015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矩形 6"/>
          <p:cNvSpPr/>
          <p:nvPr/>
        </p:nvSpPr>
        <p:spPr bwMode="gray">
          <a:xfrm>
            <a:off x="4443788" y="1442764"/>
            <a:ext cx="3267241" cy="1323439"/>
          </a:xfrm>
          <a:prstGeom prst="rect">
            <a:avLst/>
          </a:prstGeom>
        </p:spPr>
        <p:txBody>
          <a:bodyPr wrap="none">
            <a:spAutoFit/>
          </a:bodyPr>
          <a:lstStyle/>
          <a:p>
            <a:r>
              <a:rPr lang="zh-TW" altLang="en-US" sz="8000" b="1" dirty="0">
                <a:solidFill>
                  <a:schemeClr val="bg1"/>
                </a:solidFill>
                <a:effectLst>
                  <a:glow rad="101600">
                    <a:schemeClr val="accent4">
                      <a:alpha val="60000"/>
                    </a:schemeClr>
                  </a:glow>
                </a:effectLst>
                <a:latin typeface="微軟正黑體" panose="020B0604030504040204" pitchFamily="34" charset="-120"/>
                <a:ea typeface="微軟正黑體" panose="020B0604030504040204" pitchFamily="34" charset="-120"/>
              </a:rPr>
              <a:t>齊努力</a:t>
            </a:r>
            <a:endParaRPr lang="zh-TW" altLang="en-US" sz="8000" dirty="0">
              <a:solidFill>
                <a:schemeClr val="bg1"/>
              </a:solidFill>
              <a:effectLst>
                <a:glow rad="101600">
                  <a:schemeClr val="accent4">
                    <a:alpha val="60000"/>
                  </a:scheme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14275440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21623" y="4338000"/>
            <a:ext cx="3832412" cy="2520000"/>
          </a:xfrm>
          <a:prstGeom prst="rect">
            <a:avLst/>
          </a:prstGeom>
        </p:spPr>
      </p:pic>
      <p:pic>
        <p:nvPicPr>
          <p:cNvPr id="10" name="內容版面配置區 9"/>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66272" y="4338000"/>
            <a:ext cx="4040080" cy="2520000"/>
          </a:xfrm>
        </p:spPr>
      </p:pic>
      <p:pic>
        <p:nvPicPr>
          <p:cNvPr id="7" name="圖片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21623" y="939918"/>
            <a:ext cx="3832412" cy="2520000"/>
          </a:xfrm>
          <a:prstGeom prst="rect">
            <a:avLst/>
          </a:prstGeom>
        </p:spPr>
      </p:pic>
      <p:pic>
        <p:nvPicPr>
          <p:cNvPr id="8" name="圖片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66272" y="909000"/>
            <a:ext cx="4088014" cy="2520000"/>
          </a:xfrm>
          <a:prstGeom prst="rect">
            <a:avLst/>
          </a:prstGeom>
        </p:spPr>
      </p:pic>
      <p:pic>
        <p:nvPicPr>
          <p:cNvPr id="3" name="圖片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037955" y="2983500"/>
            <a:ext cx="3200000" cy="1800000"/>
          </a:xfrm>
          <a:prstGeom prst="rect">
            <a:avLst/>
          </a:prstGeom>
        </p:spPr>
      </p:pic>
      <p:sp>
        <p:nvSpPr>
          <p:cNvPr id="4" name="投影片編號版面配置區 3"/>
          <p:cNvSpPr>
            <a:spLocks noGrp="1"/>
          </p:cNvSpPr>
          <p:nvPr>
            <p:ph type="sldNum" sz="quarter" idx="12"/>
          </p:nvPr>
        </p:nvSpPr>
        <p:spPr/>
        <p:txBody>
          <a:bodyPr/>
          <a:lstStyle/>
          <a:p>
            <a:fld id="{4B623A07-8517-49F3-9DCC-4A4570E77CAB}" type="slidenum">
              <a:rPr lang="zh-TW" altLang="en-US" smtClean="0"/>
              <a:pPr/>
              <a:t>5</a:t>
            </a:fld>
            <a:endParaRPr lang="zh-TW" altLang="en-US" dirty="0"/>
          </a:p>
        </p:txBody>
      </p:sp>
      <p:sp>
        <p:nvSpPr>
          <p:cNvPr id="9" name="標題 1"/>
          <p:cNvSpPr>
            <a:spLocks noGrp="1"/>
          </p:cNvSpPr>
          <p:nvPr>
            <p:ph type="title"/>
          </p:nvPr>
        </p:nvSpPr>
        <p:spPr>
          <a:xfrm>
            <a:off x="3734660" y="334208"/>
            <a:ext cx="3790656" cy="574791"/>
          </a:xfrm>
        </p:spPr>
        <p:txBody>
          <a:bodyPr>
            <a:normAutofit/>
          </a:bodyPr>
          <a:lstStyle/>
          <a:p>
            <a:r>
              <a:rPr lang="zh-TW" altLang="en-US" sz="3000" b="1" kern="0" dirty="0" smtClean="0">
                <a:solidFill>
                  <a:schemeClr val="accent6">
                    <a:lumMod val="75000"/>
                  </a:schemeClr>
                </a:solidFill>
              </a:rPr>
              <a:t>空氣汙染</a:t>
            </a:r>
            <a:endParaRPr lang="zh-TW" altLang="en-US" sz="3000" b="1" dirty="0">
              <a:solidFill>
                <a:schemeClr val="accent6">
                  <a:lumMod val="75000"/>
                </a:schemeClr>
              </a:solidFill>
            </a:endParaRPr>
          </a:p>
        </p:txBody>
      </p:sp>
      <p:sp>
        <p:nvSpPr>
          <p:cNvPr id="11" name="文字方塊 10"/>
          <p:cNvSpPr txBox="1"/>
          <p:nvPr/>
        </p:nvSpPr>
        <p:spPr>
          <a:xfrm>
            <a:off x="502962" y="2844225"/>
            <a:ext cx="2448272" cy="584775"/>
          </a:xfrm>
          <a:prstGeom prst="rect">
            <a:avLst/>
          </a:prstGeom>
          <a:noFill/>
        </p:spPr>
        <p:txBody>
          <a:bodyPr wrap="square" rtlCol="0">
            <a:spAutoFit/>
          </a:bodyPr>
          <a:lstStyle/>
          <a:p>
            <a:r>
              <a:rPr lang="zh-TW" altLang="en-US" sz="3200" b="1" dirty="0" smtClean="0">
                <a:solidFill>
                  <a:srgbClr val="FFFF00"/>
                </a:solidFill>
              </a:rPr>
              <a:t>沙塵暴</a:t>
            </a:r>
            <a:endParaRPr lang="zh-TW" altLang="en-US" sz="3200" b="1" dirty="0">
              <a:solidFill>
                <a:srgbClr val="FFFF00"/>
              </a:solidFill>
            </a:endParaRPr>
          </a:p>
        </p:txBody>
      </p:sp>
      <p:sp>
        <p:nvSpPr>
          <p:cNvPr id="12" name="文字方塊 11"/>
          <p:cNvSpPr txBox="1"/>
          <p:nvPr/>
        </p:nvSpPr>
        <p:spPr>
          <a:xfrm>
            <a:off x="6740182" y="2844224"/>
            <a:ext cx="2448272" cy="584775"/>
          </a:xfrm>
          <a:prstGeom prst="rect">
            <a:avLst/>
          </a:prstGeom>
          <a:noFill/>
        </p:spPr>
        <p:txBody>
          <a:bodyPr wrap="square" rtlCol="0">
            <a:spAutoFit/>
          </a:bodyPr>
          <a:lstStyle/>
          <a:p>
            <a:r>
              <a:rPr lang="zh-TW" altLang="en-US" sz="3200" b="1" dirty="0" smtClean="0">
                <a:solidFill>
                  <a:srgbClr val="FFFF00"/>
                </a:solidFill>
              </a:rPr>
              <a:t>車輛</a:t>
            </a:r>
            <a:endParaRPr lang="zh-TW" altLang="en-US" sz="3200" b="1" dirty="0">
              <a:solidFill>
                <a:srgbClr val="FFFF00"/>
              </a:solidFill>
            </a:endParaRPr>
          </a:p>
        </p:txBody>
      </p:sp>
      <p:sp>
        <p:nvSpPr>
          <p:cNvPr id="13" name="文字方塊 12"/>
          <p:cNvSpPr txBox="1"/>
          <p:nvPr/>
        </p:nvSpPr>
        <p:spPr>
          <a:xfrm>
            <a:off x="492936" y="6107588"/>
            <a:ext cx="2448272" cy="584775"/>
          </a:xfrm>
          <a:prstGeom prst="rect">
            <a:avLst/>
          </a:prstGeom>
          <a:noFill/>
        </p:spPr>
        <p:txBody>
          <a:bodyPr wrap="square" rtlCol="0">
            <a:spAutoFit/>
          </a:bodyPr>
          <a:lstStyle/>
          <a:p>
            <a:r>
              <a:rPr lang="zh-TW" altLang="en-US" sz="3200" b="1" dirty="0" smtClean="0">
                <a:solidFill>
                  <a:srgbClr val="FFFF00"/>
                </a:solidFill>
              </a:rPr>
              <a:t>工廠煙囪</a:t>
            </a:r>
            <a:endParaRPr lang="zh-TW" altLang="en-US" sz="3200" b="1" dirty="0">
              <a:solidFill>
                <a:srgbClr val="FFFF00"/>
              </a:solidFill>
            </a:endParaRPr>
          </a:p>
        </p:txBody>
      </p:sp>
      <p:sp>
        <p:nvSpPr>
          <p:cNvPr id="14" name="文字方塊 13"/>
          <p:cNvSpPr txBox="1"/>
          <p:nvPr/>
        </p:nvSpPr>
        <p:spPr>
          <a:xfrm>
            <a:off x="6716707" y="6211329"/>
            <a:ext cx="2448272" cy="584775"/>
          </a:xfrm>
          <a:prstGeom prst="rect">
            <a:avLst/>
          </a:prstGeom>
          <a:noFill/>
        </p:spPr>
        <p:txBody>
          <a:bodyPr wrap="square" rtlCol="0">
            <a:spAutoFit/>
          </a:bodyPr>
          <a:lstStyle/>
          <a:p>
            <a:r>
              <a:rPr lang="zh-TW" altLang="en-US" sz="3200" b="1" dirty="0" smtClean="0">
                <a:solidFill>
                  <a:srgbClr val="FFFF00"/>
                </a:solidFill>
              </a:rPr>
              <a:t>油煙</a:t>
            </a:r>
            <a:endParaRPr lang="zh-TW" altLang="en-US" sz="3200" b="1" dirty="0">
              <a:solidFill>
                <a:srgbClr val="FFFF00"/>
              </a:solidFill>
            </a:endParaRPr>
          </a:p>
        </p:txBody>
      </p:sp>
      <p:sp>
        <p:nvSpPr>
          <p:cNvPr id="15" name="文字方塊 14"/>
          <p:cNvSpPr txBox="1"/>
          <p:nvPr/>
        </p:nvSpPr>
        <p:spPr>
          <a:xfrm>
            <a:off x="4921623" y="4235916"/>
            <a:ext cx="2448272" cy="584775"/>
          </a:xfrm>
          <a:prstGeom prst="rect">
            <a:avLst/>
          </a:prstGeom>
          <a:noFill/>
        </p:spPr>
        <p:txBody>
          <a:bodyPr wrap="square" rtlCol="0">
            <a:spAutoFit/>
          </a:bodyPr>
          <a:lstStyle/>
          <a:p>
            <a:r>
              <a:rPr lang="zh-TW" altLang="en-US" sz="3200" b="1" dirty="0" smtClean="0">
                <a:solidFill>
                  <a:srgbClr val="FFFF00"/>
                </a:solidFill>
              </a:rPr>
              <a:t>燒金紙</a:t>
            </a:r>
            <a:endParaRPr lang="zh-TW" altLang="en-US" sz="3200" b="1" dirty="0">
              <a:solidFill>
                <a:srgbClr val="FFFF00"/>
              </a:solidFill>
            </a:endParaRPr>
          </a:p>
        </p:txBody>
      </p:sp>
    </p:spTree>
    <p:extLst>
      <p:ext uri="{BB962C8B-B14F-4D97-AF65-F5344CB8AC3E}">
        <p14:creationId xmlns:p14="http://schemas.microsoft.com/office/powerpoint/2010/main" xmlns="" val="72262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heel(1)">
                                      <p:cBhvr>
                                        <p:cTn id="51" dur="2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circle(in)">
                                      <p:cBhvr>
                                        <p:cTn id="56" dur="20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barn(inVertical)">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47497" y="352427"/>
            <a:ext cx="7543133" cy="902200"/>
          </a:xfrm>
        </p:spPr>
        <p:txBody>
          <a:bodyPr>
            <a:normAutofit fontScale="90000"/>
          </a:bodyPr>
          <a:lstStyle/>
          <a:p>
            <a:r>
              <a:rPr lang="zh-TW" altLang="en-US" dirty="0">
                <a:solidFill>
                  <a:srgbClr val="FF0000"/>
                </a:solidFill>
              </a:rPr>
              <a:t>細懸浮</a:t>
            </a:r>
            <a:r>
              <a:rPr lang="zh-TW" altLang="en-US" dirty="0" smtClean="0">
                <a:solidFill>
                  <a:srgbClr val="FF0000"/>
                </a:solidFill>
              </a:rPr>
              <a:t>微粒</a:t>
            </a:r>
            <a:r>
              <a:rPr lang="en-US" altLang="zh-TW" dirty="0" smtClean="0">
                <a:solidFill>
                  <a:srgbClr val="FF0000"/>
                </a:solidFill>
              </a:rPr>
              <a:t>PM2.5</a:t>
            </a:r>
            <a:r>
              <a:rPr lang="zh-TW" altLang="en-US" dirty="0" smtClean="0">
                <a:solidFill>
                  <a:srgbClr val="FF0000"/>
                </a:solidFill>
              </a:rPr>
              <a:t>，外出</a:t>
            </a:r>
            <a:r>
              <a:rPr lang="zh-TW" altLang="en-US" dirty="0">
                <a:solidFill>
                  <a:srgbClr val="FF0000"/>
                </a:solidFill>
              </a:rPr>
              <a:t>請記得戴</a:t>
            </a:r>
            <a:r>
              <a:rPr lang="zh-TW" altLang="en-US" dirty="0" smtClean="0">
                <a:solidFill>
                  <a:srgbClr val="FF0000"/>
                </a:solidFill>
              </a:rPr>
              <a:t>口罩</a:t>
            </a:r>
            <a:r>
              <a:rPr lang="en-US" altLang="zh-TW" dirty="0" smtClean="0">
                <a:solidFill>
                  <a:srgbClr val="FF0000"/>
                </a:solidFill>
              </a:rPr>
              <a:t/>
            </a:r>
            <a:br>
              <a:rPr lang="en-US" altLang="zh-TW" dirty="0" smtClean="0">
                <a:solidFill>
                  <a:srgbClr val="FF0000"/>
                </a:solidFill>
              </a:rPr>
            </a:br>
            <a:r>
              <a:rPr lang="en-US" altLang="zh-TW" dirty="0" smtClean="0">
                <a:solidFill>
                  <a:srgbClr val="FF0000"/>
                </a:solidFill>
              </a:rPr>
              <a:t>(</a:t>
            </a:r>
            <a:r>
              <a:rPr lang="zh-TW" altLang="en-US" dirty="0" smtClean="0">
                <a:solidFill>
                  <a:srgbClr val="FF0000"/>
                </a:solidFill>
              </a:rPr>
              <a:t>圖</a:t>
            </a:r>
            <a:r>
              <a:rPr lang="zh-TW" altLang="en-US" dirty="0">
                <a:solidFill>
                  <a:srgbClr val="FF0000"/>
                </a:solidFill>
              </a:rPr>
              <a:t>為</a:t>
            </a:r>
            <a:r>
              <a:rPr lang="zh-TW" altLang="en-US" dirty="0" smtClean="0">
                <a:solidFill>
                  <a:srgbClr val="FF0000"/>
                </a:solidFill>
              </a:rPr>
              <a:t>高雄市天空</a:t>
            </a:r>
            <a:r>
              <a:rPr lang="zh-TW" altLang="en-US" dirty="0">
                <a:solidFill>
                  <a:srgbClr val="FF0000"/>
                </a:solidFill>
              </a:rPr>
              <a:t>一片</a:t>
            </a:r>
            <a:r>
              <a:rPr lang="zh-TW" altLang="en-US" dirty="0" smtClean="0">
                <a:solidFill>
                  <a:srgbClr val="FF0000"/>
                </a:solidFill>
              </a:rPr>
              <a:t>灰濛濛</a:t>
            </a:r>
            <a:r>
              <a:rPr lang="en-US" altLang="zh-TW" dirty="0" smtClean="0">
                <a:solidFill>
                  <a:srgbClr val="FF0000"/>
                </a:solidFill>
              </a:rPr>
              <a:t>)</a:t>
            </a:r>
            <a:endParaRPr lang="zh-TW" altLang="en-US" dirty="0"/>
          </a:p>
        </p:txBody>
      </p:sp>
      <p:sp>
        <p:nvSpPr>
          <p:cNvPr id="4" name="投影片編號版面配置區 3"/>
          <p:cNvSpPr>
            <a:spLocks noGrp="1"/>
          </p:cNvSpPr>
          <p:nvPr>
            <p:ph type="sldNum" sz="quarter" idx="12"/>
          </p:nvPr>
        </p:nvSpPr>
        <p:spPr/>
        <p:txBody>
          <a:bodyPr/>
          <a:lstStyle/>
          <a:p>
            <a:fld id="{4B623A07-8517-49F3-9DCC-4A4570E77CAB}" type="slidenum">
              <a:rPr lang="zh-TW" altLang="en-US" smtClean="0"/>
              <a:pPr/>
              <a:t>6</a:t>
            </a:fld>
            <a:endParaRPr lang="zh-TW" altLang="en-US" dirty="0"/>
          </a:p>
        </p:txBody>
      </p:sp>
      <p:pic>
        <p:nvPicPr>
          <p:cNvPr id="3" name="圖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8135" y="1466280"/>
            <a:ext cx="8367730" cy="5220000"/>
          </a:xfrm>
          <a:prstGeom prst="rect">
            <a:avLst/>
          </a:prstGeom>
        </p:spPr>
      </p:pic>
    </p:spTree>
    <p:extLst>
      <p:ext uri="{BB962C8B-B14F-4D97-AF65-F5344CB8AC3E}">
        <p14:creationId xmlns:p14="http://schemas.microsoft.com/office/powerpoint/2010/main" xmlns="" val="13582519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圖表 13"/>
          <p:cNvGraphicFramePr>
            <a:graphicFrameLocks/>
          </p:cNvGraphicFramePr>
          <p:nvPr>
            <p:extLst>
              <p:ext uri="{D42A27DB-BD31-4B8C-83A1-F6EECF244321}">
                <p14:modId xmlns:p14="http://schemas.microsoft.com/office/powerpoint/2010/main" xmlns="" val="2141276026"/>
              </p:ext>
            </p:extLst>
          </p:nvPr>
        </p:nvGraphicFramePr>
        <p:xfrm>
          <a:off x="-468630" y="1360170"/>
          <a:ext cx="6043165" cy="4732020"/>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群組 6"/>
          <p:cNvGrpSpPr/>
          <p:nvPr/>
        </p:nvGrpSpPr>
        <p:grpSpPr>
          <a:xfrm>
            <a:off x="5404622" y="1465248"/>
            <a:ext cx="3126485" cy="5069518"/>
            <a:chOff x="3863661" y="1159097"/>
            <a:chExt cx="2870481" cy="5267459"/>
          </a:xfrm>
        </p:grpSpPr>
        <p:pic>
          <p:nvPicPr>
            <p:cNvPr id="8" name="圖片 7"/>
            <p:cNvPicPr>
              <a:picLocks noChangeAspect="1"/>
            </p:cNvPicPr>
            <p:nvPr/>
          </p:nvPicPr>
          <p:blipFill rotWithShape="1">
            <a:blip r:embed="rId4" cstate="email">
              <a:extLst>
                <a:ext uri="{28A0092B-C50C-407E-A947-70E740481C1C}">
                  <a14:useLocalDpi xmlns:a14="http://schemas.microsoft.com/office/drawing/2010/main" xmlns="" val="0"/>
                </a:ext>
              </a:extLst>
            </a:blip>
            <a:srcRect/>
            <a:stretch/>
          </p:blipFill>
          <p:spPr>
            <a:xfrm>
              <a:off x="3863661" y="1159097"/>
              <a:ext cx="2870481" cy="5267459"/>
            </a:xfrm>
            <a:prstGeom prst="rect">
              <a:avLst/>
            </a:prstGeom>
          </p:spPr>
        </p:pic>
        <p:sp>
          <p:nvSpPr>
            <p:cNvPr id="9" name="手繪多邊形 8"/>
            <p:cNvSpPr/>
            <p:nvPr/>
          </p:nvSpPr>
          <p:spPr>
            <a:xfrm>
              <a:off x="3863661" y="3581909"/>
              <a:ext cx="884057" cy="1000601"/>
            </a:xfrm>
            <a:custGeom>
              <a:avLst/>
              <a:gdLst>
                <a:gd name="connsiteX0" fmla="*/ 194041 w 897315"/>
                <a:gd name="connsiteY0" fmla="*/ 3319 h 1098056"/>
                <a:gd name="connsiteX1" fmla="*/ 876622 w 897315"/>
                <a:gd name="connsiteY1" fmla="*/ 273775 h 1098056"/>
                <a:gd name="connsiteX2" fmla="*/ 709196 w 897315"/>
                <a:gd name="connsiteY2" fmla="*/ 557110 h 1098056"/>
                <a:gd name="connsiteX3" fmla="*/ 593286 w 897315"/>
                <a:gd name="connsiteY3" fmla="*/ 917719 h 1098056"/>
                <a:gd name="connsiteX4" fmla="*/ 322830 w 897315"/>
                <a:gd name="connsiteY4" fmla="*/ 969234 h 1098056"/>
                <a:gd name="connsiteX5" fmla="*/ 142526 w 897315"/>
                <a:gd name="connsiteY5" fmla="*/ 1098023 h 1098056"/>
                <a:gd name="connsiteX6" fmla="*/ 129647 w 897315"/>
                <a:gd name="connsiteY6" fmla="*/ 956355 h 1098056"/>
                <a:gd name="connsiteX7" fmla="*/ 858 w 897315"/>
                <a:gd name="connsiteY7" fmla="*/ 827567 h 1098056"/>
                <a:gd name="connsiteX8" fmla="*/ 78132 w 897315"/>
                <a:gd name="connsiteY8" fmla="*/ 466958 h 1098056"/>
                <a:gd name="connsiteX9" fmla="*/ 194041 w 897315"/>
                <a:gd name="connsiteY9" fmla="*/ 3319 h 1098056"/>
                <a:gd name="connsiteX0" fmla="*/ 194041 w 897315"/>
                <a:gd name="connsiteY0" fmla="*/ 3319 h 1098593"/>
                <a:gd name="connsiteX1" fmla="*/ 876622 w 897315"/>
                <a:gd name="connsiteY1" fmla="*/ 273775 h 1098593"/>
                <a:gd name="connsiteX2" fmla="*/ 709196 w 897315"/>
                <a:gd name="connsiteY2" fmla="*/ 557110 h 1098593"/>
                <a:gd name="connsiteX3" fmla="*/ 593286 w 897315"/>
                <a:gd name="connsiteY3" fmla="*/ 917719 h 1098593"/>
                <a:gd name="connsiteX4" fmla="*/ 322830 w 897315"/>
                <a:gd name="connsiteY4" fmla="*/ 969234 h 1098593"/>
                <a:gd name="connsiteX5" fmla="*/ 142526 w 897315"/>
                <a:gd name="connsiteY5" fmla="*/ 1098023 h 1098593"/>
                <a:gd name="connsiteX6" fmla="*/ 64789 w 897315"/>
                <a:gd name="connsiteY6" fmla="*/ 913161 h 1098593"/>
                <a:gd name="connsiteX7" fmla="*/ 858 w 897315"/>
                <a:gd name="connsiteY7" fmla="*/ 827567 h 1098593"/>
                <a:gd name="connsiteX8" fmla="*/ 78132 w 897315"/>
                <a:gd name="connsiteY8" fmla="*/ 466958 h 1098593"/>
                <a:gd name="connsiteX9" fmla="*/ 194041 w 897315"/>
                <a:gd name="connsiteY9" fmla="*/ 3319 h 1098593"/>
                <a:gd name="connsiteX0" fmla="*/ 194041 w 897315"/>
                <a:gd name="connsiteY0" fmla="*/ 3319 h 992624"/>
                <a:gd name="connsiteX1" fmla="*/ 876622 w 897315"/>
                <a:gd name="connsiteY1" fmla="*/ 273775 h 992624"/>
                <a:gd name="connsiteX2" fmla="*/ 709196 w 897315"/>
                <a:gd name="connsiteY2" fmla="*/ 557110 h 992624"/>
                <a:gd name="connsiteX3" fmla="*/ 593286 w 897315"/>
                <a:gd name="connsiteY3" fmla="*/ 917719 h 992624"/>
                <a:gd name="connsiteX4" fmla="*/ 322830 w 897315"/>
                <a:gd name="connsiteY4" fmla="*/ 969234 h 992624"/>
                <a:gd name="connsiteX5" fmla="*/ 142526 w 897315"/>
                <a:gd name="connsiteY5" fmla="*/ 990039 h 992624"/>
                <a:gd name="connsiteX6" fmla="*/ 64789 w 897315"/>
                <a:gd name="connsiteY6" fmla="*/ 913161 h 992624"/>
                <a:gd name="connsiteX7" fmla="*/ 858 w 897315"/>
                <a:gd name="connsiteY7" fmla="*/ 827567 h 992624"/>
                <a:gd name="connsiteX8" fmla="*/ 78132 w 897315"/>
                <a:gd name="connsiteY8" fmla="*/ 466958 h 992624"/>
                <a:gd name="connsiteX9" fmla="*/ 194041 w 897315"/>
                <a:gd name="connsiteY9" fmla="*/ 3319 h 992624"/>
                <a:gd name="connsiteX0" fmla="*/ 194041 w 884057"/>
                <a:gd name="connsiteY0" fmla="*/ 11297 h 1000602"/>
                <a:gd name="connsiteX1" fmla="*/ 444745 w 884057"/>
                <a:gd name="connsiteY1" fmla="*/ 154124 h 1000602"/>
                <a:gd name="connsiteX2" fmla="*/ 876622 w 884057"/>
                <a:gd name="connsiteY2" fmla="*/ 281753 h 1000602"/>
                <a:gd name="connsiteX3" fmla="*/ 709196 w 884057"/>
                <a:gd name="connsiteY3" fmla="*/ 565088 h 1000602"/>
                <a:gd name="connsiteX4" fmla="*/ 593286 w 884057"/>
                <a:gd name="connsiteY4" fmla="*/ 925697 h 1000602"/>
                <a:gd name="connsiteX5" fmla="*/ 322830 w 884057"/>
                <a:gd name="connsiteY5" fmla="*/ 977212 h 1000602"/>
                <a:gd name="connsiteX6" fmla="*/ 142526 w 884057"/>
                <a:gd name="connsiteY6" fmla="*/ 998017 h 1000602"/>
                <a:gd name="connsiteX7" fmla="*/ 64789 w 884057"/>
                <a:gd name="connsiteY7" fmla="*/ 921139 h 1000602"/>
                <a:gd name="connsiteX8" fmla="*/ 858 w 884057"/>
                <a:gd name="connsiteY8" fmla="*/ 835545 h 1000602"/>
                <a:gd name="connsiteX9" fmla="*/ 78132 w 884057"/>
                <a:gd name="connsiteY9" fmla="*/ 474936 h 1000602"/>
                <a:gd name="connsiteX10" fmla="*/ 194041 w 884057"/>
                <a:gd name="connsiteY10" fmla="*/ 11297 h 10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4057" h="1000602">
                  <a:moveTo>
                    <a:pt x="194041" y="11297"/>
                  </a:moveTo>
                  <a:cubicBezTo>
                    <a:pt x="255143" y="-42172"/>
                    <a:pt x="330982" y="109048"/>
                    <a:pt x="444745" y="154124"/>
                  </a:cubicBezTo>
                  <a:cubicBezTo>
                    <a:pt x="558508" y="199200"/>
                    <a:pt x="832547" y="213259"/>
                    <a:pt x="876622" y="281753"/>
                  </a:cubicBezTo>
                  <a:cubicBezTo>
                    <a:pt x="920697" y="350247"/>
                    <a:pt x="756419" y="457764"/>
                    <a:pt x="709196" y="565088"/>
                  </a:cubicBezTo>
                  <a:cubicBezTo>
                    <a:pt x="661973" y="672412"/>
                    <a:pt x="657680" y="857010"/>
                    <a:pt x="593286" y="925697"/>
                  </a:cubicBezTo>
                  <a:cubicBezTo>
                    <a:pt x="528892" y="994384"/>
                    <a:pt x="397957" y="965159"/>
                    <a:pt x="322830" y="977212"/>
                  </a:cubicBezTo>
                  <a:cubicBezTo>
                    <a:pt x="247703" y="989265"/>
                    <a:pt x="185533" y="1007363"/>
                    <a:pt x="142526" y="998017"/>
                  </a:cubicBezTo>
                  <a:cubicBezTo>
                    <a:pt x="99519" y="988672"/>
                    <a:pt x="88400" y="948218"/>
                    <a:pt x="64789" y="921139"/>
                  </a:cubicBezTo>
                  <a:cubicBezTo>
                    <a:pt x="41178" y="894060"/>
                    <a:pt x="9444" y="917111"/>
                    <a:pt x="858" y="835545"/>
                  </a:cubicBezTo>
                  <a:cubicBezTo>
                    <a:pt x="-7728" y="753979"/>
                    <a:pt x="50228" y="614457"/>
                    <a:pt x="78132" y="474936"/>
                  </a:cubicBezTo>
                  <a:cubicBezTo>
                    <a:pt x="106036" y="335415"/>
                    <a:pt x="132939" y="64766"/>
                    <a:pt x="194041" y="11297"/>
                  </a:cubicBez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13" name="文字方塊 12">
            <a:extLst>
              <a:ext uri="{FF2B5EF4-FFF2-40B4-BE49-F238E27FC236}">
                <a16:creationId xmlns:a16="http://schemas.microsoft.com/office/drawing/2014/main" xmlns="" id="{DE7AA147-E17F-460C-907B-2754AD8A247D}"/>
              </a:ext>
            </a:extLst>
          </p:cNvPr>
          <p:cNvSpPr txBox="1"/>
          <p:nvPr/>
        </p:nvSpPr>
        <p:spPr bwMode="gray">
          <a:xfrm>
            <a:off x="-1" y="435916"/>
            <a:ext cx="9144001" cy="707886"/>
          </a:xfrm>
          <a:prstGeom prst="rect">
            <a:avLst/>
          </a:prstGeom>
          <a:noFill/>
        </p:spPr>
        <p:txBody>
          <a:bodyPr wrap="square" rtlCol="0">
            <a:spAutoFit/>
          </a:bodyPr>
          <a:lstStyle/>
          <a:p>
            <a:pPr algn="ctr"/>
            <a:r>
              <a:rPr lang="zh-TW" altLang="en-US" sz="4000" b="1" dirty="0">
                <a:effectLst/>
                <a:latin typeface="微軟正黑體" panose="020B0604030504040204" pitchFamily="34" charset="-120"/>
                <a:ea typeface="微軟正黑體" panose="020B0604030504040204" pitchFamily="34" charset="-120"/>
                <a:cs typeface="Aharoni" panose="02010803020104030203" pitchFamily="2" charset="-79"/>
              </a:rPr>
              <a:t>臺</a:t>
            </a:r>
            <a:r>
              <a:rPr lang="zh-TW" altLang="en-US" sz="4000" b="1" dirty="0" smtClean="0">
                <a:effectLst/>
                <a:latin typeface="微軟正黑體" panose="020B0604030504040204" pitchFamily="34" charset="-120"/>
                <a:ea typeface="微軟正黑體" panose="020B0604030504040204" pitchFamily="34" charset="-120"/>
                <a:cs typeface="Aharoni" panose="02010803020104030203" pitchFamily="2" charset="-79"/>
              </a:rPr>
              <a:t>南市露天燃燒概況</a:t>
            </a:r>
            <a:endParaRPr lang="zh-TW" altLang="en-US" sz="4000" b="1" dirty="0">
              <a:effectLst/>
              <a:latin typeface="微軟正黑體" panose="020B0604030504040204" pitchFamily="34" charset="-120"/>
              <a:ea typeface="微軟正黑體" panose="020B0604030504040204" pitchFamily="34" charset="-120"/>
              <a:cs typeface="Aharoni" panose="02010803020104030203" pitchFamily="2" charset="-79"/>
            </a:endParaRPr>
          </a:p>
        </p:txBody>
      </p:sp>
      <p:sp>
        <p:nvSpPr>
          <p:cNvPr id="3" name="文字方塊 2">
            <a:extLst>
              <a:ext uri="{FF2B5EF4-FFF2-40B4-BE49-F238E27FC236}">
                <a16:creationId xmlns:a16="http://schemas.microsoft.com/office/drawing/2014/main" xmlns="" id="{92C7073F-1336-460F-9A0D-F594EBA508EF}"/>
              </a:ext>
            </a:extLst>
          </p:cNvPr>
          <p:cNvSpPr txBox="1"/>
          <p:nvPr/>
        </p:nvSpPr>
        <p:spPr>
          <a:xfrm>
            <a:off x="5275282" y="4169188"/>
            <a:ext cx="1092242" cy="369332"/>
          </a:xfrm>
          <a:prstGeom prst="rect">
            <a:avLst/>
          </a:prstGeom>
          <a:noFill/>
        </p:spPr>
        <p:txBody>
          <a:bodyPr wrap="square" rtlCol="0">
            <a:spAutoFit/>
          </a:bodyPr>
          <a:lstStyle/>
          <a:p>
            <a:pPr algn="ctr"/>
            <a:r>
              <a:rPr lang="en-US" altLang="zh-TW" b="1" dirty="0"/>
              <a:t>TAINAN</a:t>
            </a:r>
            <a:endParaRPr lang="zh-TW" altLang="en-US" b="1" dirty="0"/>
          </a:p>
        </p:txBody>
      </p:sp>
      <p:sp>
        <p:nvSpPr>
          <p:cNvPr id="6" name="矩形 5">
            <a:extLst>
              <a:ext uri="{FF2B5EF4-FFF2-40B4-BE49-F238E27FC236}">
                <a16:creationId xmlns:a16="http://schemas.microsoft.com/office/drawing/2014/main" xmlns="" id="{86E966B5-73B2-4CEA-BDBE-5BAF8139B88E}"/>
              </a:ext>
            </a:extLst>
          </p:cNvPr>
          <p:cNvSpPr/>
          <p:nvPr/>
        </p:nvSpPr>
        <p:spPr>
          <a:xfrm>
            <a:off x="777534" y="5499318"/>
            <a:ext cx="3408874" cy="784830"/>
          </a:xfrm>
          <a:prstGeom prst="rect">
            <a:avLst/>
          </a:prstGeom>
        </p:spPr>
        <p:txBody>
          <a:bodyPr wrap="square">
            <a:spAutoFit/>
          </a:bodyPr>
          <a:lstStyle/>
          <a:p>
            <a:pPr algn="ctr">
              <a:spcAft>
                <a:spcPts val="600"/>
              </a:spcAft>
            </a:pPr>
            <a:r>
              <a:rPr lang="zh-TW" altLang="en-US" sz="2000" b="1" dirty="0">
                <a:solidFill>
                  <a:srgbClr val="FF0066"/>
                </a:solidFill>
                <a:latin typeface="微軟正黑體" panose="020B0604030504040204" pitchFamily="34" charset="-120"/>
                <a:ea typeface="微軟正黑體" panose="020B0604030504040204" pitchFamily="34" charset="-120"/>
              </a:rPr>
              <a:t>農業</a:t>
            </a:r>
            <a:r>
              <a:rPr lang="zh-TW" altLang="en-US" sz="2000" b="1" dirty="0" smtClean="0">
                <a:solidFill>
                  <a:srgbClr val="FF0066"/>
                </a:solidFill>
                <a:latin typeface="微軟正黑體" panose="020B0604030504040204" pitchFamily="34" charset="-120"/>
                <a:ea typeface="微軟正黑體" panose="020B0604030504040204" pitchFamily="34" charset="-120"/>
              </a:rPr>
              <a:t>廢棄物約佔</a:t>
            </a:r>
            <a:r>
              <a:rPr lang="en-US" altLang="zh-TW" sz="2000" b="1" dirty="0" smtClean="0">
                <a:solidFill>
                  <a:srgbClr val="FF0066"/>
                </a:solidFill>
                <a:latin typeface="微軟正黑體" panose="020B0604030504040204" pitchFamily="34" charset="-120"/>
                <a:ea typeface="微軟正黑體" panose="020B0604030504040204" pitchFamily="34" charset="-120"/>
              </a:rPr>
              <a:t>90 </a:t>
            </a:r>
            <a:r>
              <a:rPr lang="en-US" altLang="zh-TW" sz="2000" b="1" dirty="0">
                <a:solidFill>
                  <a:srgbClr val="FF0066"/>
                </a:solidFill>
                <a:latin typeface="微軟正黑體" panose="020B0604030504040204" pitchFamily="34" charset="-120"/>
                <a:ea typeface="微軟正黑體" panose="020B0604030504040204" pitchFamily="34" charset="-120"/>
              </a:rPr>
              <a:t>%</a:t>
            </a:r>
          </a:p>
          <a:p>
            <a:pPr algn="ctr">
              <a:spcAft>
                <a:spcPts val="600"/>
              </a:spcAft>
            </a:pPr>
            <a:r>
              <a:rPr lang="en-US" altLang="zh-TW" sz="2000" b="1" dirty="0" smtClean="0">
                <a:solidFill>
                  <a:srgbClr val="FF0066"/>
                </a:solidFill>
                <a:latin typeface="微軟正黑體" panose="020B0604030504040204" pitchFamily="34" charset="-120"/>
                <a:ea typeface="微軟正黑體" panose="020B0604030504040204" pitchFamily="34" charset="-120"/>
              </a:rPr>
              <a:t>(</a:t>
            </a:r>
            <a:r>
              <a:rPr lang="zh-TW" altLang="en-US" sz="2000" b="1" dirty="0" smtClean="0">
                <a:solidFill>
                  <a:srgbClr val="FF0066"/>
                </a:solidFill>
                <a:latin typeface="微軟正黑體" panose="020B0604030504040204" pitchFamily="34" charset="-120"/>
                <a:ea typeface="微軟正黑體" panose="020B0604030504040204" pitchFamily="34" charset="-120"/>
              </a:rPr>
              <a:t>稻草、雜草及樹枝葉</a:t>
            </a:r>
            <a:r>
              <a:rPr lang="en-US" altLang="zh-TW" sz="2000" b="1" dirty="0" smtClean="0">
                <a:solidFill>
                  <a:srgbClr val="FF0066"/>
                </a:solidFill>
                <a:latin typeface="微軟正黑體" panose="020B0604030504040204" pitchFamily="34" charset="-120"/>
                <a:ea typeface="微軟正黑體" panose="020B0604030504040204" pitchFamily="34" charset="-120"/>
              </a:rPr>
              <a:t>..</a:t>
            </a:r>
            <a:r>
              <a:rPr lang="zh-TW" altLang="en-US" sz="2000" b="1" dirty="0" smtClean="0">
                <a:solidFill>
                  <a:srgbClr val="FF0066"/>
                </a:solidFill>
                <a:latin typeface="微軟正黑體" panose="020B0604030504040204" pitchFamily="34" charset="-120"/>
                <a:ea typeface="微軟正黑體" panose="020B0604030504040204" pitchFamily="34" charset="-120"/>
              </a:rPr>
              <a:t>等</a:t>
            </a:r>
            <a:r>
              <a:rPr lang="en-US" altLang="zh-TW" sz="2000" b="1" dirty="0" smtClean="0">
                <a:solidFill>
                  <a:srgbClr val="FF0066"/>
                </a:solidFill>
                <a:latin typeface="微軟正黑體" panose="020B0604030504040204" pitchFamily="34" charset="-120"/>
                <a:ea typeface="微軟正黑體" panose="020B0604030504040204" pitchFamily="34" charset="-120"/>
              </a:rPr>
              <a:t>)</a:t>
            </a:r>
            <a:endParaRPr lang="en-US" altLang="zh-TW" sz="2000" b="1" dirty="0">
              <a:solidFill>
                <a:srgbClr val="FF0066"/>
              </a:solidFill>
              <a:latin typeface="微軟正黑體" panose="020B0604030504040204" pitchFamily="34" charset="-120"/>
              <a:ea typeface="微軟正黑體" panose="020B0604030504040204" pitchFamily="34" charset="-120"/>
            </a:endParaRPr>
          </a:p>
        </p:txBody>
      </p:sp>
      <p:cxnSp>
        <p:nvCxnSpPr>
          <p:cNvPr id="15" name="直線接點 14">
            <a:extLst>
              <a:ext uri="{FF2B5EF4-FFF2-40B4-BE49-F238E27FC236}">
                <a16:creationId xmlns:a16="http://schemas.microsoft.com/office/drawing/2014/main" xmlns="" id="{19668A4C-814F-42E1-BC1C-3302E20CC073}"/>
              </a:ext>
            </a:extLst>
          </p:cNvPr>
          <p:cNvCxnSpPr>
            <a:cxnSpLocks/>
          </p:cNvCxnSpPr>
          <p:nvPr/>
        </p:nvCxnSpPr>
        <p:spPr>
          <a:xfrm flipH="1" flipV="1">
            <a:off x="4320540" y="2091690"/>
            <a:ext cx="1253995" cy="1671478"/>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xmlns="" id="{37F10982-93C5-4997-9C00-817C2F6E6669}"/>
              </a:ext>
            </a:extLst>
          </p:cNvPr>
          <p:cNvCxnSpPr>
            <a:cxnSpLocks/>
          </p:cNvCxnSpPr>
          <p:nvPr/>
        </p:nvCxnSpPr>
        <p:spPr>
          <a:xfrm flipH="1">
            <a:off x="4186408" y="4785614"/>
            <a:ext cx="1255926" cy="138907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xmlns="" id="{F5056AEB-EA7B-4367-8465-73D6301307DB}"/>
              </a:ext>
            </a:extLst>
          </p:cNvPr>
          <p:cNvSpPr/>
          <p:nvPr/>
        </p:nvSpPr>
        <p:spPr>
          <a:xfrm>
            <a:off x="1265031" y="3215081"/>
            <a:ext cx="2339102" cy="954107"/>
          </a:xfrm>
          <a:prstGeom prst="rect">
            <a:avLst/>
          </a:prstGeom>
        </p:spPr>
        <p:txBody>
          <a:bodyPr wrap="none">
            <a:spAutoFit/>
          </a:bodyPr>
          <a:lstStyle/>
          <a:p>
            <a:r>
              <a:rPr lang="zh-TW" altLang="en-US" sz="2800" b="1" dirty="0" smtClean="0">
                <a:latin typeface="微軟正黑體" panose="020B0604030504040204" pitchFamily="34" charset="-120"/>
                <a:ea typeface="微軟正黑體" panose="020B0604030504040204" pitchFamily="34" charset="-120"/>
              </a:rPr>
              <a:t>近年露燃陳情</a:t>
            </a:r>
            <a:endParaRPr lang="en-US" altLang="zh-TW" sz="2800" b="1" dirty="0" smtClean="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燃燒</a:t>
            </a:r>
            <a:r>
              <a:rPr lang="zh-TW" altLang="en-US" sz="2800" b="1" dirty="0" smtClean="0">
                <a:latin typeface="微軟正黑體" panose="020B0604030504040204" pitchFamily="34" charset="-120"/>
                <a:ea typeface="微軟正黑體" panose="020B0604030504040204" pitchFamily="34" charset="-120"/>
              </a:rPr>
              <a:t>種類統計</a:t>
            </a:r>
            <a:endParaRPr lang="zh-TW" altLang="en-US" sz="2800" b="1" dirty="0">
              <a:latin typeface="微軟正黑體" panose="020B0604030504040204" pitchFamily="34" charset="-120"/>
              <a:ea typeface="微軟正黑體" panose="020B0604030504040204" pitchFamily="34" charset="-120"/>
            </a:endParaRPr>
          </a:p>
        </p:txBody>
      </p:sp>
      <p:sp>
        <p:nvSpPr>
          <p:cNvPr id="5" name="投影片編號版面配置區 4">
            <a:extLst>
              <a:ext uri="{FF2B5EF4-FFF2-40B4-BE49-F238E27FC236}">
                <a16:creationId xmlns:a16="http://schemas.microsoft.com/office/drawing/2014/main" xmlns="" id="{B932774E-9F9B-4582-9FDC-4BBA34333D63}"/>
              </a:ext>
            </a:extLst>
          </p:cNvPr>
          <p:cNvSpPr>
            <a:spLocks noGrp="1"/>
          </p:cNvSpPr>
          <p:nvPr>
            <p:ph type="sldNum" sz="quarter" idx="12"/>
          </p:nvPr>
        </p:nvSpPr>
        <p:spPr/>
        <p:txBody>
          <a:bodyPr/>
          <a:lstStyle/>
          <a:p>
            <a:fld id="{4B623A07-8517-49F3-9DCC-4A4570E77CAB}" type="slidenum">
              <a:rPr lang="zh-TW" altLang="en-US" smtClean="0"/>
              <a:pPr/>
              <a:t>7</a:t>
            </a:fld>
            <a:endParaRPr lang="zh-TW" altLang="en-US"/>
          </a:p>
        </p:txBody>
      </p:sp>
      <p:sp>
        <p:nvSpPr>
          <p:cNvPr id="2" name="文字方塊 1"/>
          <p:cNvSpPr txBox="1"/>
          <p:nvPr/>
        </p:nvSpPr>
        <p:spPr>
          <a:xfrm>
            <a:off x="194234" y="3831549"/>
            <a:ext cx="623387" cy="523220"/>
          </a:xfrm>
          <a:prstGeom prst="rect">
            <a:avLst/>
          </a:prstGeom>
          <a:noFill/>
        </p:spPr>
        <p:txBody>
          <a:bodyPr wrap="square" rtlCol="0">
            <a:spAutoFit/>
          </a:bodyPr>
          <a:lstStyle/>
          <a:p>
            <a:r>
              <a:rPr lang="en-US" altLang="zh-TW" sz="2800" b="1" dirty="0" smtClean="0">
                <a:solidFill>
                  <a:srgbClr val="002060"/>
                </a:solidFill>
                <a:latin typeface="微軟正黑體" panose="020B0604030504040204" pitchFamily="34" charset="-120"/>
                <a:ea typeface="微軟正黑體" panose="020B0604030504040204" pitchFamily="34" charset="-120"/>
              </a:rPr>
              <a:t>1</a:t>
            </a:r>
            <a:endParaRPr lang="zh-TW" altLang="en-US" sz="2800" b="1" dirty="0">
              <a:solidFill>
                <a:srgbClr val="002060"/>
              </a:solidFill>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3186658" y="4498405"/>
            <a:ext cx="623387" cy="523220"/>
          </a:xfrm>
          <a:prstGeom prst="rect">
            <a:avLst/>
          </a:prstGeom>
          <a:noFill/>
        </p:spPr>
        <p:txBody>
          <a:bodyPr wrap="square" rtlCol="0">
            <a:spAutoFit/>
          </a:bodyPr>
          <a:lstStyle/>
          <a:p>
            <a:r>
              <a:rPr lang="en-US" altLang="zh-TW" sz="2800" b="1" dirty="0" smtClean="0">
                <a:solidFill>
                  <a:srgbClr val="002060"/>
                </a:solidFill>
                <a:latin typeface="微軟正黑體" panose="020B0604030504040204" pitchFamily="34" charset="-120"/>
                <a:ea typeface="微軟正黑體" panose="020B0604030504040204" pitchFamily="34" charset="-120"/>
              </a:rPr>
              <a:t>2</a:t>
            </a:r>
            <a:endParaRPr lang="zh-TW" altLang="en-US" sz="2800" b="1" dirty="0">
              <a:solidFill>
                <a:srgbClr val="00206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2980746" y="2737388"/>
            <a:ext cx="623387" cy="523220"/>
          </a:xfrm>
          <a:prstGeom prst="rect">
            <a:avLst/>
          </a:prstGeom>
          <a:noFill/>
        </p:spPr>
        <p:txBody>
          <a:bodyPr wrap="square" rtlCol="0">
            <a:spAutoFit/>
          </a:bodyPr>
          <a:lstStyle/>
          <a:p>
            <a:r>
              <a:rPr lang="en-US" altLang="zh-TW" sz="2800" b="1" dirty="0" smtClean="0">
                <a:solidFill>
                  <a:srgbClr val="002060"/>
                </a:solidFill>
                <a:latin typeface="微軟正黑體" panose="020B0604030504040204" pitchFamily="34" charset="-120"/>
                <a:ea typeface="微軟正黑體" panose="020B0604030504040204" pitchFamily="34" charset="-120"/>
              </a:rPr>
              <a:t>3</a:t>
            </a:r>
            <a:endParaRPr lang="zh-TW" altLang="en-US" sz="2800" b="1" dirty="0">
              <a:solidFill>
                <a:srgbClr val="00206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26194856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8</a:t>
            </a:fld>
            <a:endParaRPr lang="zh-TW" altLang="en-US"/>
          </a:p>
        </p:txBody>
      </p:sp>
      <p:sp>
        <p:nvSpPr>
          <p:cNvPr id="3" name="矩形 2"/>
          <p:cNvSpPr/>
          <p:nvPr/>
        </p:nvSpPr>
        <p:spPr>
          <a:xfrm>
            <a:off x="469452" y="1282701"/>
            <a:ext cx="7518400" cy="4093428"/>
          </a:xfrm>
          <a:prstGeom prst="rect">
            <a:avLst/>
          </a:prstGeom>
        </p:spPr>
        <p:txBody>
          <a:bodyPr wrap="square">
            <a:spAutoFit/>
          </a:bodyPr>
          <a:lstStyle/>
          <a:p>
            <a:pPr marL="469900" indent="-469900" fontAlgn="base">
              <a:spcBef>
                <a:spcPct val="20000"/>
              </a:spcBef>
              <a:spcAft>
                <a:spcPct val="0"/>
              </a:spcAft>
              <a:buClr>
                <a:schemeClr val="accent2"/>
              </a:buClr>
              <a:buFont typeface="Wingdings" pitchFamily="2" charset="2"/>
              <a:buChar char="o"/>
            </a:pPr>
            <a:r>
              <a:rPr kumimoji="1" lang="zh-TW" altLang="en-US" sz="2000" b="1" kern="0" dirty="0">
                <a:solidFill>
                  <a:srgbClr val="00B0F0"/>
                </a:solidFill>
                <a:latin typeface="微軟正黑體" panose="020B0604030504040204" pitchFamily="34" charset="-120"/>
                <a:ea typeface="微軟正黑體" panose="020B0604030504040204" pitchFamily="34" charset="-120"/>
              </a:rPr>
              <a:t>農業</a:t>
            </a:r>
            <a:r>
              <a:rPr kumimoji="1" lang="zh-TW" altLang="en-US" sz="2000" b="1" kern="0" dirty="0" smtClean="0">
                <a:solidFill>
                  <a:srgbClr val="00B0F0"/>
                </a:solidFill>
                <a:latin typeface="微軟正黑體" panose="020B0604030504040204" pitchFamily="34" charset="-120"/>
                <a:ea typeface="微軟正黑體" panose="020B0604030504040204" pitchFamily="34" charset="-120"/>
              </a:rPr>
              <a:t>廢棄物 </a:t>
            </a:r>
            <a:r>
              <a:rPr kumimoji="1" lang="en-US" altLang="zh-TW" sz="2000" b="1" kern="0" dirty="0" smtClean="0">
                <a:solidFill>
                  <a:srgbClr val="00B0F0"/>
                </a:solidFill>
                <a:latin typeface="微軟正黑體" panose="020B0604030504040204" pitchFamily="34" charset="-120"/>
                <a:ea typeface="微軟正黑體" panose="020B0604030504040204" pitchFamily="34" charset="-120"/>
              </a:rPr>
              <a:t/>
            </a:r>
            <a:br>
              <a:rPr kumimoji="1" lang="en-US" altLang="zh-TW" sz="2000" b="1" kern="0" dirty="0" smtClean="0">
                <a:solidFill>
                  <a:srgbClr val="00B0F0"/>
                </a:solidFill>
                <a:latin typeface="微軟正黑體" panose="020B0604030504040204" pitchFamily="34" charset="-120"/>
                <a:ea typeface="微軟正黑體" panose="020B0604030504040204" pitchFamily="34" charset="-120"/>
              </a:rPr>
            </a:br>
            <a:r>
              <a:rPr kumimoji="1" lang="zh-TW" altLang="en-US" sz="2000" b="1" kern="0" dirty="0" smtClean="0">
                <a:solidFill>
                  <a:srgbClr val="00B0F0"/>
                </a:solidFill>
                <a:latin typeface="微軟正黑體" panose="020B0604030504040204" pitchFamily="34" charset="-120"/>
                <a:ea typeface="微軟正黑體" panose="020B0604030504040204" pitchFamily="34" charset="-120"/>
              </a:rPr>
              <a:t>包含</a:t>
            </a:r>
            <a:r>
              <a:rPr kumimoji="1" lang="zh-TW" altLang="en-US" sz="2000" b="1" u="sng" kern="0" dirty="0">
                <a:solidFill>
                  <a:srgbClr val="00B0F0"/>
                </a:solidFill>
                <a:latin typeface="微軟正黑體" panose="020B0604030504040204" pitchFamily="34" charset="-120"/>
                <a:ea typeface="微軟正黑體" panose="020B0604030504040204" pitchFamily="34" charset="-120"/>
              </a:rPr>
              <a:t>稻草</a:t>
            </a:r>
            <a:r>
              <a:rPr kumimoji="1" lang="zh-TW" altLang="en-US" sz="2000" b="1" kern="0" dirty="0">
                <a:solidFill>
                  <a:srgbClr val="00B0F0"/>
                </a:solidFill>
                <a:latin typeface="微軟正黑體" panose="020B0604030504040204" pitchFamily="34" charset="-120"/>
                <a:ea typeface="微軟正黑體" panose="020B0604030504040204" pitchFamily="34" charset="-120"/>
              </a:rPr>
              <a:t>、麥草、</a:t>
            </a:r>
            <a:r>
              <a:rPr kumimoji="1" lang="zh-TW" altLang="en-US" sz="2000" b="1" u="sng" kern="0" dirty="0">
                <a:solidFill>
                  <a:srgbClr val="00B0F0"/>
                </a:solidFill>
                <a:latin typeface="微軟正黑體" panose="020B0604030504040204" pitchFamily="34" charset="-120"/>
                <a:ea typeface="微軟正黑體" panose="020B0604030504040204" pitchFamily="34" charset="-120"/>
              </a:rPr>
              <a:t>蔗渣</a:t>
            </a:r>
            <a:r>
              <a:rPr kumimoji="1" lang="zh-TW" altLang="en-US" sz="2000" b="1" kern="0" dirty="0">
                <a:solidFill>
                  <a:srgbClr val="00B0F0"/>
                </a:solidFill>
                <a:latin typeface="微軟正黑體" panose="020B0604030504040204" pitchFamily="34" charset="-120"/>
                <a:ea typeface="微軟正黑體" panose="020B0604030504040204" pitchFamily="34" charset="-120"/>
              </a:rPr>
              <a:t>、杏仁殼、葡萄籽、</a:t>
            </a:r>
            <a:r>
              <a:rPr kumimoji="1" lang="zh-TW" altLang="en-US" sz="2000" b="1" u="sng" kern="0" dirty="0">
                <a:solidFill>
                  <a:srgbClr val="00B0F0"/>
                </a:solidFill>
                <a:latin typeface="微軟正黑體" panose="020B0604030504040204" pitchFamily="34" charset="-120"/>
                <a:ea typeface="微軟正黑體" panose="020B0604030504040204" pitchFamily="34" charset="-120"/>
              </a:rPr>
              <a:t>稻殼</a:t>
            </a:r>
            <a:r>
              <a:rPr kumimoji="1" lang="zh-TW" altLang="en-US" sz="2000" b="1" kern="0" dirty="0">
                <a:solidFill>
                  <a:srgbClr val="00B0F0"/>
                </a:solidFill>
                <a:latin typeface="微軟正黑體" panose="020B0604030504040204" pitchFamily="34" charset="-120"/>
                <a:ea typeface="微軟正黑體" panose="020B0604030504040204" pitchFamily="34" charset="-120"/>
              </a:rPr>
              <a:t>、</a:t>
            </a:r>
            <a:r>
              <a:rPr kumimoji="1" lang="zh-TW" altLang="en-US" sz="2000" b="1" u="sng" kern="0" dirty="0">
                <a:solidFill>
                  <a:srgbClr val="00B0F0"/>
                </a:solidFill>
                <a:latin typeface="微軟正黑體" panose="020B0604030504040204" pitchFamily="34" charset="-120"/>
                <a:ea typeface="微軟正黑體" panose="020B0604030504040204" pitchFamily="34" charset="-120"/>
              </a:rPr>
              <a:t>玉米穗軸</a:t>
            </a:r>
            <a:r>
              <a:rPr kumimoji="1" lang="zh-TW" altLang="en-US" sz="2000" b="1" kern="0" dirty="0">
                <a:solidFill>
                  <a:srgbClr val="00B0F0"/>
                </a:solidFill>
                <a:latin typeface="微軟正黑體" panose="020B0604030504040204" pitchFamily="34" charset="-120"/>
                <a:ea typeface="微軟正黑體" panose="020B0604030504040204" pitchFamily="34" charset="-120"/>
              </a:rPr>
              <a:t>、椰殼等等。這些農業廢棄物多半具有巨大體積並且難以處理，在過去習慣使用焚燒的方式處理，並將燒過的飛灰當作</a:t>
            </a:r>
            <a:r>
              <a:rPr kumimoji="1" lang="zh-TW" altLang="en-US" sz="2000" b="1" kern="0" dirty="0" smtClean="0">
                <a:solidFill>
                  <a:srgbClr val="00B0F0"/>
                </a:solidFill>
                <a:latin typeface="微軟正黑體" panose="020B0604030504040204" pitchFamily="34" charset="-120"/>
                <a:ea typeface="微軟正黑體" panose="020B0604030504040204" pitchFamily="34" charset="-120"/>
              </a:rPr>
              <a:t>無機肥料。</a:t>
            </a:r>
            <a:endParaRPr kumimoji="1" lang="en-US" altLang="zh-TW" sz="2000" b="1" kern="0" dirty="0" smtClean="0">
              <a:solidFill>
                <a:srgbClr val="00B0F0"/>
              </a:solidFill>
              <a:latin typeface="微軟正黑體" panose="020B0604030504040204" pitchFamily="34" charset="-120"/>
              <a:ea typeface="微軟正黑體" panose="020B0604030504040204" pitchFamily="34" charset="-120"/>
            </a:endParaRPr>
          </a:p>
          <a:p>
            <a:pPr marL="469900" indent="-469900" fontAlgn="base">
              <a:spcBef>
                <a:spcPct val="20000"/>
              </a:spcBef>
              <a:spcAft>
                <a:spcPct val="0"/>
              </a:spcAft>
              <a:buClr>
                <a:schemeClr val="accent2"/>
              </a:buClr>
              <a:buFont typeface="Wingdings" pitchFamily="2" charset="2"/>
              <a:buChar char="o"/>
            </a:pPr>
            <a:endParaRPr kumimoji="1" lang="en-US" altLang="zh-TW" sz="2000" b="1" kern="0" dirty="0">
              <a:solidFill>
                <a:schemeClr val="accent1">
                  <a:lumMod val="75000"/>
                </a:schemeClr>
              </a:solidFill>
              <a:latin typeface="微軟正黑體" panose="020B0604030504040204" pitchFamily="34" charset="-120"/>
              <a:ea typeface="微軟正黑體" panose="020B0604030504040204" pitchFamily="34" charset="-120"/>
            </a:endParaRPr>
          </a:p>
          <a:p>
            <a:pPr marL="469900" indent="-469900" fontAlgn="base">
              <a:spcBef>
                <a:spcPct val="20000"/>
              </a:spcBef>
              <a:spcAft>
                <a:spcPct val="0"/>
              </a:spcAft>
              <a:buClr>
                <a:schemeClr val="accent2"/>
              </a:buClr>
              <a:buFont typeface="Wingdings" pitchFamily="2" charset="2"/>
              <a:buChar char="o"/>
            </a:pPr>
            <a:endParaRPr kumimoji="1" lang="en-US" altLang="zh-TW" sz="2000" b="1" kern="0" dirty="0" smtClean="0">
              <a:solidFill>
                <a:schemeClr val="accent1">
                  <a:lumMod val="75000"/>
                </a:schemeClr>
              </a:solidFill>
              <a:latin typeface="微軟正黑體" panose="020B0604030504040204" pitchFamily="34" charset="-120"/>
              <a:ea typeface="微軟正黑體" panose="020B0604030504040204" pitchFamily="34" charset="-120"/>
            </a:endParaRPr>
          </a:p>
          <a:p>
            <a:pPr fontAlgn="base">
              <a:spcBef>
                <a:spcPct val="20000"/>
              </a:spcBef>
              <a:spcAft>
                <a:spcPct val="0"/>
              </a:spcAft>
              <a:buClr>
                <a:schemeClr val="accent2"/>
              </a:buClr>
            </a:pPr>
            <a:endParaRPr kumimoji="1" lang="en-US" altLang="zh-TW" sz="2000" b="1" kern="0" dirty="0">
              <a:solidFill>
                <a:schemeClr val="accent1">
                  <a:lumMod val="75000"/>
                </a:schemeClr>
              </a:solidFill>
              <a:latin typeface="微軟正黑體" panose="020B0604030504040204" pitchFamily="34" charset="-120"/>
              <a:ea typeface="微軟正黑體" panose="020B0604030504040204" pitchFamily="34" charset="-120"/>
            </a:endParaRPr>
          </a:p>
          <a:p>
            <a:pPr marL="469900" indent="-469900" fontAlgn="base">
              <a:spcBef>
                <a:spcPct val="20000"/>
              </a:spcBef>
              <a:spcAft>
                <a:spcPct val="0"/>
              </a:spcAft>
              <a:buClr>
                <a:schemeClr val="accent2"/>
              </a:buClr>
              <a:buFont typeface="Wingdings" pitchFamily="2" charset="2"/>
              <a:buChar char="o"/>
            </a:pPr>
            <a:endParaRPr kumimoji="1" lang="en-US" altLang="zh-TW" sz="2000" b="1" kern="0" dirty="0" smtClean="0">
              <a:solidFill>
                <a:schemeClr val="accent1">
                  <a:lumMod val="75000"/>
                </a:schemeClr>
              </a:solidFill>
              <a:latin typeface="微軟正黑體" panose="020B0604030504040204" pitchFamily="34" charset="-120"/>
              <a:ea typeface="微軟正黑體" panose="020B0604030504040204" pitchFamily="34" charset="-120"/>
            </a:endParaRPr>
          </a:p>
          <a:p>
            <a:pPr marL="469900" indent="-469900" fontAlgn="base">
              <a:spcBef>
                <a:spcPct val="20000"/>
              </a:spcBef>
              <a:spcAft>
                <a:spcPct val="0"/>
              </a:spcAft>
              <a:buClr>
                <a:schemeClr val="accent2"/>
              </a:buClr>
              <a:buFont typeface="Wingdings" pitchFamily="2" charset="2"/>
              <a:buChar char="o"/>
            </a:pPr>
            <a:r>
              <a:rPr kumimoji="1" lang="zh-TW" altLang="en-US" sz="2000" b="1" kern="0" dirty="0">
                <a:solidFill>
                  <a:srgbClr val="00B0F0"/>
                </a:solidFill>
                <a:latin typeface="微軟正黑體" panose="020B0604030504040204" pitchFamily="34" charset="-120"/>
                <a:ea typeface="微軟正黑體" panose="020B0604030504040204" pitchFamily="34" charset="-120"/>
              </a:rPr>
              <a:t>農業資材</a:t>
            </a:r>
            <a:r>
              <a:rPr kumimoji="1" lang="zh-TW" altLang="en-US" sz="2000" b="1" kern="0" dirty="0" smtClean="0">
                <a:solidFill>
                  <a:srgbClr val="00B0F0"/>
                </a:solidFill>
                <a:latin typeface="微軟正黑體" panose="020B0604030504040204" pitchFamily="34" charset="-120"/>
                <a:ea typeface="微軟正黑體" panose="020B0604030504040204" pitchFamily="34" charset="-120"/>
              </a:rPr>
              <a:t>廢棄物</a:t>
            </a:r>
            <a:r>
              <a:rPr kumimoji="1" lang="en-US" altLang="zh-TW" sz="2000" b="1" kern="0" dirty="0" smtClean="0">
                <a:solidFill>
                  <a:srgbClr val="00B0F0"/>
                </a:solidFill>
                <a:latin typeface="微軟正黑體" panose="020B0604030504040204" pitchFamily="34" charset="-120"/>
                <a:ea typeface="微軟正黑體" panose="020B0604030504040204" pitchFamily="34" charset="-120"/>
              </a:rPr>
              <a:t/>
            </a:r>
            <a:br>
              <a:rPr kumimoji="1" lang="en-US" altLang="zh-TW" sz="2000" b="1" kern="0" dirty="0" smtClean="0">
                <a:solidFill>
                  <a:srgbClr val="00B0F0"/>
                </a:solidFill>
                <a:latin typeface="微軟正黑體" panose="020B0604030504040204" pitchFamily="34" charset="-120"/>
                <a:ea typeface="微軟正黑體" panose="020B0604030504040204" pitchFamily="34" charset="-120"/>
              </a:rPr>
            </a:br>
            <a:r>
              <a:rPr kumimoji="1" lang="zh-TW" altLang="en-US" sz="2000" b="1" kern="0" dirty="0" smtClean="0">
                <a:solidFill>
                  <a:srgbClr val="00B0F0"/>
                </a:solidFill>
                <a:latin typeface="微軟正黑體" panose="020B0604030504040204" pitchFamily="34" charset="-120"/>
                <a:ea typeface="微軟正黑體" panose="020B0604030504040204" pitchFamily="34" charset="-120"/>
              </a:rPr>
              <a:t>如</a:t>
            </a:r>
            <a:r>
              <a:rPr kumimoji="1" lang="zh-TW" altLang="en-US" sz="2000" b="1" kern="0" dirty="0">
                <a:solidFill>
                  <a:srgbClr val="00B0F0"/>
                </a:solidFill>
                <a:latin typeface="微軟正黑體" panose="020B0604030504040204" pitchFamily="34" charset="-120"/>
                <a:ea typeface="微軟正黑體" panose="020B0604030504040204" pitchFamily="34" charset="-120"/>
              </a:rPr>
              <a:t>覆</a:t>
            </a:r>
            <a:r>
              <a:rPr kumimoji="1" lang="zh-TW" altLang="en-US" sz="2000" b="1" kern="0" dirty="0" smtClean="0">
                <a:solidFill>
                  <a:srgbClr val="00B0F0"/>
                </a:solidFill>
                <a:latin typeface="微軟正黑體" panose="020B0604030504040204" pitchFamily="34" charset="-120"/>
                <a:ea typeface="微軟正黑體" panose="020B0604030504040204" pitchFamily="34" charset="-120"/>
              </a:rPr>
              <a:t>土黑膠布</a:t>
            </a:r>
            <a:r>
              <a:rPr kumimoji="1" lang="zh-TW" altLang="en-US" sz="2000" b="1" kern="0" dirty="0">
                <a:solidFill>
                  <a:srgbClr val="00B0F0"/>
                </a:solidFill>
                <a:latin typeface="微軟正黑體" panose="020B0604030504040204" pitchFamily="34" charset="-120"/>
                <a:ea typeface="微軟正黑體" panose="020B0604030504040204" pitchFamily="34" charset="-120"/>
              </a:rPr>
              <a:t>、網室之隔離網、棚架蚵架類等廢棄物。</a:t>
            </a:r>
            <a:br>
              <a:rPr kumimoji="1" lang="zh-TW" altLang="en-US" sz="2000" b="1" kern="0" dirty="0">
                <a:solidFill>
                  <a:srgbClr val="00B0F0"/>
                </a:solidFill>
                <a:latin typeface="微軟正黑體" panose="020B0604030504040204" pitchFamily="34" charset="-120"/>
                <a:ea typeface="微軟正黑體" panose="020B0604030504040204" pitchFamily="34" charset="-120"/>
              </a:rPr>
            </a:br>
            <a:endParaRPr kumimoji="1" lang="zh-TW" altLang="en-US" sz="2000" b="1" kern="0" dirty="0">
              <a:solidFill>
                <a:srgbClr val="00B0F0"/>
              </a:solidFill>
              <a:latin typeface="微軟正黑體" panose="020B0604030504040204" pitchFamily="34" charset="-120"/>
              <a:ea typeface="微軟正黑體" panose="020B0604030504040204" pitchFamily="34" charset="-120"/>
            </a:endParaRPr>
          </a:p>
        </p:txBody>
      </p:sp>
      <p:sp>
        <p:nvSpPr>
          <p:cNvPr id="4" name="AutoShape 2"/>
          <p:cNvSpPr txBox="1">
            <a:spLocks noChangeArrowheads="1"/>
          </p:cNvSpPr>
          <p:nvPr/>
        </p:nvSpPr>
        <p:spPr>
          <a:xfrm>
            <a:off x="628650" y="565151"/>
            <a:ext cx="7886700" cy="717550"/>
          </a:xfrm>
          <a:prstGeom prst="rect">
            <a:avLst/>
          </a:prstGeom>
        </p:spPr>
        <p:txBody>
          <a:bodyPr/>
          <a:lstStyle>
            <a:lvl1pPr algn="l" rtl="0" eaLnBrk="1" fontAlgn="base" hangingPunct="1">
              <a:spcBef>
                <a:spcPct val="0"/>
              </a:spcBef>
              <a:spcAft>
                <a:spcPct val="0"/>
              </a:spcAft>
              <a:defRPr kumimoji="1" sz="3800" b="1">
                <a:solidFill>
                  <a:srgbClr val="006600"/>
                </a:solidFill>
                <a:latin typeface="+mn-lt"/>
                <a:ea typeface="+mn-ea"/>
                <a:cs typeface="+mj-cs"/>
              </a:defRPr>
            </a:lvl1pPr>
            <a:lvl2pPr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2pPr>
            <a:lvl3pPr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3pPr>
            <a:lvl4pPr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4pPr>
            <a:lvl5pPr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5pPr>
            <a:lvl6pPr marL="457200"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6pPr>
            <a:lvl7pPr marL="914400"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7pPr>
            <a:lvl8pPr marL="1371600"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8pPr>
            <a:lvl9pPr marL="1828800" algn="l" rtl="0" eaLnBrk="1" fontAlgn="base" hangingPunct="1">
              <a:spcBef>
                <a:spcPct val="0"/>
              </a:spcBef>
              <a:spcAft>
                <a:spcPct val="0"/>
              </a:spcAft>
              <a:defRPr kumimoji="1" sz="3800" b="1">
                <a:solidFill>
                  <a:srgbClr val="006600"/>
                </a:solidFill>
                <a:latin typeface="Verdana" pitchFamily="34" charset="0"/>
                <a:ea typeface="標楷體" pitchFamily="65" charset="-120"/>
              </a:defRPr>
            </a:lvl9pPr>
          </a:lstStyle>
          <a:p>
            <a:pPr algn="ctr">
              <a:defRPr/>
            </a:pPr>
            <a:r>
              <a:rPr lang="zh-TW" altLang="en-US" sz="4000" kern="0" dirty="0" smtClean="0">
                <a:solidFill>
                  <a:srgbClr val="669900"/>
                </a:solidFill>
                <a:latin typeface="微軟正黑體" panose="020B0604030504040204" pitchFamily="34" charset="-120"/>
                <a:ea typeface="微軟正黑體" panose="020B0604030504040204" pitchFamily="34" charset="-120"/>
              </a:rPr>
              <a:t>什麼是農業廢棄物</a:t>
            </a:r>
            <a:r>
              <a:rPr lang="en-US" altLang="zh-TW" sz="4000" kern="0" dirty="0" smtClean="0">
                <a:solidFill>
                  <a:srgbClr val="669900"/>
                </a:solidFill>
                <a:latin typeface="微軟正黑體" panose="020B0604030504040204" pitchFamily="34" charset="-120"/>
                <a:ea typeface="微軟正黑體" panose="020B0604030504040204" pitchFamily="34" charset="-120"/>
              </a:rPr>
              <a:t>?</a:t>
            </a:r>
          </a:p>
        </p:txBody>
      </p:sp>
      <p:pic>
        <p:nvPicPr>
          <p:cNvPr id="5" name="圖片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61968" y="2538000"/>
            <a:ext cx="2164977" cy="2160000"/>
          </a:xfrm>
          <a:prstGeom prst="rect">
            <a:avLst/>
          </a:prstGeom>
          <a:ln>
            <a:noFill/>
          </a:ln>
          <a:effectLst>
            <a:softEdge rad="112500"/>
          </a:effectLst>
        </p:spPr>
      </p:pic>
      <p:pic>
        <p:nvPicPr>
          <p:cNvPr id="6" name="圖片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26945" y="2538000"/>
            <a:ext cx="2207473" cy="2160000"/>
          </a:xfrm>
          <a:prstGeom prst="rect">
            <a:avLst/>
          </a:prstGeom>
          <a:ln>
            <a:noFill/>
          </a:ln>
          <a:effectLst>
            <a:softEdge rad="112500"/>
          </a:effectLst>
        </p:spPr>
      </p:pic>
      <p:pic>
        <p:nvPicPr>
          <p:cNvPr id="9" name="圖片 8"/>
          <p:cNvPicPr>
            <a:picLocks noChangeAspect="1"/>
          </p:cNvPicPr>
          <p:nvPr/>
        </p:nvPicPr>
        <p:blipFill rotWithShape="1">
          <a:blip r:embed="rId4" cstate="print">
            <a:extLst>
              <a:ext uri="{28A0092B-C50C-407E-A947-70E740481C1C}">
                <a14:useLocalDpi xmlns:a14="http://schemas.microsoft.com/office/drawing/2010/main" xmlns="" val="0"/>
              </a:ext>
            </a:extLst>
          </a:blip>
          <a:srcRect l="18031" r="4376"/>
          <a:stretch/>
        </p:blipFill>
        <p:spPr>
          <a:xfrm>
            <a:off x="7046208" y="2538000"/>
            <a:ext cx="2164977" cy="2160000"/>
          </a:xfrm>
          <a:prstGeom prst="rect">
            <a:avLst/>
          </a:prstGeom>
          <a:ln>
            <a:noFill/>
          </a:ln>
          <a:effectLst>
            <a:softEdge rad="112500"/>
          </a:effectLst>
        </p:spPr>
      </p:pic>
      <p:pic>
        <p:nvPicPr>
          <p:cNvPr id="11" name="圖片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82114" y="5030660"/>
            <a:ext cx="3098215" cy="1800000"/>
          </a:xfrm>
          <a:prstGeom prst="rect">
            <a:avLst/>
          </a:prstGeom>
          <a:ln>
            <a:noFill/>
          </a:ln>
          <a:effectLst>
            <a:softEdge rad="112500"/>
          </a:effectLst>
        </p:spPr>
      </p:pic>
      <p:pic>
        <p:nvPicPr>
          <p:cNvPr id="12" name="圖片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001707" y="5058000"/>
            <a:ext cx="3093421" cy="1800000"/>
          </a:xfrm>
          <a:prstGeom prst="rect">
            <a:avLst/>
          </a:prstGeom>
          <a:ln>
            <a:noFill/>
          </a:ln>
          <a:effectLst>
            <a:softEdge rad="112500"/>
          </a:effectLst>
        </p:spPr>
      </p:pic>
    </p:spTree>
    <p:extLst>
      <p:ext uri="{BB962C8B-B14F-4D97-AF65-F5344CB8AC3E}">
        <p14:creationId xmlns:p14="http://schemas.microsoft.com/office/powerpoint/2010/main" xmlns="" val="5047153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4B623A07-8517-49F3-9DCC-4A4570E77CAB}" type="slidenum">
              <a:rPr lang="zh-TW" altLang="en-US" smtClean="0"/>
              <a:pPr/>
              <a:t>9</a:t>
            </a:fld>
            <a:endParaRPr lang="zh-TW" altLang="en-US"/>
          </a:p>
        </p:txBody>
      </p:sp>
      <p:sp>
        <p:nvSpPr>
          <p:cNvPr id="3" name="TextShape 2"/>
          <p:cNvSpPr txBox="1"/>
          <p:nvPr/>
        </p:nvSpPr>
        <p:spPr>
          <a:xfrm>
            <a:off x="465574" y="946143"/>
            <a:ext cx="9001156" cy="4525560"/>
          </a:xfrm>
          <a:prstGeom prst="rect">
            <a:avLst/>
          </a:prstGeom>
          <a:noFill/>
          <a:ln>
            <a:noFill/>
          </a:ln>
        </p:spPr>
        <p:txBody>
          <a:bodyPr lIns="0" tIns="0" rIns="0" bIns="0"/>
          <a:lstStyle/>
          <a:p>
            <a:pPr marL="469900" indent="-469900" fontAlgn="base">
              <a:spcBef>
                <a:spcPct val="20000"/>
              </a:spcBef>
              <a:spcAft>
                <a:spcPct val="0"/>
              </a:spcAft>
              <a:buClr>
                <a:schemeClr val="accent2"/>
              </a:buClr>
              <a:buSzPct val="45000"/>
              <a:buFont typeface="Wingdings" pitchFamily="2" charset="2"/>
              <a:buChar char="l"/>
            </a:pPr>
            <a:r>
              <a:rPr kumimoji="1" lang="zh-TW" altLang="zh-TW" sz="3000" b="1" dirty="0">
                <a:solidFill>
                  <a:schemeClr val="accent6"/>
                </a:solidFill>
                <a:latin typeface="微軟正黑體" panose="020B0604030504040204" pitchFamily="34" charset="-120"/>
                <a:ea typeface="微軟正黑體" panose="020B0604030504040204" pitchFamily="34" charset="-120"/>
              </a:rPr>
              <a:t>根據農糧署統計</a:t>
            </a:r>
            <a:r>
              <a:rPr kumimoji="1" lang="zh-TW" altLang="zh-TW" sz="3000" b="1" dirty="0" smtClean="0">
                <a:solidFill>
                  <a:schemeClr val="accent6"/>
                </a:solidFill>
                <a:latin typeface="微軟正黑體" panose="020B0604030504040204" pitchFamily="34" charset="-120"/>
                <a:ea typeface="微軟正黑體" panose="020B0604030504040204" pitchFamily="34" charset="-120"/>
              </a:rPr>
              <a:t>10</a:t>
            </a:r>
            <a:r>
              <a:rPr kumimoji="1" lang="en-US" altLang="zh-TW" sz="3000" b="1" dirty="0">
                <a:solidFill>
                  <a:schemeClr val="accent6"/>
                </a:solidFill>
                <a:latin typeface="微軟正黑體" panose="020B0604030504040204" pitchFamily="34" charset="-120"/>
                <a:ea typeface="微軟正黑體" panose="020B0604030504040204" pitchFamily="34" charset="-120"/>
              </a:rPr>
              <a:t>7</a:t>
            </a:r>
            <a:r>
              <a:rPr kumimoji="1" lang="zh-TW" altLang="zh-TW" sz="3000" b="1" dirty="0" smtClean="0">
                <a:solidFill>
                  <a:schemeClr val="accent6"/>
                </a:solidFill>
                <a:latin typeface="微軟正黑體" panose="020B0604030504040204" pitchFamily="34" charset="-120"/>
                <a:ea typeface="微軟正黑體" panose="020B0604030504040204" pitchFamily="34" charset="-120"/>
              </a:rPr>
              <a:t>年</a:t>
            </a:r>
            <a:r>
              <a:rPr kumimoji="1" lang="zh-TW" altLang="zh-TW" sz="3000" b="1" dirty="0">
                <a:solidFill>
                  <a:schemeClr val="accent6"/>
                </a:solidFill>
                <a:latin typeface="微軟正黑體" panose="020B0604030504040204" pitchFamily="34" charset="-120"/>
                <a:ea typeface="微軟正黑體" panose="020B0604030504040204" pitchFamily="34" charset="-120"/>
              </a:rPr>
              <a:t>農業廢棄物產出量</a:t>
            </a:r>
            <a:r>
              <a:rPr kumimoji="1" lang="zh-TW" altLang="zh-TW" sz="3000" b="1" dirty="0" smtClean="0">
                <a:solidFill>
                  <a:schemeClr val="accent6"/>
                </a:solidFill>
                <a:latin typeface="微軟正黑體" panose="020B0604030504040204" pitchFamily="34" charset="-120"/>
                <a:ea typeface="微軟正黑體" panose="020B0604030504040204" pitchFamily="34" charset="-120"/>
              </a:rPr>
              <a:t>：</a:t>
            </a:r>
            <a:endParaRPr kumimoji="1" lang="en-US" altLang="zh-TW" sz="3000" b="1" dirty="0" smtClean="0">
              <a:solidFill>
                <a:schemeClr val="accent6"/>
              </a:solidFill>
              <a:latin typeface="微軟正黑體" panose="020B0604030504040204" pitchFamily="34" charset="-120"/>
              <a:ea typeface="微軟正黑體" panose="020B0604030504040204" pitchFamily="34" charset="-120"/>
            </a:endParaRPr>
          </a:p>
          <a:p>
            <a:pPr marL="469900" indent="-469900" fontAlgn="base">
              <a:spcBef>
                <a:spcPct val="20000"/>
              </a:spcBef>
              <a:spcAft>
                <a:spcPct val="0"/>
              </a:spcAft>
              <a:buClr>
                <a:schemeClr val="accent2"/>
              </a:buClr>
              <a:buSzPct val="45000"/>
              <a:buFont typeface="Wingdings" pitchFamily="2" charset="2"/>
              <a:buChar char="l"/>
            </a:pPr>
            <a:r>
              <a:rPr kumimoji="1" lang="zh-TW" altLang="zh-TW" sz="2800" dirty="0">
                <a:solidFill>
                  <a:srgbClr val="00B0F0"/>
                </a:solidFill>
                <a:latin typeface="微軟正黑體" panose="020B0604030504040204" pitchFamily="34" charset="-120"/>
                <a:ea typeface="微軟正黑體" panose="020B0604030504040204" pitchFamily="34" charset="-120"/>
              </a:rPr>
              <a:t>農業廢棄物</a:t>
            </a:r>
            <a:r>
              <a:rPr kumimoji="1" lang="en-US" altLang="zh-TW" sz="2800" dirty="0">
                <a:solidFill>
                  <a:srgbClr val="00B0F0"/>
                </a:solidFill>
                <a:latin typeface="微軟正黑體" panose="020B0604030504040204" pitchFamily="34" charset="-120"/>
                <a:ea typeface="微軟正黑體" panose="020B0604030504040204" pitchFamily="34" charset="-120"/>
              </a:rPr>
              <a:t>(</a:t>
            </a:r>
            <a:r>
              <a:rPr kumimoji="1" lang="zh-TW" altLang="en-US" sz="2800" dirty="0">
                <a:solidFill>
                  <a:srgbClr val="00B0F0"/>
                </a:solidFill>
                <a:latin typeface="微軟正黑體" panose="020B0604030504040204" pitchFamily="34" charset="-120"/>
                <a:ea typeface="微軟正黑體" panose="020B0604030504040204" pitchFamily="34" charset="-120"/>
              </a:rPr>
              <a:t>生物性</a:t>
            </a:r>
            <a:r>
              <a:rPr kumimoji="1" lang="en-US" altLang="zh-TW" sz="2800" dirty="0">
                <a:solidFill>
                  <a:srgbClr val="00B0F0"/>
                </a:solidFill>
                <a:latin typeface="微軟正黑體" panose="020B0604030504040204" pitchFamily="34" charset="-120"/>
                <a:ea typeface="微軟正黑體" panose="020B0604030504040204" pitchFamily="34" charset="-120"/>
              </a:rPr>
              <a:t>):</a:t>
            </a:r>
            <a:r>
              <a:rPr lang="zh-TW" altLang="en-US" sz="2800" dirty="0">
                <a:solidFill>
                  <a:srgbClr val="00B0F0"/>
                </a:solidFill>
                <a:latin typeface="微軟正黑體" panose="020B0604030504040204" pitchFamily="34" charset="-120"/>
                <a:ea typeface="微軟正黑體" panose="020B0604030504040204" pitchFamily="34" charset="-120"/>
              </a:rPr>
              <a:t> </a:t>
            </a:r>
            <a:r>
              <a:rPr lang="en-US" altLang="zh-TW" sz="2800" dirty="0">
                <a:solidFill>
                  <a:srgbClr val="00B0F0"/>
                </a:solidFill>
                <a:latin typeface="微軟正黑體" panose="020B0604030504040204" pitchFamily="34" charset="-120"/>
                <a:ea typeface="微軟正黑體" panose="020B0604030504040204" pitchFamily="34" charset="-120"/>
              </a:rPr>
              <a:t>4,524,341.4567</a:t>
            </a:r>
            <a:r>
              <a:rPr kumimoji="1" lang="zh-TW" altLang="zh-TW" sz="2800" dirty="0" smtClean="0">
                <a:solidFill>
                  <a:srgbClr val="00B0F0"/>
                </a:solidFill>
                <a:latin typeface="微軟正黑體" panose="020B0604030504040204" pitchFamily="34" charset="-120"/>
                <a:ea typeface="微軟正黑體" panose="020B0604030504040204" pitchFamily="34" charset="-120"/>
              </a:rPr>
              <a:t>公噸</a:t>
            </a:r>
            <a:endParaRPr kumimoji="1" lang="zh-TW" altLang="zh-TW" sz="3000" b="1" dirty="0" smtClean="0">
              <a:solidFill>
                <a:srgbClr val="00B0F0"/>
              </a:solidFill>
              <a:latin typeface="微軟正黑體" panose="020B0604030504040204" pitchFamily="34" charset="-120"/>
              <a:ea typeface="微軟正黑體" panose="020B0604030504040204" pitchFamily="34" charset="-120"/>
            </a:endParaRPr>
          </a:p>
          <a:p>
            <a:pPr marL="514350" indent="-514350" fontAlgn="base">
              <a:spcBef>
                <a:spcPct val="20000"/>
              </a:spcBef>
              <a:spcAft>
                <a:spcPct val="0"/>
              </a:spcAft>
              <a:buClr>
                <a:schemeClr val="accent2"/>
              </a:buClr>
              <a:buSzPct val="45000"/>
              <a:buFont typeface="+mj-lt"/>
              <a:buAutoNum type="arabicPeriod"/>
            </a:pPr>
            <a:r>
              <a:rPr kumimoji="1" lang="zh-TW" altLang="zh-TW" sz="2600" b="1" dirty="0" smtClean="0">
                <a:solidFill>
                  <a:srgbClr val="7030A0"/>
                </a:solidFill>
                <a:latin typeface="微軟正黑體" panose="020B0604030504040204" pitchFamily="34" charset="-120"/>
                <a:ea typeface="微軟正黑體" panose="020B0604030504040204" pitchFamily="34" charset="-120"/>
              </a:rPr>
              <a:t>稻</a:t>
            </a:r>
            <a:r>
              <a:rPr kumimoji="1" lang="zh-TW" altLang="zh-TW" sz="2600" b="1" dirty="0">
                <a:solidFill>
                  <a:srgbClr val="7030A0"/>
                </a:solidFill>
                <a:latin typeface="微軟正黑體" panose="020B0604030504040204" pitchFamily="34" charset="-120"/>
                <a:ea typeface="微軟正黑體" panose="020B0604030504040204" pitchFamily="34" charset="-120"/>
              </a:rPr>
              <a:t>殼：</a:t>
            </a:r>
            <a:r>
              <a:rPr lang="en-US" altLang="zh-TW" sz="2600" dirty="0" smtClean="0">
                <a:solidFill>
                  <a:srgbClr val="0070C0"/>
                </a:solidFill>
                <a:latin typeface="微軟正黑體" panose="020B0604030504040204" pitchFamily="34" charset="-120"/>
                <a:ea typeface="微軟正黑體" panose="020B0604030504040204" pitchFamily="34" charset="-120"/>
              </a:rPr>
              <a:t> </a:t>
            </a:r>
            <a:r>
              <a:rPr lang="en-US" altLang="zh-TW" sz="2600" dirty="0" smtClean="0">
                <a:solidFill>
                  <a:srgbClr val="00B0F0"/>
                </a:solidFill>
                <a:latin typeface="微軟正黑體" panose="020B0604030504040204" pitchFamily="34" charset="-120"/>
                <a:ea typeface="微軟正黑體" panose="020B0604030504040204" pitchFamily="34" charset="-120"/>
              </a:rPr>
              <a:t>1,891,732</a:t>
            </a:r>
            <a:r>
              <a:rPr kumimoji="1" lang="zh-TW" altLang="zh-TW" sz="2600" b="1" dirty="0" smtClean="0">
                <a:solidFill>
                  <a:srgbClr val="7030A0"/>
                </a:solidFill>
                <a:latin typeface="微軟正黑體" panose="020B0604030504040204" pitchFamily="34" charset="-120"/>
                <a:ea typeface="微軟正黑體" panose="020B0604030504040204" pitchFamily="34" charset="-120"/>
              </a:rPr>
              <a:t>公噸</a:t>
            </a:r>
            <a:r>
              <a:rPr kumimoji="1" lang="en-US" altLang="zh-TW" sz="2600" b="1" dirty="0" smtClean="0">
                <a:solidFill>
                  <a:srgbClr val="FF0000"/>
                </a:solidFill>
                <a:latin typeface="微軟正黑體" panose="020B0604030504040204" pitchFamily="34" charset="-120"/>
                <a:ea typeface="微軟正黑體" panose="020B0604030504040204" pitchFamily="34" charset="-120"/>
              </a:rPr>
              <a:t>(</a:t>
            </a:r>
            <a:r>
              <a:rPr kumimoji="1" lang="zh-TW" altLang="en-US" sz="2600" b="1" dirty="0" smtClean="0">
                <a:solidFill>
                  <a:srgbClr val="FF0000"/>
                </a:solidFill>
                <a:latin typeface="微軟正黑體" panose="020B0604030504040204" pitchFamily="34" charset="-120"/>
                <a:ea typeface="微軟正黑體" panose="020B0604030504040204" pitchFamily="34" charset="-120"/>
              </a:rPr>
              <a:t>大約是十萬台遊覽車重</a:t>
            </a:r>
            <a:r>
              <a:rPr kumimoji="1" lang="en-US" altLang="zh-TW" sz="2600" b="1" dirty="0" smtClean="0">
                <a:solidFill>
                  <a:srgbClr val="FF0000"/>
                </a:solidFill>
                <a:latin typeface="微軟正黑體" panose="020B0604030504040204" pitchFamily="34" charset="-120"/>
                <a:ea typeface="微軟正黑體" panose="020B0604030504040204" pitchFamily="34" charset="-120"/>
              </a:rPr>
              <a:t>)</a:t>
            </a:r>
            <a:endParaRPr kumimoji="1" lang="zh-TW" altLang="zh-TW" sz="2600" b="1" dirty="0" smtClean="0">
              <a:solidFill>
                <a:srgbClr val="FF0000"/>
              </a:solidFill>
              <a:latin typeface="微軟正黑體" panose="020B0604030504040204" pitchFamily="34" charset="-120"/>
              <a:ea typeface="微軟正黑體" panose="020B0604030504040204" pitchFamily="34" charset="-120"/>
            </a:endParaRPr>
          </a:p>
          <a:p>
            <a:pPr marL="514350" indent="-514350" fontAlgn="base">
              <a:spcBef>
                <a:spcPct val="20000"/>
              </a:spcBef>
              <a:spcAft>
                <a:spcPct val="0"/>
              </a:spcAft>
              <a:buClr>
                <a:schemeClr val="accent2"/>
              </a:buClr>
              <a:buSzPct val="45000"/>
              <a:buFont typeface="+mj-lt"/>
              <a:buAutoNum type="arabicPeriod"/>
            </a:pPr>
            <a:r>
              <a:rPr kumimoji="1" lang="zh-TW" altLang="zh-TW" sz="2600" b="1" dirty="0">
                <a:solidFill>
                  <a:srgbClr val="7030A0"/>
                </a:solidFill>
                <a:latin typeface="微軟正黑體" panose="020B0604030504040204" pitchFamily="34" charset="-120"/>
                <a:ea typeface="微軟正黑體" panose="020B0604030504040204" pitchFamily="34" charset="-120"/>
              </a:rPr>
              <a:t>廢棄菇包</a:t>
            </a:r>
            <a:r>
              <a:rPr kumimoji="1" lang="zh-TW" altLang="zh-TW" sz="2600" b="1" dirty="0" smtClean="0">
                <a:solidFill>
                  <a:srgbClr val="00B0F0"/>
                </a:solidFill>
                <a:latin typeface="微軟正黑體" panose="020B0604030504040204" pitchFamily="34" charset="-120"/>
                <a:ea typeface="微軟正黑體" panose="020B0604030504040204" pitchFamily="34" charset="-120"/>
              </a:rPr>
              <a:t>：</a:t>
            </a:r>
            <a:r>
              <a:rPr lang="en-US" altLang="zh-TW" sz="2600" dirty="0">
                <a:solidFill>
                  <a:srgbClr val="00B0F0"/>
                </a:solidFill>
                <a:latin typeface="微軟正黑體" panose="020B0604030504040204" pitchFamily="34" charset="-120"/>
                <a:ea typeface="微軟正黑體" panose="020B0604030504040204" pitchFamily="34" charset="-120"/>
              </a:rPr>
              <a:t> 225,912</a:t>
            </a:r>
            <a:r>
              <a:rPr kumimoji="1" lang="zh-TW" altLang="zh-TW" sz="2600" b="1" dirty="0" smtClean="0">
                <a:solidFill>
                  <a:srgbClr val="7030A0"/>
                </a:solidFill>
                <a:latin typeface="微軟正黑體" panose="020B0604030504040204" pitchFamily="34" charset="-120"/>
                <a:ea typeface="微軟正黑體" panose="020B0604030504040204" pitchFamily="34" charset="-120"/>
              </a:rPr>
              <a:t>公噸</a:t>
            </a:r>
            <a:r>
              <a:rPr kumimoji="1" lang="en-US" altLang="zh-TW" sz="2600" b="1" dirty="0" smtClean="0">
                <a:solidFill>
                  <a:srgbClr val="FF0000"/>
                </a:solidFill>
                <a:latin typeface="微軟正黑體" panose="020B0604030504040204" pitchFamily="34" charset="-120"/>
                <a:ea typeface="微軟正黑體" panose="020B0604030504040204" pitchFamily="34" charset="-120"/>
              </a:rPr>
              <a:t>(</a:t>
            </a:r>
            <a:r>
              <a:rPr kumimoji="1" lang="zh-TW" altLang="en-US" sz="2600" b="1" dirty="0" smtClean="0">
                <a:solidFill>
                  <a:srgbClr val="FF0000"/>
                </a:solidFill>
                <a:latin typeface="微軟正黑體" panose="020B0604030504040204" pitchFamily="34" charset="-120"/>
                <a:ea typeface="微軟正黑體" panose="020B0604030504040204" pitchFamily="34" charset="-120"/>
              </a:rPr>
              <a:t>大約是一萬四千台遊覽車重</a:t>
            </a:r>
            <a:r>
              <a:rPr kumimoji="1" lang="en-US" altLang="zh-TW" sz="2600" b="1" dirty="0" smtClean="0">
                <a:solidFill>
                  <a:srgbClr val="FF0000"/>
                </a:solidFill>
                <a:latin typeface="微軟正黑體" panose="020B0604030504040204" pitchFamily="34" charset="-120"/>
                <a:ea typeface="微軟正黑體" panose="020B0604030504040204" pitchFamily="34" charset="-120"/>
              </a:rPr>
              <a:t>)</a:t>
            </a:r>
            <a:endParaRPr kumimoji="1" lang="zh-TW" altLang="zh-TW" sz="2600" b="1" dirty="0" smtClean="0">
              <a:solidFill>
                <a:srgbClr val="FF0000"/>
              </a:solidFill>
              <a:latin typeface="微軟正黑體" panose="020B0604030504040204" pitchFamily="34" charset="-120"/>
              <a:ea typeface="微軟正黑體" panose="020B0604030504040204" pitchFamily="34" charset="-120"/>
            </a:endParaRPr>
          </a:p>
          <a:p>
            <a:pPr marL="514350" indent="-514350" fontAlgn="base">
              <a:spcBef>
                <a:spcPct val="20000"/>
              </a:spcBef>
              <a:spcAft>
                <a:spcPct val="0"/>
              </a:spcAft>
              <a:buClr>
                <a:schemeClr val="accent2"/>
              </a:buClr>
              <a:buSzPct val="45000"/>
              <a:buFont typeface="+mj-lt"/>
              <a:buAutoNum type="arabicPeriod"/>
            </a:pPr>
            <a:r>
              <a:rPr kumimoji="1" lang="zh-TW" altLang="zh-TW" sz="2600" b="1" dirty="0">
                <a:solidFill>
                  <a:srgbClr val="7030A0"/>
                </a:solidFill>
                <a:latin typeface="微軟正黑體" panose="020B0604030504040204" pitchFamily="34" charset="-120"/>
                <a:ea typeface="微軟正黑體" panose="020B0604030504040204" pitchFamily="34" charset="-120"/>
              </a:rPr>
              <a:t>禽畜糞</a:t>
            </a:r>
            <a:r>
              <a:rPr kumimoji="1" lang="zh-TW" altLang="zh-TW" sz="2600" b="1" dirty="0" smtClean="0">
                <a:solidFill>
                  <a:srgbClr val="7030A0"/>
                </a:solidFill>
                <a:latin typeface="微軟正黑體" panose="020B0604030504040204" pitchFamily="34" charset="-120"/>
                <a:ea typeface="微軟正黑體" panose="020B0604030504040204" pitchFamily="34" charset="-120"/>
              </a:rPr>
              <a:t>：</a:t>
            </a:r>
            <a:r>
              <a:rPr lang="en-US" altLang="zh-TW" sz="2600" dirty="0">
                <a:solidFill>
                  <a:srgbClr val="0070C0"/>
                </a:solidFill>
                <a:latin typeface="微軟正黑體" panose="020B0604030504040204" pitchFamily="34" charset="-120"/>
                <a:ea typeface="微軟正黑體" panose="020B0604030504040204" pitchFamily="34" charset="-120"/>
              </a:rPr>
              <a:t> </a:t>
            </a:r>
            <a:r>
              <a:rPr lang="en-US" altLang="zh-TW" sz="2600" dirty="0">
                <a:solidFill>
                  <a:srgbClr val="00B0F0"/>
                </a:solidFill>
                <a:latin typeface="微軟正黑體" panose="020B0604030504040204" pitchFamily="34" charset="-120"/>
                <a:ea typeface="微軟正黑體" panose="020B0604030504040204" pitchFamily="34" charset="-120"/>
              </a:rPr>
              <a:t>2,135,192.5016</a:t>
            </a:r>
            <a:r>
              <a:rPr kumimoji="1" lang="zh-TW" altLang="zh-TW" sz="2600" b="1" dirty="0" smtClean="0">
                <a:solidFill>
                  <a:srgbClr val="7030A0"/>
                </a:solidFill>
                <a:latin typeface="微軟正黑體" panose="020B0604030504040204" pitchFamily="34" charset="-120"/>
                <a:ea typeface="微軟正黑體" panose="020B0604030504040204" pitchFamily="34" charset="-120"/>
              </a:rPr>
              <a:t>公噸</a:t>
            </a:r>
            <a:r>
              <a:rPr kumimoji="1" lang="en-US" altLang="zh-TW" sz="2600" b="1" dirty="0" smtClean="0">
                <a:solidFill>
                  <a:srgbClr val="FF0000"/>
                </a:solidFill>
                <a:latin typeface="微軟正黑體" panose="020B0604030504040204" pitchFamily="34" charset="-120"/>
                <a:ea typeface="微軟正黑體" panose="020B0604030504040204" pitchFamily="34" charset="-120"/>
              </a:rPr>
              <a:t>(</a:t>
            </a:r>
            <a:r>
              <a:rPr kumimoji="1" lang="zh-TW" altLang="en-US" sz="2600" b="1" dirty="0" smtClean="0">
                <a:solidFill>
                  <a:srgbClr val="FF0000"/>
                </a:solidFill>
                <a:latin typeface="微軟正黑體" panose="020B0604030504040204" pitchFamily="34" charset="-120"/>
                <a:ea typeface="微軟正黑體" panose="020B0604030504040204" pitchFamily="34" charset="-120"/>
              </a:rPr>
              <a:t>大約是十三萬台遊覽車重</a:t>
            </a:r>
            <a:r>
              <a:rPr kumimoji="1" lang="en-US" altLang="zh-TW" sz="2600" b="1" dirty="0" smtClean="0">
                <a:solidFill>
                  <a:srgbClr val="FF0000"/>
                </a:solidFill>
                <a:latin typeface="微軟正黑體" panose="020B0604030504040204" pitchFamily="34" charset="-120"/>
                <a:ea typeface="微軟正黑體" panose="020B0604030504040204" pitchFamily="34" charset="-120"/>
              </a:rPr>
              <a:t>)</a:t>
            </a:r>
            <a:endParaRPr kumimoji="1" lang="zh-TW" altLang="zh-TW" sz="2600" b="1" dirty="0" smtClean="0">
              <a:solidFill>
                <a:srgbClr val="FF0000"/>
              </a:solidFill>
              <a:latin typeface="微軟正黑體" panose="020B0604030504040204" pitchFamily="34" charset="-120"/>
              <a:ea typeface="微軟正黑體" panose="020B0604030504040204" pitchFamily="34" charset="-120"/>
            </a:endParaRPr>
          </a:p>
          <a:p>
            <a:pPr marL="514350" indent="-514350" fontAlgn="base">
              <a:spcBef>
                <a:spcPct val="20000"/>
              </a:spcBef>
              <a:spcAft>
                <a:spcPct val="0"/>
              </a:spcAft>
              <a:buClr>
                <a:schemeClr val="accent2"/>
              </a:buClr>
              <a:buSzPct val="45000"/>
              <a:buFont typeface="+mj-lt"/>
              <a:buAutoNum type="arabicPeriod"/>
            </a:pPr>
            <a:r>
              <a:rPr kumimoji="1" lang="zh-TW" altLang="zh-TW" sz="2600" b="1" dirty="0">
                <a:solidFill>
                  <a:srgbClr val="7030A0"/>
                </a:solidFill>
                <a:latin typeface="微軟正黑體" panose="020B0604030504040204" pitchFamily="34" charset="-120"/>
                <a:ea typeface="微軟正黑體" panose="020B0604030504040204" pitchFamily="34" charset="-120"/>
              </a:rPr>
              <a:t>果渣</a:t>
            </a:r>
            <a:r>
              <a:rPr kumimoji="1" lang="zh-TW" altLang="zh-TW" sz="2600" b="1" dirty="0" smtClean="0">
                <a:solidFill>
                  <a:srgbClr val="7030A0"/>
                </a:solidFill>
                <a:latin typeface="微軟正黑體" panose="020B0604030504040204" pitchFamily="34" charset="-120"/>
                <a:ea typeface="微軟正黑體" panose="020B0604030504040204" pitchFamily="34" charset="-120"/>
              </a:rPr>
              <a:t>：</a:t>
            </a:r>
            <a:r>
              <a:rPr lang="en-US" altLang="zh-TW" sz="2600" dirty="0">
                <a:solidFill>
                  <a:srgbClr val="7030A0"/>
                </a:solidFill>
                <a:latin typeface="微軟正黑體" panose="020B0604030504040204" pitchFamily="34" charset="-120"/>
                <a:ea typeface="微軟正黑體" panose="020B0604030504040204" pitchFamily="34" charset="-120"/>
              </a:rPr>
              <a:t> </a:t>
            </a:r>
            <a:r>
              <a:rPr lang="en-US" altLang="zh-TW" sz="2600" dirty="0">
                <a:solidFill>
                  <a:srgbClr val="00B0F0"/>
                </a:solidFill>
                <a:latin typeface="微軟正黑體" panose="020B0604030504040204" pitchFamily="34" charset="-120"/>
                <a:ea typeface="微軟正黑體" panose="020B0604030504040204" pitchFamily="34" charset="-120"/>
              </a:rPr>
              <a:t>26,382</a:t>
            </a:r>
            <a:r>
              <a:rPr kumimoji="1" lang="zh-TW" altLang="zh-TW" sz="2600" b="1" dirty="0" smtClean="0">
                <a:solidFill>
                  <a:srgbClr val="7030A0"/>
                </a:solidFill>
                <a:latin typeface="微軟正黑體" panose="020B0604030504040204" pitchFamily="34" charset="-120"/>
                <a:ea typeface="微軟正黑體" panose="020B0604030504040204" pitchFamily="34" charset="-120"/>
              </a:rPr>
              <a:t>公噸</a:t>
            </a:r>
            <a:r>
              <a:rPr kumimoji="1" lang="en-US" altLang="zh-TW" sz="2600" b="1" dirty="0" smtClean="0">
                <a:solidFill>
                  <a:srgbClr val="FF0000"/>
                </a:solidFill>
                <a:latin typeface="微軟正黑體" panose="020B0604030504040204" pitchFamily="34" charset="-120"/>
                <a:ea typeface="微軟正黑體" panose="020B0604030504040204" pitchFamily="34" charset="-120"/>
              </a:rPr>
              <a:t>(</a:t>
            </a:r>
            <a:r>
              <a:rPr kumimoji="1" lang="zh-TW" altLang="en-US" sz="2600" b="1" dirty="0" smtClean="0">
                <a:solidFill>
                  <a:srgbClr val="FF0000"/>
                </a:solidFill>
                <a:latin typeface="微軟正黑體" panose="020B0604030504040204" pitchFamily="34" charset="-120"/>
                <a:ea typeface="微軟正黑體" panose="020B0604030504040204" pitchFamily="34" charset="-120"/>
              </a:rPr>
              <a:t>大約是一千六百台遊覽車重</a:t>
            </a:r>
            <a:r>
              <a:rPr kumimoji="1" lang="en-US" altLang="zh-TW" sz="2600" b="1" dirty="0" smtClean="0">
                <a:solidFill>
                  <a:srgbClr val="FF0000"/>
                </a:solidFill>
                <a:latin typeface="微軟正黑體" panose="020B0604030504040204" pitchFamily="34" charset="-120"/>
                <a:ea typeface="微軟正黑體" panose="020B0604030504040204" pitchFamily="34" charset="-120"/>
              </a:rPr>
              <a:t>)</a:t>
            </a:r>
            <a:endParaRPr kumimoji="1" lang="zh-TW" altLang="zh-TW" sz="2600" b="1" dirty="0" smtClean="0">
              <a:solidFill>
                <a:srgbClr val="FF0000"/>
              </a:solidFill>
              <a:latin typeface="微軟正黑體" panose="020B0604030504040204" pitchFamily="34" charset="-120"/>
              <a:ea typeface="微軟正黑體" panose="020B0604030504040204" pitchFamily="34" charset="-120"/>
            </a:endParaRPr>
          </a:p>
          <a:p>
            <a:pPr marL="514350" indent="-514350" fontAlgn="base">
              <a:spcBef>
                <a:spcPct val="20000"/>
              </a:spcBef>
              <a:spcAft>
                <a:spcPct val="0"/>
              </a:spcAft>
              <a:buClr>
                <a:schemeClr val="accent2"/>
              </a:buClr>
              <a:buSzPct val="45000"/>
              <a:buFont typeface="+mj-lt"/>
              <a:buAutoNum type="arabicPeriod"/>
            </a:pPr>
            <a:r>
              <a:rPr kumimoji="1" lang="zh-TW" altLang="zh-TW" sz="2600" b="1" dirty="0">
                <a:solidFill>
                  <a:srgbClr val="7030A0"/>
                </a:solidFill>
                <a:latin typeface="微軟正黑體" panose="020B0604030504040204" pitchFamily="34" charset="-120"/>
                <a:ea typeface="微軟正黑體" panose="020B0604030504040204" pitchFamily="34" charset="-120"/>
              </a:rPr>
              <a:t>花卉</a:t>
            </a:r>
            <a:r>
              <a:rPr kumimoji="1" lang="zh-TW" altLang="zh-TW" sz="2600" b="1" dirty="0" smtClean="0">
                <a:solidFill>
                  <a:srgbClr val="00B0F0"/>
                </a:solidFill>
                <a:latin typeface="微軟正黑體" panose="020B0604030504040204" pitchFamily="34" charset="-120"/>
                <a:ea typeface="微軟正黑體" panose="020B0604030504040204" pitchFamily="34" charset="-120"/>
              </a:rPr>
              <a:t>：</a:t>
            </a:r>
            <a:r>
              <a:rPr lang="en-US" altLang="zh-TW" sz="2600" dirty="0">
                <a:solidFill>
                  <a:srgbClr val="00B0F0"/>
                </a:solidFill>
                <a:latin typeface="微軟正黑體" panose="020B0604030504040204" pitchFamily="34" charset="-120"/>
                <a:ea typeface="微軟正黑體" panose="020B0604030504040204" pitchFamily="34" charset="-120"/>
              </a:rPr>
              <a:t> 819</a:t>
            </a:r>
            <a:r>
              <a:rPr kumimoji="1" lang="zh-TW" altLang="zh-TW" sz="2600" b="1" dirty="0" smtClean="0">
                <a:solidFill>
                  <a:srgbClr val="7030A0"/>
                </a:solidFill>
                <a:latin typeface="微軟正黑體" panose="020B0604030504040204" pitchFamily="34" charset="-120"/>
                <a:ea typeface="微軟正黑體" panose="020B0604030504040204" pitchFamily="34" charset="-120"/>
              </a:rPr>
              <a:t>公噸</a:t>
            </a:r>
            <a:r>
              <a:rPr kumimoji="1" lang="en-US" altLang="zh-TW" sz="2600" b="1" dirty="0" smtClean="0">
                <a:solidFill>
                  <a:srgbClr val="FF0000"/>
                </a:solidFill>
                <a:latin typeface="微軟正黑體" panose="020B0604030504040204" pitchFamily="34" charset="-120"/>
                <a:ea typeface="微軟正黑體" panose="020B0604030504040204" pitchFamily="34" charset="-120"/>
              </a:rPr>
              <a:t>(</a:t>
            </a:r>
            <a:r>
              <a:rPr kumimoji="1" lang="zh-TW" altLang="en-US" sz="2600" b="1" dirty="0" smtClean="0">
                <a:solidFill>
                  <a:srgbClr val="FF0000"/>
                </a:solidFill>
                <a:latin typeface="微軟正黑體" panose="020B0604030504040204" pitchFamily="34" charset="-120"/>
                <a:ea typeface="微軟正黑體" panose="020B0604030504040204" pitchFamily="34" charset="-120"/>
              </a:rPr>
              <a:t>大約是五十台遊覽車重</a:t>
            </a:r>
            <a:r>
              <a:rPr kumimoji="1" lang="en-US" altLang="zh-TW" sz="2600" b="1" dirty="0" smtClean="0">
                <a:solidFill>
                  <a:srgbClr val="FF0000"/>
                </a:solidFill>
                <a:latin typeface="微軟正黑體" panose="020B0604030504040204" pitchFamily="34" charset="-120"/>
                <a:ea typeface="微軟正黑體" panose="020B0604030504040204" pitchFamily="34" charset="-120"/>
              </a:rPr>
              <a:t>)</a:t>
            </a:r>
            <a:endParaRPr kumimoji="1" lang="zh-TW" altLang="zh-TW" sz="2600" b="1" dirty="0">
              <a:solidFill>
                <a:srgbClr val="FF0000"/>
              </a:solidFill>
              <a:latin typeface="微軟正黑體" panose="020B0604030504040204" pitchFamily="34" charset="-120"/>
              <a:ea typeface="微軟正黑體" panose="020B0604030504040204" pitchFamily="34" charset="-120"/>
            </a:endParaRPr>
          </a:p>
        </p:txBody>
      </p:sp>
      <p:pic>
        <p:nvPicPr>
          <p:cNvPr id="4" name="Picture 2" descr="http://www.t-bus.com.tw/ts/tayfeng/images/bus.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4824241" y="4477871"/>
            <a:ext cx="3959062" cy="1987664"/>
          </a:xfrm>
          <a:prstGeom prst="rect">
            <a:avLst/>
          </a:prstGeom>
          <a:noFill/>
        </p:spPr>
      </p:pic>
    </p:spTree>
    <p:extLst>
      <p:ext uri="{BB962C8B-B14F-4D97-AF65-F5344CB8AC3E}">
        <p14:creationId xmlns:p14="http://schemas.microsoft.com/office/powerpoint/2010/main" xmlns="" val="37497793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自訂設計">
  <a:themeElements>
    <a:clrScheme name="自訂 1">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11210</TotalTime>
  <Words>2223</Words>
  <Application>Microsoft Office PowerPoint</Application>
  <PresentationFormat>如螢幕大小 (4:3)</PresentationFormat>
  <Paragraphs>303</Paragraphs>
  <Slides>48</Slides>
  <Notes>2</Notes>
  <HiddenSlides>0</HiddenSlides>
  <MMClips>0</MMClips>
  <ScaleCrop>false</ScaleCrop>
  <HeadingPairs>
    <vt:vector size="4" baseType="variant">
      <vt:variant>
        <vt:lpstr>佈景主題</vt:lpstr>
      </vt:variant>
      <vt:variant>
        <vt:i4>2</vt:i4>
      </vt:variant>
      <vt:variant>
        <vt:lpstr>投影片標題</vt:lpstr>
      </vt:variant>
      <vt:variant>
        <vt:i4>48</vt:i4>
      </vt:variant>
    </vt:vector>
  </HeadingPairs>
  <TitlesOfParts>
    <vt:vector size="50" baseType="lpstr">
      <vt:lpstr>Office 佈景主題</vt:lpstr>
      <vt:lpstr>自訂設計</vt:lpstr>
      <vt:lpstr>臺南市勿露天燃燒宣導 </vt:lpstr>
      <vt:lpstr>簡報大綱</vt:lpstr>
      <vt:lpstr>每個無法離開地球的生命都應該關心的事 </vt:lpstr>
      <vt:lpstr>投影片 4</vt:lpstr>
      <vt:lpstr>空氣汙染</vt:lpstr>
      <vt:lpstr>細懸浮微粒PM2.5，外出請記得戴口罩 (圖為高雄市天空一片灰濛濛)</vt:lpstr>
      <vt:lpstr>投影片 7</vt:lpstr>
      <vt:lpstr>投影片 8</vt:lpstr>
      <vt:lpstr>投影片 9</vt:lpstr>
      <vt:lpstr>投影片 10</vt:lpstr>
      <vt:lpstr>投影片 11</vt:lpstr>
      <vt:lpstr>投影片 12</vt:lpstr>
      <vt:lpstr>投影片 13</vt:lpstr>
      <vt:lpstr>投影片 14</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lpstr>環保局法寶二 衛星遙測(天眼-人在做天在看)</vt:lpstr>
      <vt:lpstr>投影片 27</vt:lpstr>
      <vt:lpstr>投影片 28</vt:lpstr>
      <vt:lpstr>投影片 29</vt:lpstr>
      <vt:lpstr>投影片 30</vt:lpstr>
      <vt:lpstr>投影片 31</vt:lpstr>
      <vt:lpstr>減少露天燃燒那些方式?</vt:lpstr>
      <vt:lpstr>露天燃燒掉多少養分?新台幣?</vt:lpstr>
      <vt:lpstr>稻草切割掩埋方式</vt:lpstr>
      <vt:lpstr>稻草加工利用</vt:lpstr>
      <vt:lpstr>生物炭Bichar</vt:lpstr>
      <vt:lpstr>投影片 37</vt:lpstr>
      <vt:lpstr>農業廢棄物再利用:竹炭相關製品</vt:lpstr>
      <vt:lpstr>彰化大有社區金碳稻物語</vt:lpstr>
      <vt:lpstr>投影片 40</vt:lpstr>
      <vt:lpstr>投影片 41</vt:lpstr>
      <vt:lpstr>投影片 42</vt:lpstr>
      <vt:lpstr>投影片 43</vt:lpstr>
      <vt:lpstr>投影片 44</vt:lpstr>
      <vt:lpstr>投影片 45</vt:lpstr>
      <vt:lpstr>投影片 46</vt:lpstr>
      <vt:lpstr>投影片 47</vt:lpstr>
      <vt:lpstr>投影片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Aaron</dc:creator>
  <cp:lastModifiedBy>MIHC</cp:lastModifiedBy>
  <cp:revision>538</cp:revision>
  <cp:lastPrinted>2018-05-17T05:31:46Z</cp:lastPrinted>
  <dcterms:created xsi:type="dcterms:W3CDTF">2018-03-29T01:28:10Z</dcterms:created>
  <dcterms:modified xsi:type="dcterms:W3CDTF">2020-12-24T05:52:54Z</dcterms:modified>
</cp:coreProperties>
</file>