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5"/>
  </p:notesMasterIdLst>
  <p:sldIdLst>
    <p:sldId id="264" r:id="rId2"/>
    <p:sldId id="350" r:id="rId3"/>
    <p:sldId id="351" r:id="rId4"/>
    <p:sldId id="352" r:id="rId5"/>
    <p:sldId id="353" r:id="rId6"/>
    <p:sldId id="354" r:id="rId7"/>
    <p:sldId id="355" r:id="rId8"/>
    <p:sldId id="356" r:id="rId9"/>
    <p:sldId id="357" r:id="rId10"/>
    <p:sldId id="358" r:id="rId11"/>
    <p:sldId id="359" r:id="rId12"/>
    <p:sldId id="360" r:id="rId13"/>
    <p:sldId id="364" r:id="rId14"/>
    <p:sldId id="362" r:id="rId15"/>
    <p:sldId id="363" r:id="rId16"/>
    <p:sldId id="368" r:id="rId17"/>
    <p:sldId id="365" r:id="rId18"/>
    <p:sldId id="366" r:id="rId19"/>
    <p:sldId id="367" r:id="rId20"/>
    <p:sldId id="348" r:id="rId21"/>
    <p:sldId id="331" r:id="rId22"/>
    <p:sldId id="346" r:id="rId23"/>
    <p:sldId id="302" r:id="rId24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C89EF96-8CEA-46FF-86C4-4CE0E7609802}" styleName="淺色樣式 3 - 輔色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9CF1AB2-1976-4502-BF36-3FF5EA218861}" styleName="中等深淺樣式 4 - 輔色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8A107856-5554-42FB-B03E-39F5DBC370BA}" styleName="中等深淺樣式 4 - 輔色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08FB837D-C827-4EFA-A057-4D05807E0F7C}" styleName="佈景主題樣式 1 - 輔色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775DCB02-9BB8-47FD-8907-85C794F793BA}" styleName="佈景主題樣式 1 - 輔色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9" d="100"/>
          <a:sy n="59" d="100"/>
        </p:scale>
        <p:origin x="1426" y="53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3DC4555-913F-47D8-BC89-5FDD8301E24A}" type="datetimeFigureOut">
              <a:rPr lang="zh-TW" altLang="en-US" smtClean="0"/>
              <a:t>2013/9/21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20C855E-63B0-47E5-B7EC-0C794D5FE06A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3887822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typhoon2000.ph/multi/log.php?name=SOULIK_2013" TargetMode="External"/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wb.gov.tw/V7/observe/rainfall/Rain_Hr/" TargetMode="External"/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Relationship Id="rId5" Type="http://schemas.openxmlformats.org/officeDocument/2006/relationships/hyperlink" Target="http://www.cwb.gov.tw/V7/observe/rainfall/hk.htm" TargetMode="External"/><Relationship Id="rId4" Type="http://schemas.openxmlformats.org/officeDocument/2006/relationships/hyperlink" Target="http://140.116.77.31/taiwan-html/" TargetMode="External"/></Relationships>
</file>

<file path=ppt/notesSlides/_rels/notes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wb.gov.tw/V7/observe/rainfall/Rain_Hr/" TargetMode="External"/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Relationship Id="rId5" Type="http://schemas.openxmlformats.org/officeDocument/2006/relationships/hyperlink" Target="http://www.cwb.gov.tw/V7/observe/rainfall/hk.htm" TargetMode="External"/><Relationship Id="rId4" Type="http://schemas.openxmlformats.org/officeDocument/2006/relationships/hyperlink" Target="http://140.116.77.31/taiwan-html/" TargetMode="External"/></Relationships>
</file>

<file path=ppt/notesSlides/_rels/notes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wb.gov.tw/V7/observe/rainfall/Rain_Hr/" TargetMode="External"/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Relationship Id="rId5" Type="http://schemas.openxmlformats.org/officeDocument/2006/relationships/hyperlink" Target="http://www.cwb.gov.tw/V7/observe/rainfall/hk.htm" TargetMode="External"/><Relationship Id="rId4" Type="http://schemas.openxmlformats.org/officeDocument/2006/relationships/hyperlink" Target="http://140.116.77.31/taiwan-html/" TargetMode="Externa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0DCAA95-A527-40A1-B6E4-DBBC4D626C96}" type="slidenum">
              <a:rPr lang="en-US" altLang="zh-TW" smtClean="0"/>
              <a:pPr/>
              <a:t>1</a:t>
            </a:fld>
            <a:endParaRPr lang="en-US" altLang="zh-TW" smtClean="0"/>
          </a:p>
        </p:txBody>
      </p:sp>
      <p:sp>
        <p:nvSpPr>
          <p:cNvPr id="409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zh-TW" altLang="zh-TW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3895832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投影片圖像版面配置區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7651" name="備忘稿版面配置區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TW" altLang="en-US" smtClean="0">
              <a:latin typeface="Arial" pitchFamily="34" charset="0"/>
            </a:endParaRPr>
          </a:p>
        </p:txBody>
      </p:sp>
      <p:sp>
        <p:nvSpPr>
          <p:cNvPr id="27652" name="投影片編號版面配置區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5675" eaLnBrk="0" hangingPunct="0">
              <a:defRPr kumimoji="1">
                <a:solidFill>
                  <a:schemeClr val="tx1"/>
                </a:solidFill>
                <a:latin typeface="Arial" pitchFamily="34" charset="0"/>
                <a:ea typeface="全真中黑體" pitchFamily="49" charset="-120"/>
              </a:defRPr>
            </a:lvl1pPr>
            <a:lvl2pPr marL="742950" indent="-285750" defTabSz="955675" eaLnBrk="0" hangingPunct="0">
              <a:defRPr kumimoji="1">
                <a:solidFill>
                  <a:schemeClr val="tx1"/>
                </a:solidFill>
                <a:latin typeface="Arial" pitchFamily="34" charset="0"/>
                <a:ea typeface="全真中黑體" pitchFamily="49" charset="-120"/>
              </a:defRPr>
            </a:lvl2pPr>
            <a:lvl3pPr marL="1143000" indent="-228600" defTabSz="955675" eaLnBrk="0" hangingPunct="0">
              <a:defRPr kumimoji="1">
                <a:solidFill>
                  <a:schemeClr val="tx1"/>
                </a:solidFill>
                <a:latin typeface="Arial" pitchFamily="34" charset="0"/>
                <a:ea typeface="全真中黑體" pitchFamily="49" charset="-120"/>
              </a:defRPr>
            </a:lvl3pPr>
            <a:lvl4pPr marL="1600200" indent="-228600" defTabSz="955675" eaLnBrk="0" hangingPunct="0">
              <a:defRPr kumimoji="1">
                <a:solidFill>
                  <a:schemeClr val="tx1"/>
                </a:solidFill>
                <a:latin typeface="Arial" pitchFamily="34" charset="0"/>
                <a:ea typeface="全真中黑體" pitchFamily="49" charset="-120"/>
              </a:defRPr>
            </a:lvl4pPr>
            <a:lvl5pPr marL="2057400" indent="-228600" defTabSz="955675" eaLnBrk="0" hangingPunct="0">
              <a:defRPr kumimoji="1">
                <a:solidFill>
                  <a:schemeClr val="tx1"/>
                </a:solidFill>
                <a:latin typeface="Arial" pitchFamily="34" charset="0"/>
                <a:ea typeface="全真中黑體" pitchFamily="49" charset="-120"/>
              </a:defRPr>
            </a:lvl5pPr>
            <a:lvl6pPr marL="2514600" indent="-228600" defTabSz="955675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全真中黑體" pitchFamily="49" charset="-120"/>
              </a:defRPr>
            </a:lvl6pPr>
            <a:lvl7pPr marL="2971800" indent="-228600" defTabSz="955675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全真中黑體" pitchFamily="49" charset="-120"/>
              </a:defRPr>
            </a:lvl7pPr>
            <a:lvl8pPr marL="3429000" indent="-228600" defTabSz="955675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全真中黑體" pitchFamily="49" charset="-120"/>
              </a:defRPr>
            </a:lvl8pPr>
            <a:lvl9pPr marL="3886200" indent="-228600" defTabSz="955675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全真中黑體" pitchFamily="49" charset="-120"/>
              </a:defRPr>
            </a:lvl9pPr>
          </a:lstStyle>
          <a:p>
            <a:pPr eaLnBrk="1" hangingPunct="1"/>
            <a:fld id="{13964AC0-2F07-47BF-9490-D3158906EED1}" type="slidenum">
              <a:rPr lang="en-US" altLang="zh-TW" smtClean="0"/>
              <a:pPr eaLnBrk="1" hangingPunct="1"/>
              <a:t>23</a:t>
            </a:fld>
            <a:endParaRPr lang="en-US" altLang="zh-TW" smtClean="0"/>
          </a:p>
        </p:txBody>
      </p:sp>
    </p:spTree>
    <p:extLst>
      <p:ext uri="{BB962C8B-B14F-4D97-AF65-F5344CB8AC3E}">
        <p14:creationId xmlns:p14="http://schemas.microsoft.com/office/powerpoint/2010/main" val="111780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altLang="zh-TW" dirty="0" smtClean="0">
                <a:hlinkClick r:id="rId3"/>
              </a:rPr>
              <a:t>http://www.typhoon2000.ph/multi/log.php?name=SOULIK_2013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90E30B-B396-4A01-8843-062DA2B3DF37}" type="slidenum">
              <a:rPr lang="zh-TW" altLang="en-US" smtClean="0"/>
              <a:pPr/>
              <a:t>4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10742049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投影片圖像版面配置區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44588" y="687388"/>
            <a:ext cx="4572000" cy="3429000"/>
          </a:xfrm>
          <a:ln/>
        </p:spPr>
      </p:sp>
      <p:sp>
        <p:nvSpPr>
          <p:cNvPr id="24579" name="備忘稿版面配置區 2"/>
          <p:cNvSpPr>
            <a:spLocks noGrp="1"/>
          </p:cNvSpPr>
          <p:nvPr>
            <p:ph type="body" idx="1"/>
          </p:nvPr>
        </p:nvSpPr>
        <p:spPr>
          <a:xfrm>
            <a:off x="685638" y="4344606"/>
            <a:ext cx="5486726" cy="4112095"/>
          </a:xfrm>
          <a:noFill/>
        </p:spPr>
        <p:txBody>
          <a:bodyPr lIns="95597" tIns="47797" rIns="95597" bIns="47797"/>
          <a:lstStyle/>
          <a:p>
            <a:pPr>
              <a:spcBef>
                <a:spcPct val="0"/>
              </a:spcBef>
            </a:pPr>
            <a:r>
              <a:rPr lang="zh-TW" altLang="en-US" dirty="0" smtClean="0"/>
              <a:t>累積總雨量排名</a:t>
            </a:r>
            <a:r>
              <a:rPr lang="zh-TW" altLang="en-US" dirty="0" smtClean="0">
                <a:latin typeface="新細明體" pitchFamily="18" charset="-120"/>
              </a:rPr>
              <a:t>：</a:t>
            </a:r>
            <a:r>
              <a:rPr lang="en-US" altLang="zh-TW" dirty="0" smtClean="0">
                <a:hlinkClick r:id="rId3"/>
              </a:rPr>
              <a:t>http://www.cwb.gov.tw/V7/observe/rainfall/Rain_Hr/</a:t>
            </a:r>
            <a:r>
              <a:rPr lang="zh-TW" altLang="en-US" dirty="0" smtClean="0"/>
              <a:t>  </a:t>
            </a:r>
            <a:r>
              <a:rPr lang="en-US" altLang="zh-TW" dirty="0" smtClean="0"/>
              <a:t>or </a:t>
            </a:r>
            <a:r>
              <a:rPr lang="en-US" altLang="zh-TW" dirty="0" smtClean="0">
                <a:hlinkClick r:id="rId4"/>
              </a:rPr>
              <a:t>http://140.116.77.31/taiwan-html/</a:t>
            </a:r>
            <a:endParaRPr lang="en-US" altLang="zh-TW" dirty="0" smtClean="0"/>
          </a:p>
          <a:p>
            <a:r>
              <a:rPr lang="zh-TW" altLang="en-US" dirty="0" smtClean="0">
                <a:latin typeface="微軟正黑體" pitchFamily="34" charset="-120"/>
                <a:ea typeface="微軟正黑體" pitchFamily="34" charset="-120"/>
              </a:rPr>
              <a:t>今日累積雨量變化</a:t>
            </a:r>
            <a:r>
              <a:rPr lang="zh-TW" altLang="en-US" dirty="0" smtClean="0">
                <a:latin typeface="新細明體" pitchFamily="18" charset="-120"/>
              </a:rPr>
              <a:t>：</a:t>
            </a:r>
            <a:r>
              <a:rPr lang="en-US" altLang="zh-TW" dirty="0" smtClean="0">
                <a:hlinkClick r:id="rId5"/>
              </a:rPr>
              <a:t>http://www.cwb.gov.tw/V7/observe/rainfall/hk.htm</a:t>
            </a:r>
            <a:endParaRPr lang="en-US" altLang="zh-TW" dirty="0" smtClean="0"/>
          </a:p>
          <a:p>
            <a:endParaRPr lang="zh-TW" altLang="en-US" dirty="0" smtClean="0">
              <a:latin typeface="微軟正黑體" pitchFamily="34" charset="-120"/>
              <a:ea typeface="微軟正黑體" pitchFamily="34" charset="-120"/>
            </a:endParaRPr>
          </a:p>
          <a:p>
            <a:pPr>
              <a:spcBef>
                <a:spcPct val="0"/>
              </a:spcBef>
            </a:pPr>
            <a:endParaRPr lang="zh-TW" altLang="en-US" dirty="0" smtClean="0"/>
          </a:p>
        </p:txBody>
      </p:sp>
      <p:sp>
        <p:nvSpPr>
          <p:cNvPr id="24580" name="投影片編號版面配置區 3"/>
          <p:cNvSpPr txBox="1">
            <a:spLocks noGrp="1"/>
          </p:cNvSpPr>
          <p:nvPr/>
        </p:nvSpPr>
        <p:spPr bwMode="auto">
          <a:xfrm>
            <a:off x="3883643" y="8686288"/>
            <a:ext cx="2972725" cy="4562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5597" tIns="47797" rIns="95597" bIns="47797" anchor="b"/>
          <a:lstStyle>
            <a:lvl1pPr defTabSz="9461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defTabSz="9461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defTabSz="9461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defTabSz="9461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defTabSz="9461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defTabSz="94615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defTabSz="94615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defTabSz="94615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defTabSz="94615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algn="r" eaLnBrk="1" hangingPunct="1"/>
            <a:fld id="{5F9E8F6F-8DD1-47C3-9C2E-79F778D56123}" type="slidenum">
              <a:rPr kumimoji="0" lang="en-US" altLang="zh-TW" sz="1300">
                <a:latin typeface="Calibri" pitchFamily="34" charset="0"/>
                <a:ea typeface="全真中黑體"/>
                <a:cs typeface="全真中黑體"/>
              </a:rPr>
              <a:pPr algn="r" eaLnBrk="1" hangingPunct="1"/>
              <a:t>6</a:t>
            </a:fld>
            <a:endParaRPr kumimoji="0" lang="en-US" altLang="zh-TW" sz="1300">
              <a:latin typeface="Calibri" pitchFamily="34" charset="0"/>
              <a:ea typeface="全真中黑體"/>
              <a:cs typeface="全真中黑體"/>
            </a:endParaRPr>
          </a:p>
        </p:txBody>
      </p:sp>
    </p:spTree>
    <p:extLst>
      <p:ext uri="{BB962C8B-B14F-4D97-AF65-F5344CB8AC3E}">
        <p14:creationId xmlns:p14="http://schemas.microsoft.com/office/powerpoint/2010/main" val="119054773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投影片圖像版面配置區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44588" y="687388"/>
            <a:ext cx="4572000" cy="3429000"/>
          </a:xfrm>
          <a:ln/>
        </p:spPr>
      </p:sp>
      <p:sp>
        <p:nvSpPr>
          <p:cNvPr id="24579" name="備忘稿版面配置區 2"/>
          <p:cNvSpPr>
            <a:spLocks noGrp="1"/>
          </p:cNvSpPr>
          <p:nvPr>
            <p:ph type="body" idx="1"/>
          </p:nvPr>
        </p:nvSpPr>
        <p:spPr>
          <a:xfrm>
            <a:off x="685638" y="4344606"/>
            <a:ext cx="5486726" cy="4112095"/>
          </a:xfrm>
          <a:noFill/>
        </p:spPr>
        <p:txBody>
          <a:bodyPr lIns="95597" tIns="47797" rIns="95597" bIns="47797"/>
          <a:lstStyle/>
          <a:p>
            <a:pPr>
              <a:spcBef>
                <a:spcPct val="0"/>
              </a:spcBef>
            </a:pPr>
            <a:r>
              <a:rPr lang="zh-TW" altLang="en-US" dirty="0" smtClean="0"/>
              <a:t>累積總雨量排名</a:t>
            </a:r>
            <a:r>
              <a:rPr lang="zh-TW" altLang="en-US" dirty="0" smtClean="0">
                <a:latin typeface="新細明體" pitchFamily="18" charset="-120"/>
              </a:rPr>
              <a:t>：</a:t>
            </a:r>
            <a:r>
              <a:rPr lang="en-US" altLang="zh-TW" dirty="0" smtClean="0">
                <a:hlinkClick r:id="rId3"/>
              </a:rPr>
              <a:t>http://www.cwb.gov.tw/V7/observe/rainfall/Rain_Hr/</a:t>
            </a:r>
            <a:r>
              <a:rPr lang="zh-TW" altLang="en-US" dirty="0" smtClean="0"/>
              <a:t>  </a:t>
            </a:r>
            <a:r>
              <a:rPr lang="en-US" altLang="zh-TW" dirty="0" smtClean="0"/>
              <a:t>or </a:t>
            </a:r>
            <a:r>
              <a:rPr lang="en-US" altLang="zh-TW" dirty="0" smtClean="0">
                <a:hlinkClick r:id="rId4"/>
              </a:rPr>
              <a:t>http://140.116.77.31/taiwan-html/</a:t>
            </a:r>
            <a:endParaRPr lang="en-US" altLang="zh-TW" dirty="0" smtClean="0"/>
          </a:p>
          <a:p>
            <a:r>
              <a:rPr lang="zh-TW" altLang="en-US" dirty="0" smtClean="0">
                <a:latin typeface="微軟正黑體" pitchFamily="34" charset="-120"/>
                <a:ea typeface="微軟正黑體" pitchFamily="34" charset="-120"/>
              </a:rPr>
              <a:t>今日累積雨量變化</a:t>
            </a:r>
            <a:r>
              <a:rPr lang="zh-TW" altLang="en-US" dirty="0" smtClean="0">
                <a:latin typeface="新細明體" pitchFamily="18" charset="-120"/>
              </a:rPr>
              <a:t>：</a:t>
            </a:r>
            <a:r>
              <a:rPr lang="en-US" altLang="zh-TW" dirty="0" smtClean="0">
                <a:hlinkClick r:id="rId5"/>
              </a:rPr>
              <a:t>http://www.cwb.gov.tw/V7/observe/rainfall/hk.htm</a:t>
            </a:r>
            <a:endParaRPr lang="en-US" altLang="zh-TW" dirty="0" smtClean="0"/>
          </a:p>
          <a:p>
            <a:endParaRPr lang="zh-TW" altLang="en-US" dirty="0" smtClean="0">
              <a:latin typeface="微軟正黑體" pitchFamily="34" charset="-120"/>
              <a:ea typeface="微軟正黑體" pitchFamily="34" charset="-120"/>
            </a:endParaRPr>
          </a:p>
          <a:p>
            <a:pPr>
              <a:spcBef>
                <a:spcPct val="0"/>
              </a:spcBef>
            </a:pPr>
            <a:endParaRPr lang="zh-TW" altLang="en-US" dirty="0" smtClean="0"/>
          </a:p>
        </p:txBody>
      </p:sp>
      <p:sp>
        <p:nvSpPr>
          <p:cNvPr id="24580" name="投影片編號版面配置區 3"/>
          <p:cNvSpPr txBox="1">
            <a:spLocks noGrp="1"/>
          </p:cNvSpPr>
          <p:nvPr/>
        </p:nvSpPr>
        <p:spPr bwMode="auto">
          <a:xfrm>
            <a:off x="3883643" y="8686288"/>
            <a:ext cx="2972725" cy="4562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5597" tIns="47797" rIns="95597" bIns="47797" anchor="b"/>
          <a:lstStyle>
            <a:lvl1pPr defTabSz="9461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defTabSz="9461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defTabSz="9461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defTabSz="9461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defTabSz="9461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defTabSz="94615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defTabSz="94615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defTabSz="94615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defTabSz="94615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algn="r" eaLnBrk="1" hangingPunct="1"/>
            <a:fld id="{5F9E8F6F-8DD1-47C3-9C2E-79F778D56123}" type="slidenum">
              <a:rPr kumimoji="0" lang="en-US" altLang="zh-TW" sz="1300">
                <a:latin typeface="Calibri" pitchFamily="34" charset="0"/>
                <a:ea typeface="全真中黑體"/>
                <a:cs typeface="全真中黑體"/>
              </a:rPr>
              <a:pPr algn="r" eaLnBrk="1" hangingPunct="1"/>
              <a:t>7</a:t>
            </a:fld>
            <a:endParaRPr kumimoji="0" lang="en-US" altLang="zh-TW" sz="1300">
              <a:latin typeface="Calibri" pitchFamily="34" charset="0"/>
              <a:ea typeface="全真中黑體"/>
              <a:cs typeface="全真中黑體"/>
            </a:endParaRPr>
          </a:p>
        </p:txBody>
      </p:sp>
    </p:spTree>
    <p:extLst>
      <p:ext uri="{BB962C8B-B14F-4D97-AF65-F5344CB8AC3E}">
        <p14:creationId xmlns:p14="http://schemas.microsoft.com/office/powerpoint/2010/main" val="10181481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投影片圖像版面配置區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44588" y="687388"/>
            <a:ext cx="4572000" cy="3429000"/>
          </a:xfrm>
          <a:ln/>
        </p:spPr>
      </p:sp>
      <p:sp>
        <p:nvSpPr>
          <p:cNvPr id="24579" name="備忘稿版面配置區 2"/>
          <p:cNvSpPr>
            <a:spLocks noGrp="1"/>
          </p:cNvSpPr>
          <p:nvPr>
            <p:ph type="body" idx="1"/>
          </p:nvPr>
        </p:nvSpPr>
        <p:spPr>
          <a:xfrm>
            <a:off x="685638" y="4344606"/>
            <a:ext cx="5486726" cy="4112095"/>
          </a:xfrm>
          <a:noFill/>
        </p:spPr>
        <p:txBody>
          <a:bodyPr lIns="95597" tIns="47797" rIns="95597" bIns="47797"/>
          <a:lstStyle/>
          <a:p>
            <a:pPr>
              <a:spcBef>
                <a:spcPct val="0"/>
              </a:spcBef>
            </a:pPr>
            <a:r>
              <a:rPr lang="zh-TW" altLang="en-US" dirty="0" smtClean="0"/>
              <a:t>累積總雨量排名</a:t>
            </a:r>
            <a:r>
              <a:rPr lang="zh-TW" altLang="en-US" dirty="0" smtClean="0">
                <a:latin typeface="新細明體" pitchFamily="18" charset="-120"/>
              </a:rPr>
              <a:t>：</a:t>
            </a:r>
            <a:r>
              <a:rPr lang="en-US" altLang="zh-TW" dirty="0" smtClean="0">
                <a:hlinkClick r:id="rId3"/>
              </a:rPr>
              <a:t>http://www.cwb.gov.tw/V7/observe/rainfall/Rain_Hr/</a:t>
            </a:r>
            <a:r>
              <a:rPr lang="zh-TW" altLang="en-US" dirty="0" smtClean="0"/>
              <a:t>  </a:t>
            </a:r>
            <a:r>
              <a:rPr lang="en-US" altLang="zh-TW" dirty="0" smtClean="0"/>
              <a:t>or </a:t>
            </a:r>
            <a:r>
              <a:rPr lang="en-US" altLang="zh-TW" dirty="0" smtClean="0">
                <a:hlinkClick r:id="rId4"/>
              </a:rPr>
              <a:t>http://140.116.77.31/taiwan-html/</a:t>
            </a:r>
            <a:endParaRPr lang="en-US" altLang="zh-TW" dirty="0" smtClean="0"/>
          </a:p>
          <a:p>
            <a:r>
              <a:rPr lang="zh-TW" altLang="en-US" dirty="0" smtClean="0">
                <a:latin typeface="微軟正黑體" pitchFamily="34" charset="-120"/>
                <a:ea typeface="微軟正黑體" pitchFamily="34" charset="-120"/>
              </a:rPr>
              <a:t>今日累積雨量變化</a:t>
            </a:r>
            <a:r>
              <a:rPr lang="zh-TW" altLang="en-US" dirty="0" smtClean="0">
                <a:latin typeface="新細明體" pitchFamily="18" charset="-120"/>
              </a:rPr>
              <a:t>：</a:t>
            </a:r>
            <a:r>
              <a:rPr lang="en-US" altLang="zh-TW" dirty="0" smtClean="0">
                <a:hlinkClick r:id="rId5"/>
              </a:rPr>
              <a:t>http://www.cwb.gov.tw/V7/observe/rainfall/hk.htm</a:t>
            </a:r>
            <a:endParaRPr lang="en-US" altLang="zh-TW" dirty="0" smtClean="0"/>
          </a:p>
          <a:p>
            <a:endParaRPr lang="zh-TW" altLang="en-US" dirty="0" smtClean="0">
              <a:latin typeface="微軟正黑體" pitchFamily="34" charset="-120"/>
              <a:ea typeface="微軟正黑體" pitchFamily="34" charset="-120"/>
            </a:endParaRPr>
          </a:p>
          <a:p>
            <a:pPr>
              <a:spcBef>
                <a:spcPct val="0"/>
              </a:spcBef>
            </a:pPr>
            <a:endParaRPr lang="zh-TW" altLang="en-US" dirty="0" smtClean="0"/>
          </a:p>
        </p:txBody>
      </p:sp>
      <p:sp>
        <p:nvSpPr>
          <p:cNvPr id="24580" name="投影片編號版面配置區 3"/>
          <p:cNvSpPr txBox="1">
            <a:spLocks noGrp="1"/>
          </p:cNvSpPr>
          <p:nvPr/>
        </p:nvSpPr>
        <p:spPr bwMode="auto">
          <a:xfrm>
            <a:off x="3883643" y="8686288"/>
            <a:ext cx="2972725" cy="4562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5597" tIns="47797" rIns="95597" bIns="47797" anchor="b"/>
          <a:lstStyle>
            <a:lvl1pPr defTabSz="9461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defTabSz="9461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defTabSz="9461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defTabSz="9461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defTabSz="9461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defTabSz="94615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defTabSz="94615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defTabSz="94615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defTabSz="94615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algn="r" eaLnBrk="1" hangingPunct="1"/>
            <a:fld id="{5F9E8F6F-8DD1-47C3-9C2E-79F778D56123}" type="slidenum">
              <a:rPr kumimoji="0" lang="en-US" altLang="zh-TW" sz="1300">
                <a:latin typeface="Calibri" pitchFamily="34" charset="0"/>
                <a:ea typeface="全真中黑體"/>
                <a:cs typeface="全真中黑體"/>
              </a:rPr>
              <a:pPr algn="r" eaLnBrk="1" hangingPunct="1"/>
              <a:t>8</a:t>
            </a:fld>
            <a:endParaRPr kumimoji="0" lang="en-US" altLang="zh-TW" sz="1300">
              <a:latin typeface="Calibri" pitchFamily="34" charset="0"/>
              <a:ea typeface="全真中黑體"/>
              <a:cs typeface="全真中黑體"/>
            </a:endParaRPr>
          </a:p>
        </p:txBody>
      </p:sp>
    </p:spTree>
    <p:extLst>
      <p:ext uri="{BB962C8B-B14F-4D97-AF65-F5344CB8AC3E}">
        <p14:creationId xmlns:p14="http://schemas.microsoft.com/office/powerpoint/2010/main" val="227994337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0C855E-63B0-47E5-B7EC-0C794D5FE06A}" type="slidenum">
              <a:rPr lang="zh-TW" altLang="en-US" smtClean="0"/>
              <a:t>11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4764765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投影片圖像版面配置區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9699" name="備忘稿版面配置區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zh-TW" altLang="en-US" smtClean="0"/>
          </a:p>
        </p:txBody>
      </p:sp>
      <p:sp>
        <p:nvSpPr>
          <p:cNvPr id="29700" name="投影片編號版面配置區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13908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3842" indent="-286093" defTabSz="913908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4372" indent="-228874" defTabSz="913908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2120" indent="-228874" defTabSz="913908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9869" indent="-228874" defTabSz="913908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7618" indent="-228874" defTabSz="913908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5366" indent="-228874" defTabSz="913908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33115" indent="-228874" defTabSz="913908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90863" indent="-228874" defTabSz="913908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eaLnBrk="1" hangingPunct="1"/>
            <a:fld id="{E5EDA074-2753-4224-B6A9-FAA83D8273CD}" type="slidenum">
              <a:rPr lang="en-US" altLang="zh-TW" smtClean="0"/>
              <a:pPr eaLnBrk="1" hangingPunct="1"/>
              <a:t>13</a:t>
            </a:fld>
            <a:endParaRPr lang="en-US" altLang="zh-TW" smtClean="0"/>
          </a:p>
        </p:txBody>
      </p:sp>
    </p:spTree>
    <p:extLst>
      <p:ext uri="{BB962C8B-B14F-4D97-AF65-F5344CB8AC3E}">
        <p14:creationId xmlns:p14="http://schemas.microsoft.com/office/powerpoint/2010/main" val="92988709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投影片圖像版面配置區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44588" y="687388"/>
            <a:ext cx="4572000" cy="3429000"/>
          </a:xfrm>
          <a:ln/>
        </p:spPr>
      </p:sp>
      <p:sp>
        <p:nvSpPr>
          <p:cNvPr id="32771" name="備忘稿版面配置區 2"/>
          <p:cNvSpPr>
            <a:spLocks noGrp="1"/>
          </p:cNvSpPr>
          <p:nvPr>
            <p:ph type="body" idx="1"/>
          </p:nvPr>
        </p:nvSpPr>
        <p:spPr>
          <a:xfrm>
            <a:off x="685638" y="4344606"/>
            <a:ext cx="5486726" cy="4112095"/>
          </a:xfrm>
          <a:noFill/>
        </p:spPr>
        <p:txBody>
          <a:bodyPr lIns="95597" tIns="47797" rIns="95597" bIns="47797"/>
          <a:lstStyle/>
          <a:p>
            <a:r>
              <a:rPr lang="en-US" altLang="zh-TW" smtClean="0"/>
              <a:t>http://www.cwb.gov.tw/V7/observe/</a:t>
            </a:r>
            <a:endParaRPr lang="zh-TW" altLang="en-US" smtClean="0"/>
          </a:p>
        </p:txBody>
      </p:sp>
      <p:sp>
        <p:nvSpPr>
          <p:cNvPr id="32772" name="投影片編號版面配置區 3"/>
          <p:cNvSpPr txBox="1">
            <a:spLocks noGrp="1"/>
          </p:cNvSpPr>
          <p:nvPr/>
        </p:nvSpPr>
        <p:spPr bwMode="auto">
          <a:xfrm>
            <a:off x="3883643" y="8686288"/>
            <a:ext cx="2972725" cy="4562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5597" tIns="47797" rIns="95597" bIns="47797" anchor="b"/>
          <a:lstStyle>
            <a:lvl1pPr defTabSz="9461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defTabSz="9461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defTabSz="9461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defTabSz="9461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defTabSz="9461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defTabSz="94615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defTabSz="94615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defTabSz="94615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defTabSz="94615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algn="r" eaLnBrk="1" hangingPunct="1"/>
            <a:fld id="{72327EA0-D1B9-4D0F-99A0-DA5BC3B38802}" type="slidenum">
              <a:rPr lang="en-US" altLang="zh-TW" sz="1300">
                <a:ea typeface="全真中黑體"/>
                <a:cs typeface="全真中黑體"/>
              </a:rPr>
              <a:pPr algn="r" eaLnBrk="1" hangingPunct="1"/>
              <a:t>17</a:t>
            </a:fld>
            <a:endParaRPr lang="en-US" altLang="zh-TW" sz="1300">
              <a:ea typeface="全真中黑體"/>
              <a:cs typeface="全真中黑體"/>
            </a:endParaRPr>
          </a:p>
        </p:txBody>
      </p:sp>
    </p:spTree>
    <p:extLst>
      <p:ext uri="{BB962C8B-B14F-4D97-AF65-F5344CB8AC3E}">
        <p14:creationId xmlns:p14="http://schemas.microsoft.com/office/powerpoint/2010/main" val="96149136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投影片圖像版面配置區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1747" name="備忘稿版面配置區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zh-TW" altLang="en-US" smtClean="0"/>
          </a:p>
        </p:txBody>
      </p:sp>
      <p:sp>
        <p:nvSpPr>
          <p:cNvPr id="31748" name="投影片編號版面配置區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20116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8894" indent="-288036" defTabSz="920116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52144" indent="-230429" defTabSz="920116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13002" indent="-230429" defTabSz="920116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73859" indent="-230429" defTabSz="920116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34717" indent="-230429" defTabSz="920116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95574" indent="-230429" defTabSz="920116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56432" indent="-230429" defTabSz="920116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917290" indent="-230429" defTabSz="920116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eaLnBrk="1" hangingPunct="1"/>
            <a:fld id="{9E9F73CD-36B5-424E-ACE5-953D63332536}" type="slidenum">
              <a:rPr lang="en-US" altLang="zh-TW" smtClean="0"/>
              <a:pPr eaLnBrk="1" hangingPunct="1"/>
              <a:t>22</a:t>
            </a:fld>
            <a:endParaRPr lang="en-US" altLang="zh-TW" smtClean="0"/>
          </a:p>
        </p:txBody>
      </p:sp>
    </p:spTree>
    <p:extLst>
      <p:ext uri="{BB962C8B-B14F-4D97-AF65-F5344CB8AC3E}">
        <p14:creationId xmlns:p14="http://schemas.microsoft.com/office/powerpoint/2010/main" val="32775403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5775806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3531746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705600" y="115888"/>
            <a:ext cx="2114550" cy="6408737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360363" y="115888"/>
            <a:ext cx="6192837" cy="6408737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19929780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標題及表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395288" y="115888"/>
            <a:ext cx="7272337" cy="898525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表格版面配置區 2"/>
          <p:cNvSpPr>
            <a:spLocks noGrp="1"/>
          </p:cNvSpPr>
          <p:nvPr>
            <p:ph type="tbl" idx="1"/>
          </p:nvPr>
        </p:nvSpPr>
        <p:spPr>
          <a:xfrm>
            <a:off x="360363" y="1260475"/>
            <a:ext cx="8459787" cy="5264150"/>
          </a:xfrm>
        </p:spPr>
        <p:txBody>
          <a:bodyPr/>
          <a:lstStyle/>
          <a:p>
            <a:pPr lvl="0"/>
            <a:endParaRPr lang="zh-TW" altLang="en-US" noProof="0" smtClean="0"/>
          </a:p>
        </p:txBody>
      </p:sp>
    </p:spTree>
    <p:extLst>
      <p:ext uri="{BB962C8B-B14F-4D97-AF65-F5344CB8AC3E}">
        <p14:creationId xmlns:p14="http://schemas.microsoft.com/office/powerpoint/2010/main" val="216011702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1_標題，文字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266092" y="71438"/>
            <a:ext cx="7877908" cy="717550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sz="half" idx="1"/>
          </p:nvPr>
        </p:nvSpPr>
        <p:spPr>
          <a:xfrm>
            <a:off x="325316" y="914400"/>
            <a:ext cx="4198327" cy="5334000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64320" y="914400"/>
            <a:ext cx="4198326" cy="5334000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22783242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標題，文字及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123951" y="241300"/>
            <a:ext cx="7011865" cy="914400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sz="half" idx="1"/>
          </p:nvPr>
        </p:nvSpPr>
        <p:spPr>
          <a:xfrm>
            <a:off x="747347" y="1524001"/>
            <a:ext cx="3773366" cy="4881563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quarter" idx="2"/>
          </p:nvPr>
        </p:nvSpPr>
        <p:spPr>
          <a:xfrm>
            <a:off x="4661389" y="1524000"/>
            <a:ext cx="3774831" cy="2363788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內容版面配置區 4"/>
          <p:cNvSpPr>
            <a:spLocks noGrp="1"/>
          </p:cNvSpPr>
          <p:nvPr>
            <p:ph sz="quarter" idx="3"/>
          </p:nvPr>
        </p:nvSpPr>
        <p:spPr>
          <a:xfrm>
            <a:off x="4661389" y="4040189"/>
            <a:ext cx="3774831" cy="2365375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102116658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0964704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區段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</p:spTree>
    <p:extLst>
      <p:ext uri="{BB962C8B-B14F-4D97-AF65-F5344CB8AC3E}">
        <p14:creationId xmlns:p14="http://schemas.microsoft.com/office/powerpoint/2010/main" val="16987982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360363" y="1260475"/>
            <a:ext cx="4152900" cy="52641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65663" y="1260475"/>
            <a:ext cx="4154487" cy="52641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6813389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4756833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58401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125534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</p:spTree>
    <p:extLst>
      <p:ext uri="{BB962C8B-B14F-4D97-AF65-F5344CB8AC3E}">
        <p14:creationId xmlns:p14="http://schemas.microsoft.com/office/powerpoint/2010/main" val="35391665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TW" altLang="en-US" noProof="0" smtClean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</p:spTree>
    <p:extLst>
      <p:ext uri="{BB962C8B-B14F-4D97-AF65-F5344CB8AC3E}">
        <p14:creationId xmlns:p14="http://schemas.microsoft.com/office/powerpoint/2010/main" val="27569166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7" descr="期末簡報背景"/>
          <p:cNvPicPr>
            <a:picLocks noChangeAspect="1" noChangeArrowheads="1"/>
          </p:cNvPicPr>
          <p:nvPr/>
        </p:nvPicPr>
        <p:blipFill>
          <a:blip r:embed="rId16" cstate="screen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80" name="AutoShape 8"/>
          <p:cNvSpPr>
            <a:spLocks noChangeArrowheads="1"/>
          </p:cNvSpPr>
          <p:nvPr/>
        </p:nvSpPr>
        <p:spPr bwMode="auto">
          <a:xfrm>
            <a:off x="179388" y="360363"/>
            <a:ext cx="8785225" cy="6381750"/>
          </a:xfrm>
          <a:prstGeom prst="roundRect">
            <a:avLst>
              <a:gd name="adj" fmla="val 5269"/>
            </a:avLst>
          </a:prstGeom>
          <a:solidFill>
            <a:srgbClr val="FFFFFF"/>
          </a:solidFill>
          <a:ln w="36068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zh-TW" altLang="en-US"/>
          </a:p>
        </p:txBody>
      </p:sp>
      <p:sp>
        <p:nvSpPr>
          <p:cNvPr id="3081" name="AutoShape 9"/>
          <p:cNvSpPr>
            <a:spLocks noChangeArrowheads="1"/>
          </p:cNvSpPr>
          <p:nvPr/>
        </p:nvSpPr>
        <p:spPr bwMode="auto">
          <a:xfrm>
            <a:off x="107950" y="115888"/>
            <a:ext cx="8172450" cy="814387"/>
          </a:xfrm>
          <a:prstGeom prst="roundRect">
            <a:avLst>
              <a:gd name="adj" fmla="val 40102"/>
            </a:avLst>
          </a:prstGeom>
          <a:solidFill>
            <a:srgbClr val="CCFF33"/>
          </a:solidFill>
          <a:ln w="36068">
            <a:solidFill>
              <a:srgbClr val="000000"/>
            </a:solidFill>
            <a:round/>
            <a:headEnd/>
            <a:tailEnd/>
          </a:ln>
          <a:effectLst>
            <a:outerShdw dist="152735" dir="2700000" algn="ctr" rotWithShape="0">
              <a:srgbClr val="808080">
                <a:alpha val="75014"/>
              </a:srgb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zh-TW" altLang="en-US"/>
          </a:p>
        </p:txBody>
      </p:sp>
      <p:sp>
        <p:nvSpPr>
          <p:cNvPr id="3082" name="Rectangle 10"/>
          <p:cNvSpPr>
            <a:spLocks noGrp="1" noChangeArrowheads="1"/>
          </p:cNvSpPr>
          <p:nvPr>
            <p:ph type="title"/>
          </p:nvPr>
        </p:nvSpPr>
        <p:spPr bwMode="auto">
          <a:xfrm>
            <a:off x="395288" y="115888"/>
            <a:ext cx="7848600" cy="8985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lvl="0"/>
            <a:r>
              <a:rPr lang="zh-TW" altLang="en-GB" dirty="0" smtClean="0"/>
              <a:t>請按一下鼠標，編輯標題文的格式</a:t>
            </a:r>
          </a:p>
        </p:txBody>
      </p:sp>
      <p:sp>
        <p:nvSpPr>
          <p:cNvPr id="3083" name="Rectangle 11"/>
          <p:cNvSpPr>
            <a:spLocks noGrp="1" noChangeArrowheads="1"/>
          </p:cNvSpPr>
          <p:nvPr>
            <p:ph type="body" idx="1"/>
          </p:nvPr>
        </p:nvSpPr>
        <p:spPr bwMode="auto">
          <a:xfrm>
            <a:off x="360363" y="1260475"/>
            <a:ext cx="8459787" cy="52641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GB" dirty="0" smtClean="0"/>
              <a:t>請按鼠標，編輯大綱文字格式。</a:t>
            </a:r>
          </a:p>
          <a:p>
            <a:pPr lvl="1"/>
            <a:r>
              <a:rPr lang="zh-TW" altLang="en-GB" dirty="0" smtClean="0"/>
              <a:t>第二個大綱級</a:t>
            </a:r>
          </a:p>
          <a:p>
            <a:pPr lvl="2"/>
            <a:r>
              <a:rPr lang="zh-TW" altLang="en-GB" dirty="0" smtClean="0"/>
              <a:t>第三個大綱級</a:t>
            </a:r>
          </a:p>
          <a:p>
            <a:pPr lvl="3"/>
            <a:r>
              <a:rPr lang="zh-TW" altLang="en-GB" dirty="0" smtClean="0"/>
              <a:t>第四個大綱級</a:t>
            </a:r>
          </a:p>
          <a:p>
            <a:pPr lvl="4"/>
            <a:r>
              <a:rPr lang="zh-TW" altLang="en-GB" dirty="0" smtClean="0"/>
              <a:t>第五個大綱級</a:t>
            </a:r>
          </a:p>
          <a:p>
            <a:pPr lvl="4"/>
            <a:r>
              <a:rPr lang="zh-TW" altLang="en-GB" dirty="0" smtClean="0"/>
              <a:t>第六個大綱級</a:t>
            </a:r>
          </a:p>
          <a:p>
            <a:pPr lvl="4"/>
            <a:r>
              <a:rPr lang="zh-TW" altLang="en-GB" dirty="0" smtClean="0"/>
              <a:t>第七個大綱級</a:t>
            </a:r>
          </a:p>
          <a:p>
            <a:pPr lvl="4"/>
            <a:r>
              <a:rPr lang="zh-TW" altLang="en-GB" dirty="0" smtClean="0"/>
              <a:t>第八個大綱級</a:t>
            </a:r>
          </a:p>
          <a:p>
            <a:pPr lvl="4"/>
            <a:r>
              <a:rPr lang="zh-TW" altLang="en-GB" dirty="0" smtClean="0"/>
              <a:t>第九個大綱級</a:t>
            </a:r>
          </a:p>
        </p:txBody>
      </p:sp>
      <p:sp>
        <p:nvSpPr>
          <p:cNvPr id="3084" name="Oval 12"/>
          <p:cNvSpPr>
            <a:spLocks noChangeArrowheads="1"/>
          </p:cNvSpPr>
          <p:nvPr/>
        </p:nvSpPr>
        <p:spPr bwMode="auto">
          <a:xfrm>
            <a:off x="8459788" y="6165850"/>
            <a:ext cx="684212" cy="692150"/>
          </a:xfrm>
          <a:prstGeom prst="ellipse">
            <a:avLst/>
          </a:prstGeom>
          <a:solidFill>
            <a:srgbClr val="FFFF99">
              <a:alpha val="80000"/>
            </a:srgbClr>
          </a:solidFill>
          <a:ln w="36068">
            <a:solidFill>
              <a:srgbClr val="000000"/>
            </a:solidFill>
            <a:round/>
            <a:headEnd/>
            <a:tailEnd/>
          </a:ln>
          <a:effectLst>
            <a:outerShdw dist="152735" dir="13500000" algn="ctr" rotWithShape="0">
              <a:srgbClr val="808080">
                <a:alpha val="65019"/>
              </a:srgb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zh-TW" altLang="en-US"/>
          </a:p>
        </p:txBody>
      </p:sp>
      <p:sp>
        <p:nvSpPr>
          <p:cNvPr id="3085" name="Rectangle 13"/>
          <p:cNvSpPr>
            <a:spLocks noChangeArrowheads="1"/>
          </p:cNvSpPr>
          <p:nvPr/>
        </p:nvSpPr>
        <p:spPr bwMode="auto">
          <a:xfrm>
            <a:off x="8569325" y="6381750"/>
            <a:ext cx="466725" cy="3397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0" tIns="0" rIns="0" bIns="0"/>
          <a:lstStyle/>
          <a:p>
            <a:pPr algn="ctr" hangingPunct="0">
              <a:lnSpc>
                <a:spcPct val="93000"/>
              </a:lnSpc>
              <a:buClr>
                <a:srgbClr val="000000"/>
              </a:buClr>
              <a:buSzPct val="45000"/>
              <a:buFont typeface="StarSymbol"/>
              <a:buNone/>
              <a:defRPr/>
            </a:pPr>
            <a:fld id="{1CB2EB62-F01C-4F1B-82DD-6DB932F74CD8}" type="slidenum">
              <a:rPr kumimoji="0" lang="zh-TW" altLang="en-GB" b="1">
                <a:effectLst>
                  <a:outerShdw blurRad="38100" dist="38100" dir="2700000" algn="tl">
                    <a:srgbClr val="C0C0C0"/>
                  </a:outerShdw>
                </a:effectLst>
                <a:cs typeface="Arial" pitchFamily="34" charset="0"/>
              </a:rPr>
              <a:pPr algn="ctr" hangingPunct="0">
                <a:lnSpc>
                  <a:spcPct val="93000"/>
                </a:lnSpc>
                <a:buClr>
                  <a:srgbClr val="000000"/>
                </a:buClr>
                <a:buSzPct val="45000"/>
                <a:buFont typeface="StarSymbol"/>
                <a:buNone/>
                <a:defRPr/>
              </a:pPr>
              <a:t>‹#›</a:t>
            </a:fld>
            <a:endParaRPr kumimoji="0" lang="en-GB" altLang="zh-TW" b="1">
              <a:effectLst>
                <a:outerShdw blurRad="38100" dist="38100" dir="2700000" algn="tl">
                  <a:srgbClr val="C0C0C0"/>
                </a:outerShdw>
              </a:effectLst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056184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3600" b="1" cap="none" spc="50">
          <a:ln w="11430"/>
          <a:gradFill>
            <a:gsLst>
              <a:gs pos="25000">
                <a:schemeClr val="accent2">
                  <a:satMod val="155000"/>
                </a:schemeClr>
              </a:gs>
              <a:gs pos="100000">
                <a:schemeClr val="accent2">
                  <a:shade val="45000"/>
                  <a:satMod val="165000"/>
                </a:schemeClr>
              </a:gs>
            </a:gsLst>
            <a:lin ang="5400000"/>
          </a:gradFill>
          <a:effectLst>
            <a:outerShdw blurRad="76200" dist="50800" dir="5400000" algn="tl" rotWithShape="0">
              <a:srgbClr val="000000">
                <a:alpha val="65000"/>
              </a:srgbClr>
            </a:outerShdw>
          </a:effectLst>
          <a:latin typeface="微軟正黑體" pitchFamily="34" charset="-120"/>
          <a:ea typeface="微軟正黑體" pitchFamily="34" charset="-120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0000FF"/>
          </a:solidFill>
          <a:effectLst>
            <a:outerShdw blurRad="38100" dist="38100" dir="2700000" algn="tl">
              <a:srgbClr val="C0C0C0"/>
            </a:outerShdw>
          </a:effectLst>
          <a:latin typeface="Times New Roman" pitchFamily="18" charset="0"/>
          <a:ea typeface="全真粗圓體" pitchFamily="49" charset="-120"/>
          <a:cs typeface="Arial Unicode MS" pitchFamily="34" charset="-12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0000FF"/>
          </a:solidFill>
          <a:effectLst>
            <a:outerShdw blurRad="38100" dist="38100" dir="2700000" algn="tl">
              <a:srgbClr val="C0C0C0"/>
            </a:outerShdw>
          </a:effectLst>
          <a:latin typeface="Times New Roman" pitchFamily="18" charset="0"/>
          <a:ea typeface="全真粗圓體" pitchFamily="49" charset="-120"/>
          <a:cs typeface="Arial Unicode MS" pitchFamily="34" charset="-12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0000FF"/>
          </a:solidFill>
          <a:effectLst>
            <a:outerShdw blurRad="38100" dist="38100" dir="2700000" algn="tl">
              <a:srgbClr val="C0C0C0"/>
            </a:outerShdw>
          </a:effectLst>
          <a:latin typeface="Times New Roman" pitchFamily="18" charset="0"/>
          <a:ea typeface="全真粗圓體" pitchFamily="49" charset="-120"/>
          <a:cs typeface="Arial Unicode MS" pitchFamily="34" charset="-12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0000FF"/>
          </a:solidFill>
          <a:effectLst>
            <a:outerShdw blurRad="38100" dist="38100" dir="2700000" algn="tl">
              <a:srgbClr val="C0C0C0"/>
            </a:outerShdw>
          </a:effectLst>
          <a:latin typeface="Times New Roman" pitchFamily="18" charset="0"/>
          <a:ea typeface="全真粗圓體" pitchFamily="49" charset="-120"/>
          <a:cs typeface="Arial Unicode MS" pitchFamily="34" charset="-120"/>
        </a:defRPr>
      </a:lvl5pPr>
      <a:lvl6pPr marL="457200" algn="l" rtl="0" fontAlgn="base">
        <a:spcBef>
          <a:spcPct val="0"/>
        </a:spcBef>
        <a:spcAft>
          <a:spcPct val="0"/>
        </a:spcAft>
        <a:defRPr sz="3600" b="1">
          <a:solidFill>
            <a:srgbClr val="0000FF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微軟正黑體" pitchFamily="34" charset="-120"/>
          <a:cs typeface="Arial Unicode MS" pitchFamily="34" charset="-120"/>
        </a:defRPr>
      </a:lvl6pPr>
      <a:lvl7pPr marL="914400" algn="l" rtl="0" fontAlgn="base">
        <a:spcBef>
          <a:spcPct val="0"/>
        </a:spcBef>
        <a:spcAft>
          <a:spcPct val="0"/>
        </a:spcAft>
        <a:defRPr sz="3600" b="1">
          <a:solidFill>
            <a:srgbClr val="0000FF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微軟正黑體" pitchFamily="34" charset="-120"/>
          <a:cs typeface="Arial Unicode MS" pitchFamily="34" charset="-120"/>
        </a:defRPr>
      </a:lvl7pPr>
      <a:lvl8pPr marL="1371600" algn="l" rtl="0" fontAlgn="base">
        <a:spcBef>
          <a:spcPct val="0"/>
        </a:spcBef>
        <a:spcAft>
          <a:spcPct val="0"/>
        </a:spcAft>
        <a:defRPr sz="3600" b="1">
          <a:solidFill>
            <a:srgbClr val="0000FF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微軟正黑體" pitchFamily="34" charset="-120"/>
          <a:cs typeface="Arial Unicode MS" pitchFamily="34" charset="-120"/>
        </a:defRPr>
      </a:lvl8pPr>
      <a:lvl9pPr marL="1828800" algn="l" rtl="0" fontAlgn="base">
        <a:spcBef>
          <a:spcPct val="0"/>
        </a:spcBef>
        <a:spcAft>
          <a:spcPct val="0"/>
        </a:spcAft>
        <a:defRPr sz="3600" b="1">
          <a:solidFill>
            <a:srgbClr val="0000FF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微軟正黑體" pitchFamily="34" charset="-120"/>
          <a:cs typeface="Arial Unicode MS" pitchFamily="34" charset="-12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0000FF"/>
        </a:buClr>
        <a:buSzPct val="80000"/>
        <a:buFont typeface="Wingdings" pitchFamily="2" charset="2"/>
        <a:buChar char="l"/>
        <a:defRPr kumimoji="1" sz="32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ea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SzPct val="75000"/>
        <a:buFont typeface="Wingdings" pitchFamily="2" charset="2"/>
        <a:buChar char="p"/>
        <a:defRPr kumimoji="1" sz="2800">
          <a:solidFill>
            <a:schemeClr val="tx1"/>
          </a:solidFill>
          <a:latin typeface="+mn-ea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SzPct val="70000"/>
        <a:buFont typeface="Wingdings" pitchFamily="2" charset="2"/>
        <a:buChar char="Ø"/>
        <a:defRPr kumimoji="1" sz="2400">
          <a:solidFill>
            <a:schemeClr val="tx1"/>
          </a:solidFill>
          <a:latin typeface="+mn-ea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ea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ea"/>
          <a:ea typeface="+mn-ea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6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8" descr="期末簡報背景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7143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5" name="AutoShape 9"/>
          <p:cNvSpPr>
            <a:spLocks noChangeArrowheads="1"/>
          </p:cNvSpPr>
          <p:nvPr/>
        </p:nvSpPr>
        <p:spPr bwMode="auto">
          <a:xfrm>
            <a:off x="571500" y="2636912"/>
            <a:ext cx="7715250" cy="4184073"/>
          </a:xfrm>
          <a:prstGeom prst="roundRect">
            <a:avLst>
              <a:gd name="adj" fmla="val 8704"/>
            </a:avLst>
          </a:prstGeom>
          <a:solidFill>
            <a:srgbClr val="E6E6FF">
              <a:alpha val="79999"/>
            </a:srgbClr>
          </a:solidFill>
          <a:ln w="36068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 altLang="zh-TW" dirty="0">
              <a:ea typeface="微軟正黑體" pitchFamily="34" charset="-120"/>
            </a:endParaRPr>
          </a:p>
          <a:p>
            <a:endParaRPr lang="en-US" altLang="zh-TW" dirty="0">
              <a:ea typeface="微軟正黑體" pitchFamily="34" charset="-120"/>
            </a:endParaRPr>
          </a:p>
          <a:p>
            <a:endParaRPr lang="en-US" altLang="zh-TW" dirty="0">
              <a:ea typeface="微軟正黑體" pitchFamily="34" charset="-120"/>
            </a:endParaRPr>
          </a:p>
          <a:p>
            <a:endParaRPr lang="en-US" altLang="zh-TW" b="1" dirty="0" smtClean="0">
              <a:ea typeface="微軟正黑體" pitchFamily="34" charset="-120"/>
            </a:endParaRPr>
          </a:p>
        </p:txBody>
      </p:sp>
      <p:sp>
        <p:nvSpPr>
          <p:cNvPr id="2052" name="Rectangle 4"/>
          <p:cNvSpPr>
            <a:spLocks noChangeArrowheads="1"/>
          </p:cNvSpPr>
          <p:nvPr/>
        </p:nvSpPr>
        <p:spPr bwMode="auto">
          <a:xfrm>
            <a:off x="529104" y="3078793"/>
            <a:ext cx="7715304" cy="196977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square" lIns="0" tIns="0" rIns="0" bIns="0" anchor="ctr">
            <a:spAutoFit/>
          </a:bodyPr>
          <a:lstStyle/>
          <a:p>
            <a:pPr algn="ctr">
              <a:lnSpc>
                <a:spcPct val="150000"/>
              </a:lnSpc>
            </a:pPr>
            <a:r>
              <a:rPr kumimoji="0" lang="en-US" altLang="zh-TW" sz="3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微軟正黑體" pitchFamily="34" charset="-120"/>
                <a:ea typeface="微軟正黑體" pitchFamily="34" charset="-120"/>
              </a:rPr>
              <a:t>2013</a:t>
            </a:r>
            <a:r>
              <a:rPr kumimoji="0" lang="zh-TW" altLang="en-US" sz="3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微軟正黑體" pitchFamily="34" charset="-120"/>
                <a:ea typeface="微軟正黑體" pitchFamily="34" charset="-120"/>
              </a:rPr>
              <a:t>年第</a:t>
            </a:r>
            <a:r>
              <a:rPr lang="en-US" altLang="zh-TW" sz="3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微軟正黑體" pitchFamily="34" charset="-120"/>
                <a:ea typeface="微軟正黑體" pitchFamily="34" charset="-120"/>
              </a:rPr>
              <a:t>19</a:t>
            </a:r>
            <a:r>
              <a:rPr kumimoji="0" lang="zh-TW" altLang="en-US" sz="3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微軟正黑體" pitchFamily="34" charset="-120"/>
                <a:ea typeface="微軟正黑體" pitchFamily="34" charset="-120"/>
              </a:rPr>
              <a:t>號颱風</a:t>
            </a:r>
            <a:r>
              <a:rPr lang="zh-TW" altLang="en-US" sz="3600" b="1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微軟正黑體" pitchFamily="34" charset="-120"/>
                <a:ea typeface="微軟正黑體" pitchFamily="34" charset="-120"/>
              </a:rPr>
              <a:t>天兔</a:t>
            </a:r>
            <a:r>
              <a:rPr kumimoji="0" lang="en-US" altLang="zh-TW" sz="3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微軟正黑體" pitchFamily="34" charset="-120"/>
                <a:ea typeface="微軟正黑體" pitchFamily="34" charset="-120"/>
              </a:rPr>
              <a:t>(</a:t>
            </a:r>
            <a:r>
              <a:rPr lang="en-US" altLang="zh-TW" sz="36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微軟正黑體" pitchFamily="34" charset="-120"/>
                <a:ea typeface="微軟正黑體" pitchFamily="34" charset="-120"/>
              </a:rPr>
              <a:t>Usagi</a:t>
            </a:r>
            <a:r>
              <a:rPr kumimoji="0" lang="en-US" altLang="zh-TW" sz="3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微軟正黑體" pitchFamily="34" charset="-120"/>
                <a:ea typeface="微軟正黑體" pitchFamily="34" charset="-120"/>
              </a:rPr>
              <a:t>)</a:t>
            </a:r>
          </a:p>
          <a:p>
            <a:pPr algn="ctr">
              <a:lnSpc>
                <a:spcPct val="150000"/>
              </a:lnSpc>
            </a:pPr>
            <a:r>
              <a:rPr kumimoji="0" lang="zh-TW" altLang="en-US" sz="3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微軟正黑體" pitchFamily="34" charset="-120"/>
                <a:ea typeface="微軟正黑體" pitchFamily="34" charset="-120"/>
              </a:rPr>
              <a:t>第五次工作會議</a:t>
            </a:r>
            <a:endParaRPr kumimoji="0" lang="en-US" altLang="zh-TW" sz="3600" b="1" dirty="0" smtClean="0">
              <a:solidFill>
                <a:srgbClr val="C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微軟正黑體" pitchFamily="34" charset="-120"/>
              <a:ea typeface="微軟正黑體" pitchFamily="34" charset="-120"/>
            </a:endParaRPr>
          </a:p>
          <a:p>
            <a:pPr algn="ctr"/>
            <a:endParaRPr kumimoji="0" lang="en-US" altLang="zh-TW" sz="2000" b="1" dirty="0">
              <a:solidFill>
                <a:srgbClr val="0000F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2053" name="Text Box 5"/>
          <p:cNvSpPr txBox="1">
            <a:spLocks noChangeArrowheads="1"/>
          </p:cNvSpPr>
          <p:nvPr/>
        </p:nvSpPr>
        <p:spPr bwMode="auto">
          <a:xfrm>
            <a:off x="5580112" y="5407101"/>
            <a:ext cx="2328813" cy="434371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square" lIns="90000" tIns="45000" rIns="90000" bIns="45000">
            <a:spAutoFit/>
          </a:bodyPr>
          <a:lstStyle/>
          <a:p>
            <a:pPr algn="r" defTabSz="449263" hangingPunct="0">
              <a:lnSpc>
                <a:spcPct val="93000"/>
              </a:lnSpc>
              <a:buClr>
                <a:srgbClr val="000000"/>
              </a:buClr>
              <a:buSzPct val="45000"/>
              <a:buFont typeface="StarSymbol" charset="0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840288" algn="l"/>
              </a:tabLst>
              <a:defRPr/>
            </a:pPr>
            <a:r>
              <a:rPr kumimoji="0" lang="en-GB" altLang="zh-TW" sz="2400" b="1" i="1" dirty="0" smtClean="0">
                <a:solidFill>
                  <a:srgbClr val="3333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微軟正黑體" pitchFamily="34" charset="-120"/>
                <a:ea typeface="Arial Unicode MS" pitchFamily="34" charset="-120"/>
              </a:rPr>
              <a:t>20</a:t>
            </a:r>
            <a:r>
              <a:rPr kumimoji="0" lang="en-US" altLang="zh-TW" sz="2400" b="1" i="1" dirty="0" smtClean="0">
                <a:solidFill>
                  <a:srgbClr val="3333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微軟正黑體" pitchFamily="34" charset="-120"/>
                <a:ea typeface="Arial Unicode MS" pitchFamily="34" charset="-120"/>
              </a:rPr>
              <a:t>13</a:t>
            </a:r>
            <a:r>
              <a:rPr kumimoji="0" lang="en-GB" altLang="zh-TW" sz="2400" b="1" i="1" dirty="0" smtClean="0">
                <a:solidFill>
                  <a:srgbClr val="3333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微軟正黑體" pitchFamily="34" charset="-120"/>
                <a:ea typeface="Arial Unicode MS" pitchFamily="34" charset="-120"/>
              </a:rPr>
              <a:t> </a:t>
            </a:r>
            <a:r>
              <a:rPr kumimoji="0" lang="en-GB" altLang="zh-TW" sz="2400" b="1" i="1" dirty="0">
                <a:solidFill>
                  <a:srgbClr val="3333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微軟正黑體" pitchFamily="34" charset="-120"/>
                <a:ea typeface="Arial Unicode MS" pitchFamily="34" charset="-120"/>
              </a:rPr>
              <a:t>– </a:t>
            </a:r>
            <a:r>
              <a:rPr kumimoji="0" lang="en-GB" altLang="zh-TW" sz="2400" b="1" i="1" dirty="0" smtClean="0">
                <a:solidFill>
                  <a:srgbClr val="3333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微軟正黑體" pitchFamily="34" charset="-120"/>
                <a:ea typeface="Arial Unicode MS" pitchFamily="34" charset="-120"/>
              </a:rPr>
              <a:t>09</a:t>
            </a:r>
            <a:r>
              <a:rPr kumimoji="0" lang="en-US" altLang="zh-TW" sz="2400" b="1" i="1" dirty="0" smtClean="0">
                <a:solidFill>
                  <a:srgbClr val="3333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微軟正黑體" pitchFamily="34" charset="-120"/>
                <a:ea typeface="Arial Unicode MS" pitchFamily="34" charset="-120"/>
              </a:rPr>
              <a:t>-21</a:t>
            </a:r>
            <a:endParaRPr kumimoji="0" lang="en-GB" altLang="zh-TW" sz="2400" b="1" i="1" dirty="0">
              <a:solidFill>
                <a:srgbClr val="333333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微軟正黑體" pitchFamily="34" charset="-120"/>
              <a:ea typeface="Arial Unicode MS" pitchFamily="34" charset="-120"/>
            </a:endParaRPr>
          </a:p>
        </p:txBody>
      </p:sp>
      <p:pic>
        <p:nvPicPr>
          <p:cNvPr id="8" name="Picture 6" descr="防災中心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5464062"/>
            <a:ext cx="4250369" cy="9732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1181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User\Desktop\天兔颱風-簡報資料\pic\WPPS_REG_FcstAllPrecipImage (1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154" y="980728"/>
            <a:ext cx="9144000" cy="609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標題 1"/>
          <p:cNvSpPr>
            <a:spLocks noGrp="1"/>
          </p:cNvSpPr>
          <p:nvPr>
            <p:ph type="title"/>
          </p:nvPr>
        </p:nvSpPr>
        <p:spPr>
          <a:xfrm>
            <a:off x="395288" y="115888"/>
            <a:ext cx="7848600" cy="898525"/>
          </a:xfrm>
        </p:spPr>
        <p:txBody>
          <a:bodyPr/>
          <a:lstStyle/>
          <a:p>
            <a:pPr algn="l"/>
            <a:r>
              <a:rPr lang="zh-TW" altLang="en-US" dirty="0" smtClean="0">
                <a:latin typeface="+mj-ea"/>
                <a:ea typeface="+mj-ea"/>
              </a:rPr>
              <a:t>事件總雨量預報</a:t>
            </a:r>
            <a:endParaRPr lang="zh-TW" altLang="en-US" dirty="0">
              <a:latin typeface="+mj-ea"/>
              <a:ea typeface="+mj-ea"/>
            </a:endParaRPr>
          </a:p>
        </p:txBody>
      </p:sp>
      <p:sp>
        <p:nvSpPr>
          <p:cNvPr id="4" name="圓角矩形 3"/>
          <p:cNvSpPr/>
          <p:nvPr/>
        </p:nvSpPr>
        <p:spPr>
          <a:xfrm>
            <a:off x="2771800" y="5254910"/>
            <a:ext cx="2088232" cy="406338"/>
          </a:xfrm>
          <a:prstGeom prst="roundRect">
            <a:avLst/>
          </a:prstGeom>
          <a:noFill/>
          <a:ln w="3175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" name="文字方塊 1"/>
          <p:cNvSpPr txBox="1"/>
          <p:nvPr/>
        </p:nvSpPr>
        <p:spPr>
          <a:xfrm>
            <a:off x="395288" y="1838608"/>
            <a:ext cx="231666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2400" b="1" dirty="0" smtClean="0">
                <a:solidFill>
                  <a:srgbClr val="0000CC"/>
                </a:solidFill>
              </a:rPr>
              <a:t>平地</a:t>
            </a:r>
            <a:r>
              <a:rPr lang="zh-TW" altLang="en-US" sz="2400" b="1" dirty="0" smtClean="0">
                <a:solidFill>
                  <a:srgbClr val="0000CC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：</a:t>
            </a:r>
            <a:r>
              <a:rPr lang="en-US" altLang="zh-TW" sz="2400" b="1" dirty="0" smtClean="0">
                <a:solidFill>
                  <a:srgbClr val="0000CC"/>
                </a:solidFill>
              </a:rPr>
              <a:t>150~300</a:t>
            </a:r>
          </a:p>
          <a:p>
            <a:r>
              <a:rPr lang="zh-TW" altLang="en-US" sz="2400" b="1" dirty="0" smtClean="0">
                <a:solidFill>
                  <a:srgbClr val="0000CC"/>
                </a:solidFill>
              </a:rPr>
              <a:t>山區</a:t>
            </a:r>
            <a:r>
              <a:rPr lang="zh-TW" altLang="en-US" sz="2400" b="1" dirty="0" smtClean="0">
                <a:solidFill>
                  <a:srgbClr val="0000CC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：</a:t>
            </a:r>
            <a:r>
              <a:rPr lang="en-US" altLang="zh-TW" sz="2400" b="1" dirty="0" smtClean="0">
                <a:solidFill>
                  <a:srgbClr val="0000CC"/>
                </a:solidFill>
              </a:rPr>
              <a:t>200~400</a:t>
            </a:r>
            <a:endParaRPr lang="zh-TW" altLang="en-US" sz="2400" b="1" dirty="0">
              <a:solidFill>
                <a:srgbClr val="0000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10871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User\Desktop\天兔颱風-簡報資料\pic\WPPS_REG_Fcst24hPrecipImag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4" y="3376028"/>
            <a:ext cx="5222958" cy="34819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 descr="C:\Users\User\Desktop\天兔颱風-簡報資料\pic\WPPS_WWW_Fcst24hPrecipTable (1)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33" t="861" r="8280"/>
          <a:stretch/>
        </p:blipFill>
        <p:spPr bwMode="auto">
          <a:xfrm>
            <a:off x="4785843" y="-17141"/>
            <a:ext cx="4335839" cy="73434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zh-TW" altLang="en-US" dirty="0" smtClean="0"/>
              <a:t>未來</a:t>
            </a:r>
            <a:r>
              <a:rPr lang="en-US" altLang="zh-TW" dirty="0" smtClean="0"/>
              <a:t>24</a:t>
            </a:r>
            <a:r>
              <a:rPr lang="zh-TW" altLang="en-US" dirty="0" smtClean="0"/>
              <a:t>小時預測雨量</a:t>
            </a:r>
            <a:endParaRPr lang="zh-TW" altLang="en-US" dirty="0"/>
          </a:p>
        </p:txBody>
      </p:sp>
      <p:sp>
        <p:nvSpPr>
          <p:cNvPr id="4" name="文字方塊 3"/>
          <p:cNvSpPr txBox="1"/>
          <p:nvPr/>
        </p:nvSpPr>
        <p:spPr>
          <a:xfrm>
            <a:off x="271141" y="1087532"/>
            <a:ext cx="4516883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zh-TW" altLang="en-US" sz="2800" dirty="0" smtClean="0"/>
              <a:t>預報時間</a:t>
            </a:r>
            <a:r>
              <a:rPr lang="en-US" altLang="zh-TW" sz="2800" dirty="0" smtClean="0"/>
              <a:t>09</a:t>
            </a:r>
            <a:r>
              <a:rPr lang="zh-TW" altLang="en-US" sz="2800" dirty="0" smtClean="0"/>
              <a:t>月</a:t>
            </a:r>
            <a:r>
              <a:rPr lang="en-US" altLang="zh-TW" sz="2800" dirty="0" smtClean="0"/>
              <a:t>21</a:t>
            </a:r>
            <a:r>
              <a:rPr lang="zh-TW" altLang="en-US" sz="2800" dirty="0" smtClean="0"/>
              <a:t>日</a:t>
            </a:r>
            <a:r>
              <a:rPr lang="en-US" altLang="zh-TW" sz="2800" dirty="0" smtClean="0"/>
              <a:t>19:00</a:t>
            </a:r>
          </a:p>
          <a:p>
            <a:pPr marL="342900" indent="-342900" algn="just"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zh-TW" altLang="en-US" sz="2800" dirty="0"/>
              <a:t>台南</a:t>
            </a:r>
            <a:r>
              <a:rPr lang="zh-TW" altLang="en-US" sz="2800" dirty="0" smtClean="0">
                <a:latin typeface="+mn-ea"/>
              </a:rPr>
              <a:t>地區未來</a:t>
            </a:r>
            <a:r>
              <a:rPr lang="en-US" altLang="zh-TW" sz="2800" dirty="0" smtClean="0">
                <a:latin typeface="+mn-ea"/>
              </a:rPr>
              <a:t>24</a:t>
            </a:r>
            <a:r>
              <a:rPr lang="zh-TW" altLang="en-US" sz="2800" dirty="0" smtClean="0">
                <a:latin typeface="+mn-ea"/>
              </a:rPr>
              <a:t>小時平地</a:t>
            </a:r>
            <a:r>
              <a:rPr lang="zh-TW" altLang="en-US" sz="2800" dirty="0">
                <a:latin typeface="+mn-ea"/>
              </a:rPr>
              <a:t>累積雨量約</a:t>
            </a:r>
            <a:r>
              <a:rPr lang="zh-TW" altLang="en-US" sz="2800" dirty="0" smtClean="0">
                <a:latin typeface="+mn-ea"/>
              </a:rPr>
              <a:t>在</a:t>
            </a:r>
            <a:r>
              <a:rPr lang="en-US" altLang="zh-TW" sz="2800" b="1" dirty="0" smtClean="0">
                <a:solidFill>
                  <a:srgbClr val="C00000"/>
                </a:solidFill>
                <a:latin typeface="+mn-ea"/>
              </a:rPr>
              <a:t>80 ~ 150 </a:t>
            </a:r>
            <a:r>
              <a:rPr lang="zh-TW" altLang="en-US" sz="2800" b="1" dirty="0" smtClean="0">
                <a:solidFill>
                  <a:srgbClr val="C00000"/>
                </a:solidFill>
                <a:latin typeface="+mn-ea"/>
              </a:rPr>
              <a:t>毫米</a:t>
            </a:r>
            <a:r>
              <a:rPr lang="zh-TW" altLang="en-US" sz="2800" dirty="0">
                <a:latin typeface="+mn-ea"/>
              </a:rPr>
              <a:t>之間</a:t>
            </a:r>
            <a:r>
              <a:rPr lang="zh-TW" altLang="en-US" sz="2800" dirty="0">
                <a:latin typeface="微軟正黑體"/>
              </a:rPr>
              <a:t>；山區約</a:t>
            </a:r>
            <a:r>
              <a:rPr lang="zh-TW" altLang="en-US" sz="2800" dirty="0" smtClean="0">
                <a:latin typeface="微軟正黑體"/>
              </a:rPr>
              <a:t>在</a:t>
            </a:r>
            <a:r>
              <a:rPr lang="en-US" altLang="zh-TW" sz="2800" b="1" dirty="0" smtClean="0">
                <a:solidFill>
                  <a:srgbClr val="C00000"/>
                </a:solidFill>
                <a:latin typeface="微軟正黑體"/>
              </a:rPr>
              <a:t>100 ~ 200</a:t>
            </a:r>
            <a:r>
              <a:rPr lang="zh-TW" altLang="en-US" sz="2800" b="1" dirty="0">
                <a:solidFill>
                  <a:srgbClr val="C00000"/>
                </a:solidFill>
                <a:latin typeface="微軟正黑體"/>
              </a:rPr>
              <a:t>毫米</a:t>
            </a:r>
            <a:r>
              <a:rPr lang="zh-TW" altLang="en-US" sz="2800" dirty="0">
                <a:latin typeface="微軟正黑體"/>
              </a:rPr>
              <a:t>之間</a:t>
            </a:r>
            <a:r>
              <a:rPr lang="zh-TW" altLang="en-US" sz="2800" dirty="0">
                <a:latin typeface="新細明體"/>
                <a:ea typeface="新細明體"/>
              </a:rPr>
              <a:t>。</a:t>
            </a:r>
            <a:endParaRPr lang="zh-TW" altLang="en-US" sz="2800" dirty="0">
              <a:latin typeface="+mn-ea"/>
            </a:endParaRPr>
          </a:p>
          <a:p>
            <a:pPr marL="342900" indent="-342900" algn="just">
              <a:buClr>
                <a:srgbClr val="C00000"/>
              </a:buClr>
              <a:buFont typeface="Arial" panose="020B0604020202020204" pitchFamily="34" charset="0"/>
              <a:buChar char="•"/>
            </a:pPr>
            <a:endParaRPr lang="zh-TW" altLang="en-US" sz="2800" dirty="0"/>
          </a:p>
        </p:txBody>
      </p:sp>
      <p:sp>
        <p:nvSpPr>
          <p:cNvPr id="7" name="矩形 6"/>
          <p:cNvSpPr/>
          <p:nvPr/>
        </p:nvSpPr>
        <p:spPr>
          <a:xfrm>
            <a:off x="4860032" y="4221088"/>
            <a:ext cx="4072475" cy="272792"/>
          </a:xfrm>
          <a:prstGeom prst="rect">
            <a:avLst/>
          </a:prstGeom>
          <a:noFill/>
          <a:ln w="31750">
            <a:solidFill>
              <a:srgbClr val="C0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523773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User\Desktop\天兔颱風-簡報資料\pic\QPF_ChFcstPrecip1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8481" y="1927279"/>
            <a:ext cx="3400425" cy="4095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zh-TW" altLang="en-US" dirty="0" smtClean="0">
                <a:latin typeface="+mj-ea"/>
                <a:ea typeface="+mj-ea"/>
              </a:rPr>
              <a:t>短期降雨預報</a:t>
            </a:r>
            <a:endParaRPr lang="zh-TW" altLang="en-US" dirty="0">
              <a:latin typeface="+mj-ea"/>
              <a:ea typeface="+mj-ea"/>
            </a:endParaRPr>
          </a:p>
        </p:txBody>
      </p:sp>
      <p:sp>
        <p:nvSpPr>
          <p:cNvPr id="7" name="文字方塊 41"/>
          <p:cNvSpPr txBox="1">
            <a:spLocks noChangeArrowheads="1"/>
          </p:cNvSpPr>
          <p:nvPr/>
        </p:nvSpPr>
        <p:spPr bwMode="auto">
          <a:xfrm>
            <a:off x="395535" y="980728"/>
            <a:ext cx="7543800" cy="400050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>
            <a:defPPr>
              <a:defRPr lang="zh-TW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pitchFamily="34" charset="0"/>
                <a:ea typeface="新細明體" pitchFamily="18" charset="-12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pitchFamily="34" charset="0"/>
                <a:ea typeface="新細明體" pitchFamily="18" charset="-12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pitchFamily="34" charset="0"/>
                <a:ea typeface="新細明體" pitchFamily="18" charset="-12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pitchFamily="34" charset="0"/>
                <a:ea typeface="新細明體" pitchFamily="18" charset="-12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pitchFamily="34" charset="0"/>
                <a:ea typeface="新細明體" pitchFamily="18" charset="-120"/>
                <a:cs typeface="+mn-cs"/>
              </a:defRPr>
            </a:lvl5pPr>
            <a:lvl6pPr marL="22860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pitchFamily="34" charset="0"/>
                <a:ea typeface="新細明體" pitchFamily="18" charset="-120"/>
                <a:cs typeface="+mn-cs"/>
              </a:defRPr>
            </a:lvl6pPr>
            <a:lvl7pPr marL="27432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pitchFamily="34" charset="0"/>
                <a:ea typeface="新細明體" pitchFamily="18" charset="-120"/>
                <a:cs typeface="+mn-cs"/>
              </a:defRPr>
            </a:lvl7pPr>
            <a:lvl8pPr marL="32004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pitchFamily="34" charset="0"/>
                <a:ea typeface="新細明體" pitchFamily="18" charset="-120"/>
                <a:cs typeface="+mn-cs"/>
              </a:defRPr>
            </a:lvl8pPr>
            <a:lvl9pPr marL="36576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pitchFamily="34" charset="0"/>
                <a:ea typeface="新細明體" pitchFamily="18" charset="-120"/>
                <a:cs typeface="+mn-cs"/>
              </a:defRPr>
            </a:lvl9pPr>
          </a:lstStyle>
          <a:p>
            <a:pPr algn="ctr"/>
            <a:r>
              <a:rPr lang="zh-TW" altLang="en-US" sz="2000" b="1" dirty="0">
                <a:solidFill>
                  <a:srgbClr val="0000FF"/>
                </a:solidFill>
                <a:latin typeface="微軟正黑體" pitchFamily="34" charset="-120"/>
                <a:ea typeface="微軟正黑體" pitchFamily="34" charset="-120"/>
                <a:cs typeface="全真中黑體"/>
              </a:rPr>
              <a:t>中央氣象局定量降雨預測</a:t>
            </a:r>
            <a:r>
              <a:rPr lang="zh-TW" altLang="en-US" sz="2000" dirty="0">
                <a:solidFill>
                  <a:srgbClr val="0000FF"/>
                </a:solidFill>
                <a:latin typeface="微軟正黑體" pitchFamily="34" charset="-120"/>
                <a:ea typeface="微軟正黑體" pitchFamily="34" charset="-120"/>
                <a:cs typeface="全真中黑體"/>
              </a:rPr>
              <a:t>發布時間：</a:t>
            </a:r>
            <a:r>
              <a:rPr lang="en-US" altLang="zh-TW" sz="2000" dirty="0" smtClean="0">
                <a:solidFill>
                  <a:srgbClr val="0000FF"/>
                </a:solidFill>
                <a:latin typeface="微軟正黑體" pitchFamily="34" charset="-120"/>
                <a:ea typeface="微軟正黑體" pitchFamily="34" charset="-120"/>
                <a:cs typeface="全真中黑體"/>
              </a:rPr>
              <a:t>09</a:t>
            </a:r>
            <a:r>
              <a:rPr lang="zh-TW" altLang="en-US" sz="2000" dirty="0" smtClean="0">
                <a:solidFill>
                  <a:srgbClr val="0000FF"/>
                </a:solidFill>
                <a:latin typeface="微軟正黑體" pitchFamily="34" charset="-120"/>
                <a:ea typeface="微軟正黑體" pitchFamily="34" charset="-120"/>
                <a:cs typeface="全真中黑體"/>
              </a:rPr>
              <a:t>月</a:t>
            </a:r>
            <a:r>
              <a:rPr lang="en-US" altLang="zh-TW" sz="2000" dirty="0" smtClean="0">
                <a:solidFill>
                  <a:srgbClr val="0000FF"/>
                </a:solidFill>
                <a:latin typeface="微軟正黑體" pitchFamily="34" charset="-120"/>
                <a:ea typeface="微軟正黑體" pitchFamily="34" charset="-120"/>
                <a:cs typeface="全真中黑體"/>
              </a:rPr>
              <a:t>21</a:t>
            </a:r>
            <a:r>
              <a:rPr lang="zh-TW" altLang="en-US" sz="2000" dirty="0" smtClean="0">
                <a:solidFill>
                  <a:srgbClr val="0000FF"/>
                </a:solidFill>
                <a:latin typeface="微軟正黑體" pitchFamily="34" charset="-120"/>
                <a:ea typeface="微軟正黑體" pitchFamily="34" charset="-120"/>
                <a:cs typeface="全真中黑體"/>
              </a:rPr>
              <a:t>日</a:t>
            </a:r>
            <a:r>
              <a:rPr lang="en-US" altLang="zh-TW" sz="2000" dirty="0" smtClean="0">
                <a:solidFill>
                  <a:srgbClr val="0000FF"/>
                </a:solidFill>
                <a:latin typeface="微軟正黑體" pitchFamily="34" charset="-120"/>
                <a:ea typeface="微軟正黑體" pitchFamily="34" charset="-120"/>
                <a:cs typeface="全真中黑體"/>
              </a:rPr>
              <a:t> 17</a:t>
            </a:r>
            <a:r>
              <a:rPr lang="en-US" altLang="en-US" sz="2000" dirty="0" smtClean="0">
                <a:solidFill>
                  <a:srgbClr val="0000FF"/>
                </a:solidFill>
                <a:latin typeface="微軟正黑體" pitchFamily="34" charset="-120"/>
                <a:ea typeface="微軟正黑體" pitchFamily="34" charset="-120"/>
                <a:cs typeface="全真中黑體"/>
              </a:rPr>
              <a:t>：3</a:t>
            </a:r>
            <a:r>
              <a:rPr lang="en-US" altLang="zh-TW" sz="2000" dirty="0" smtClean="0">
                <a:solidFill>
                  <a:srgbClr val="0000FF"/>
                </a:solidFill>
                <a:latin typeface="微軟正黑體" pitchFamily="34" charset="-120"/>
                <a:ea typeface="微軟正黑體" pitchFamily="34" charset="-120"/>
                <a:cs typeface="全真中黑體"/>
              </a:rPr>
              <a:t>0 </a:t>
            </a:r>
            <a:endParaRPr lang="zh-TW" altLang="en-US" sz="2000" dirty="0">
              <a:solidFill>
                <a:srgbClr val="0000FF"/>
              </a:solidFill>
              <a:latin typeface="微軟正黑體" pitchFamily="34" charset="-120"/>
              <a:ea typeface="微軟正黑體" pitchFamily="34" charset="-120"/>
              <a:cs typeface="全真中黑體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785118" y="1404516"/>
            <a:ext cx="3498850" cy="3683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rgbClr val="C00000"/>
            </a:solidFill>
          </a:ln>
        </p:spPr>
        <p:txBody>
          <a:bodyPr>
            <a:spAutoFit/>
          </a:bodyPr>
          <a:lstStyle>
            <a:defPPr>
              <a:defRPr lang="zh-TW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pitchFamily="34" charset="0"/>
                <a:ea typeface="新細明體" pitchFamily="18" charset="-12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pitchFamily="34" charset="0"/>
                <a:ea typeface="新細明體" pitchFamily="18" charset="-12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pitchFamily="34" charset="0"/>
                <a:ea typeface="新細明體" pitchFamily="18" charset="-12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pitchFamily="34" charset="0"/>
                <a:ea typeface="新細明體" pitchFamily="18" charset="-12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pitchFamily="34" charset="0"/>
                <a:ea typeface="新細明體" pitchFamily="18" charset="-120"/>
                <a:cs typeface="+mn-cs"/>
              </a:defRPr>
            </a:lvl5pPr>
            <a:lvl6pPr marL="22860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pitchFamily="34" charset="0"/>
                <a:ea typeface="新細明體" pitchFamily="18" charset="-120"/>
                <a:cs typeface="+mn-cs"/>
              </a:defRPr>
            </a:lvl6pPr>
            <a:lvl7pPr marL="27432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pitchFamily="34" charset="0"/>
                <a:ea typeface="新細明體" pitchFamily="18" charset="-120"/>
                <a:cs typeface="+mn-cs"/>
              </a:defRPr>
            </a:lvl7pPr>
            <a:lvl8pPr marL="32004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pitchFamily="34" charset="0"/>
                <a:ea typeface="新細明體" pitchFamily="18" charset="-120"/>
                <a:cs typeface="+mn-cs"/>
              </a:defRPr>
            </a:lvl8pPr>
            <a:lvl9pPr marL="36576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pitchFamily="34" charset="0"/>
                <a:ea typeface="新細明體" pitchFamily="18" charset="-120"/>
                <a:cs typeface="+mn-cs"/>
              </a:defRPr>
            </a:lvl9pPr>
          </a:lstStyle>
          <a:p>
            <a:pPr algn="ctr">
              <a:defRPr/>
            </a:pPr>
            <a:r>
              <a:rPr lang="en-US" altLang="zh-TW" b="1" dirty="0" smtClean="0">
                <a:latin typeface="微軟正黑體" pitchFamily="34" charset="-120"/>
                <a:ea typeface="微軟正黑體" pitchFamily="34" charset="-120"/>
                <a:cs typeface="Times New Roman" pitchFamily="18" charset="0"/>
              </a:rPr>
              <a:t>21</a:t>
            </a:r>
            <a:r>
              <a:rPr lang="zh-TW" altLang="en-US" b="1" dirty="0" smtClean="0">
                <a:latin typeface="微軟正黑體" pitchFamily="34" charset="-120"/>
                <a:ea typeface="微軟正黑體" pitchFamily="34" charset="-120"/>
                <a:cs typeface="Times New Roman" pitchFamily="18" charset="0"/>
              </a:rPr>
              <a:t>日</a:t>
            </a:r>
            <a:r>
              <a:rPr lang="en-US" altLang="zh-TW" b="1" dirty="0" smtClean="0">
                <a:latin typeface="微軟正黑體" pitchFamily="34" charset="-120"/>
                <a:ea typeface="微軟正黑體" pitchFamily="34" charset="-120"/>
                <a:cs typeface="Times New Roman" pitchFamily="18" charset="0"/>
              </a:rPr>
              <a:t>20:00</a:t>
            </a:r>
            <a:r>
              <a:rPr lang="en-US" altLang="zh-TW" b="1" dirty="0">
                <a:latin typeface="微軟正黑體" pitchFamily="34" charset="-120"/>
                <a:ea typeface="微軟正黑體" pitchFamily="34" charset="-120"/>
                <a:cs typeface="Times New Roman" pitchFamily="18" charset="0"/>
              </a:rPr>
              <a:t>~ </a:t>
            </a:r>
            <a:r>
              <a:rPr lang="en-US" altLang="zh-TW" b="1" dirty="0" smtClean="0">
                <a:latin typeface="微軟正黑體" pitchFamily="34" charset="-120"/>
                <a:ea typeface="微軟正黑體" pitchFamily="34" charset="-120"/>
                <a:cs typeface="Times New Roman" pitchFamily="18" charset="0"/>
              </a:rPr>
              <a:t>22</a:t>
            </a:r>
            <a:r>
              <a:rPr lang="zh-TW" altLang="en-US" b="1" dirty="0" smtClean="0">
                <a:latin typeface="微軟正黑體" pitchFamily="34" charset="-120"/>
                <a:ea typeface="微軟正黑體" pitchFamily="34" charset="-120"/>
                <a:cs typeface="Times New Roman" pitchFamily="18" charset="0"/>
              </a:rPr>
              <a:t>日</a:t>
            </a:r>
            <a:r>
              <a:rPr lang="en-US" altLang="zh-TW" b="1" dirty="0" smtClean="0">
                <a:latin typeface="微軟正黑體" pitchFamily="34" charset="-120"/>
                <a:ea typeface="微軟正黑體" pitchFamily="34" charset="-120"/>
                <a:cs typeface="Times New Roman" pitchFamily="18" charset="0"/>
              </a:rPr>
              <a:t>08:00</a:t>
            </a:r>
            <a:endParaRPr lang="zh-TW" altLang="en-US" b="1" dirty="0">
              <a:latin typeface="微軟正黑體" pitchFamily="34" charset="-120"/>
              <a:ea typeface="微軟正黑體" pitchFamily="34" charset="-120"/>
              <a:cs typeface="Times New Roman" pitchFamily="18" charset="0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-36512" y="6023029"/>
            <a:ext cx="871296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107950">
              <a:buClr>
                <a:srgbClr val="0000CC"/>
              </a:buClr>
              <a:buFont typeface="Arial" pitchFamily="34" charset="0"/>
              <a:buChar char="•"/>
            </a:pPr>
            <a:r>
              <a:rPr lang="zh-TW" altLang="en-US" b="1" dirty="0" smtClean="0">
                <a:solidFill>
                  <a:srgbClr val="C00000"/>
                </a:solidFill>
                <a:latin typeface="微軟正黑體" pitchFamily="34" charset="-120"/>
                <a:ea typeface="微軟正黑體" pitchFamily="34" charset="-120"/>
                <a:cs typeface="全真中黑體"/>
              </a:rPr>
              <a:t>預測台南地區</a:t>
            </a:r>
            <a:r>
              <a:rPr lang="en-US" altLang="zh-TW" b="1" dirty="0" smtClean="0">
                <a:solidFill>
                  <a:srgbClr val="C00000"/>
                </a:solidFill>
                <a:latin typeface="微軟正黑體" pitchFamily="34" charset="-120"/>
                <a:ea typeface="微軟正黑體" pitchFamily="34" charset="-120"/>
                <a:cs typeface="全真中黑體"/>
              </a:rPr>
              <a:t>21</a:t>
            </a:r>
            <a:r>
              <a:rPr lang="zh-TW" altLang="en-US" b="1" dirty="0" smtClean="0">
                <a:solidFill>
                  <a:srgbClr val="C00000"/>
                </a:solidFill>
                <a:latin typeface="微軟正黑體" pitchFamily="34" charset="-120"/>
                <a:ea typeface="微軟正黑體" pitchFamily="34" charset="-120"/>
                <a:cs typeface="全真中黑體"/>
              </a:rPr>
              <a:t>日晚上八點至</a:t>
            </a:r>
            <a:r>
              <a:rPr lang="en-US" altLang="zh-TW" b="1" dirty="0" smtClean="0">
                <a:solidFill>
                  <a:srgbClr val="C00000"/>
                </a:solidFill>
                <a:latin typeface="微軟正黑體" pitchFamily="34" charset="-120"/>
                <a:ea typeface="微軟正黑體" pitchFamily="34" charset="-120"/>
                <a:cs typeface="全真中黑體"/>
              </a:rPr>
              <a:t>22</a:t>
            </a:r>
            <a:r>
              <a:rPr lang="zh-TW" altLang="en-US" b="1" dirty="0" smtClean="0">
                <a:solidFill>
                  <a:srgbClr val="C00000"/>
                </a:solidFill>
                <a:latin typeface="微軟正黑體" pitchFamily="34" charset="-120"/>
                <a:ea typeface="微軟正黑體" pitchFamily="34" charset="-120"/>
                <a:cs typeface="全真中黑體"/>
              </a:rPr>
              <a:t>日上午八點降雨量</a:t>
            </a:r>
            <a:r>
              <a:rPr lang="zh-TW" altLang="en-US" b="1" dirty="0">
                <a:solidFill>
                  <a:srgbClr val="C00000"/>
                </a:solidFill>
                <a:latin typeface="微軟正黑體" pitchFamily="34" charset="-120"/>
                <a:ea typeface="微軟正黑體" pitchFamily="34" charset="-120"/>
                <a:cs typeface="全真中黑體"/>
              </a:rPr>
              <a:t>約</a:t>
            </a:r>
            <a:r>
              <a:rPr lang="zh-TW" altLang="en-US" b="1" dirty="0" smtClean="0">
                <a:solidFill>
                  <a:srgbClr val="C00000"/>
                </a:solidFill>
                <a:latin typeface="微軟正黑體" pitchFamily="34" charset="-120"/>
                <a:ea typeface="微軟正黑體" pitchFamily="34" charset="-120"/>
                <a:cs typeface="全真中黑體"/>
              </a:rPr>
              <a:t>在</a:t>
            </a:r>
            <a:r>
              <a:rPr lang="en-US" altLang="zh-TW" b="1" dirty="0" smtClean="0">
                <a:solidFill>
                  <a:srgbClr val="C00000"/>
                </a:solidFill>
                <a:latin typeface="微軟正黑體" pitchFamily="34" charset="-120"/>
                <a:ea typeface="微軟正黑體" pitchFamily="34" charset="-120"/>
                <a:cs typeface="全真中黑體"/>
              </a:rPr>
              <a:t>20~70</a:t>
            </a:r>
            <a:r>
              <a:rPr lang="zh-TW" altLang="en-US" b="1" dirty="0" smtClean="0">
                <a:solidFill>
                  <a:srgbClr val="C00000"/>
                </a:solidFill>
                <a:latin typeface="微軟正黑體" pitchFamily="34" charset="-120"/>
                <a:ea typeface="微軟正黑體" pitchFamily="34" charset="-120"/>
                <a:cs typeface="全真中黑體"/>
              </a:rPr>
              <a:t>毫米左右</a:t>
            </a:r>
            <a:r>
              <a:rPr lang="en-US" altLang="zh-TW" b="1" dirty="0" smtClean="0">
                <a:solidFill>
                  <a:srgbClr val="C00000"/>
                </a:solidFill>
                <a:latin typeface="微軟正黑體" pitchFamily="34" charset="-120"/>
                <a:ea typeface="微軟正黑體" pitchFamily="34" charset="-120"/>
                <a:cs typeface="全真中黑體"/>
              </a:rPr>
              <a:t>(12</a:t>
            </a:r>
            <a:r>
              <a:rPr lang="zh-TW" altLang="en-US" b="1" dirty="0" smtClean="0">
                <a:solidFill>
                  <a:srgbClr val="C00000"/>
                </a:solidFill>
                <a:latin typeface="微軟正黑體" pitchFamily="34" charset="-120"/>
                <a:ea typeface="微軟正黑體" pitchFamily="34" charset="-120"/>
                <a:cs typeface="全真中黑體"/>
              </a:rPr>
              <a:t>小時</a:t>
            </a:r>
            <a:r>
              <a:rPr lang="en-US" altLang="zh-TW" b="1" dirty="0" smtClean="0">
                <a:solidFill>
                  <a:srgbClr val="C00000"/>
                </a:solidFill>
                <a:latin typeface="微軟正黑體" pitchFamily="34" charset="-120"/>
                <a:ea typeface="微軟正黑體" pitchFamily="34" charset="-120"/>
                <a:cs typeface="全真中黑體"/>
              </a:rPr>
              <a:t>)</a:t>
            </a:r>
            <a:r>
              <a:rPr lang="zh-TW" altLang="en-US" dirty="0" smtClean="0">
                <a:latin typeface="微軟正黑體" pitchFamily="34" charset="-120"/>
                <a:ea typeface="微軟正黑體" pitchFamily="34" charset="-120"/>
                <a:cs typeface="全真中黑體"/>
              </a:rPr>
              <a:t>。</a:t>
            </a:r>
            <a:endParaRPr lang="en-US" altLang="zh-TW" dirty="0">
              <a:latin typeface="微軟正黑體" pitchFamily="34" charset="-120"/>
              <a:ea typeface="微軟正黑體" pitchFamily="34" charset="-120"/>
              <a:cs typeface="全真中黑體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4786314" y="1417626"/>
            <a:ext cx="3498850" cy="3683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rgbClr val="C00000"/>
            </a:solidFill>
          </a:ln>
        </p:spPr>
        <p:txBody>
          <a:bodyPr>
            <a:spAutoFit/>
          </a:bodyPr>
          <a:lstStyle>
            <a:defPPr>
              <a:defRPr lang="zh-TW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pitchFamily="34" charset="0"/>
                <a:ea typeface="新細明體" pitchFamily="18" charset="-12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pitchFamily="34" charset="0"/>
                <a:ea typeface="新細明體" pitchFamily="18" charset="-12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pitchFamily="34" charset="0"/>
                <a:ea typeface="新細明體" pitchFamily="18" charset="-12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pitchFamily="34" charset="0"/>
                <a:ea typeface="新細明體" pitchFamily="18" charset="-12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pitchFamily="34" charset="0"/>
                <a:ea typeface="新細明體" pitchFamily="18" charset="-120"/>
                <a:cs typeface="+mn-cs"/>
              </a:defRPr>
            </a:lvl5pPr>
            <a:lvl6pPr marL="22860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pitchFamily="34" charset="0"/>
                <a:ea typeface="新細明體" pitchFamily="18" charset="-120"/>
                <a:cs typeface="+mn-cs"/>
              </a:defRPr>
            </a:lvl6pPr>
            <a:lvl7pPr marL="27432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pitchFamily="34" charset="0"/>
                <a:ea typeface="新細明體" pitchFamily="18" charset="-120"/>
                <a:cs typeface="+mn-cs"/>
              </a:defRPr>
            </a:lvl7pPr>
            <a:lvl8pPr marL="32004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pitchFamily="34" charset="0"/>
                <a:ea typeface="新細明體" pitchFamily="18" charset="-120"/>
                <a:cs typeface="+mn-cs"/>
              </a:defRPr>
            </a:lvl8pPr>
            <a:lvl9pPr marL="36576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pitchFamily="34" charset="0"/>
                <a:ea typeface="新細明體" pitchFamily="18" charset="-120"/>
                <a:cs typeface="+mn-cs"/>
              </a:defRPr>
            </a:lvl9pPr>
          </a:lstStyle>
          <a:p>
            <a:pPr algn="ctr">
              <a:defRPr/>
            </a:pPr>
            <a:r>
              <a:rPr lang="en-US" altLang="zh-TW" b="1" dirty="0" smtClean="0">
                <a:latin typeface="微軟正黑體" pitchFamily="34" charset="-120"/>
                <a:ea typeface="微軟正黑體" pitchFamily="34" charset="-120"/>
                <a:cs typeface="Times New Roman" pitchFamily="18" charset="0"/>
              </a:rPr>
              <a:t>22</a:t>
            </a:r>
            <a:r>
              <a:rPr lang="zh-TW" altLang="en-US" b="1" dirty="0" smtClean="0">
                <a:latin typeface="微軟正黑體" pitchFamily="34" charset="-120"/>
                <a:ea typeface="微軟正黑體" pitchFamily="34" charset="-120"/>
                <a:cs typeface="Times New Roman" pitchFamily="18" charset="0"/>
              </a:rPr>
              <a:t>日</a:t>
            </a:r>
            <a:r>
              <a:rPr lang="en-US" altLang="zh-TW" b="1" dirty="0" smtClean="0">
                <a:latin typeface="微軟正黑體" pitchFamily="34" charset="-120"/>
                <a:ea typeface="微軟正黑體" pitchFamily="34" charset="-120"/>
                <a:cs typeface="Times New Roman" pitchFamily="18" charset="0"/>
              </a:rPr>
              <a:t>08:00~22</a:t>
            </a:r>
            <a:r>
              <a:rPr lang="zh-TW" altLang="en-US" b="1" dirty="0" smtClean="0">
                <a:latin typeface="微軟正黑體" pitchFamily="34" charset="-120"/>
                <a:ea typeface="微軟正黑體" pitchFamily="34" charset="-120"/>
                <a:cs typeface="Times New Roman" pitchFamily="18" charset="0"/>
              </a:rPr>
              <a:t>日</a:t>
            </a:r>
            <a:r>
              <a:rPr lang="en-US" altLang="zh-TW" b="1" dirty="0" smtClean="0">
                <a:latin typeface="微軟正黑體" pitchFamily="34" charset="-120"/>
                <a:ea typeface="微軟正黑體" pitchFamily="34" charset="-120"/>
                <a:cs typeface="Times New Roman" pitchFamily="18" charset="0"/>
              </a:rPr>
              <a:t>20:00</a:t>
            </a:r>
            <a:endParaRPr lang="zh-TW" altLang="en-US" b="1" dirty="0">
              <a:latin typeface="微軟正黑體" pitchFamily="34" charset="-120"/>
              <a:ea typeface="微軟正黑體" pitchFamily="34" charset="-120"/>
              <a:cs typeface="Times New Roman" pitchFamily="18" charset="0"/>
            </a:endParaRPr>
          </a:p>
        </p:txBody>
      </p:sp>
      <p:pic>
        <p:nvPicPr>
          <p:cNvPr id="5123" name="Picture 3" descr="C:\Users\User\Desktop\天兔颱風-簡報資料\pic\QPF_ChFcstPrecip2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9069" y="1927279"/>
            <a:ext cx="3400425" cy="4095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214520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2" name="文字方塊 1"/>
          <p:cNvSpPr txBox="1">
            <a:spLocks noChangeArrowheads="1"/>
          </p:cNvSpPr>
          <p:nvPr/>
        </p:nvSpPr>
        <p:spPr bwMode="auto">
          <a:xfrm>
            <a:off x="323998" y="260648"/>
            <a:ext cx="7272338" cy="590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50000"/>
              </a:spcBef>
            </a:pPr>
            <a:r>
              <a:rPr lang="zh-TW" altLang="en-US" sz="3600" b="1" dirty="0" smtClean="0">
                <a:solidFill>
                  <a:srgbClr val="0000FF"/>
                </a:solidFill>
                <a:latin typeface="微軟正黑體" pitchFamily="34" charset="-120"/>
                <a:ea typeface="微軟正黑體" pitchFamily="34" charset="-120"/>
                <a:cs typeface="全真中黑體"/>
              </a:rPr>
              <a:t>颱風分析</a:t>
            </a:r>
            <a:r>
              <a:rPr lang="zh-TW" altLang="en-US" sz="3600" b="1" dirty="0">
                <a:solidFill>
                  <a:srgbClr val="0000FF"/>
                </a:solidFill>
                <a:latin typeface="微軟正黑體" pitchFamily="34" charset="-120"/>
                <a:ea typeface="微軟正黑體" pitchFamily="34" charset="-120"/>
                <a:cs typeface="全真中黑體"/>
              </a:rPr>
              <a:t>研判</a:t>
            </a:r>
            <a:r>
              <a:rPr lang="en-US" altLang="zh-TW" sz="3600" b="1" dirty="0">
                <a:solidFill>
                  <a:srgbClr val="0000FF"/>
                </a:solidFill>
                <a:latin typeface="微軟正黑體" pitchFamily="34" charset="-120"/>
                <a:ea typeface="微軟正黑體" pitchFamily="34" charset="-120"/>
                <a:cs typeface="全真中黑體"/>
              </a:rPr>
              <a:t>-</a:t>
            </a:r>
            <a:r>
              <a:rPr lang="zh-TW" altLang="en-US" sz="3200" b="1" dirty="0">
                <a:solidFill>
                  <a:srgbClr val="0000FF"/>
                </a:solidFill>
                <a:latin typeface="微軟正黑體" pitchFamily="34" charset="-120"/>
                <a:ea typeface="微軟正黑體" pitchFamily="34" charset="-120"/>
                <a:cs typeface="全真中黑體"/>
              </a:rPr>
              <a:t>未來降雨情勢</a:t>
            </a:r>
            <a:endParaRPr lang="en-US" altLang="zh-TW" sz="3200" b="1" dirty="0">
              <a:solidFill>
                <a:srgbClr val="0000FF"/>
              </a:solidFill>
              <a:latin typeface="微軟正黑體" pitchFamily="34" charset="-120"/>
              <a:ea typeface="微軟正黑體" pitchFamily="34" charset="-120"/>
              <a:cs typeface="全真中黑體"/>
            </a:endParaRPr>
          </a:p>
        </p:txBody>
      </p:sp>
      <p:sp>
        <p:nvSpPr>
          <p:cNvPr id="6" name="文字方塊 5"/>
          <p:cNvSpPr txBox="1"/>
          <p:nvPr/>
        </p:nvSpPr>
        <p:spPr>
          <a:xfrm>
            <a:off x="260629" y="1134083"/>
            <a:ext cx="5469666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lvl1pPr marL="261938" indent="-261938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marL="342900" indent="-342900" eaLnBrk="1" hangingPunct="1">
              <a:buClr>
                <a:srgbClr val="C00000"/>
              </a:buClr>
              <a:buFont typeface="Arial" panose="020B0604020202020204" pitchFamily="34" charset="0"/>
              <a:buChar char="•"/>
              <a:defRPr/>
            </a:pPr>
            <a:r>
              <a:rPr lang="zh-TW" altLang="en-US" sz="2400" dirty="0">
                <a:latin typeface="微軟正黑體" pitchFamily="34" charset="-120"/>
                <a:ea typeface="微軟正黑體" pitchFamily="34" charset="-120"/>
                <a:cs typeface="全真中黑體"/>
              </a:rPr>
              <a:t>颱洪研究中心系集</a:t>
            </a:r>
            <a:r>
              <a:rPr lang="zh-TW" altLang="en-US" sz="2400" dirty="0" smtClean="0">
                <a:latin typeface="微軟正黑體" pitchFamily="34" charset="-120"/>
                <a:ea typeface="微軟正黑體" pitchFamily="34" charset="-120"/>
                <a:cs typeface="全真中黑體"/>
              </a:rPr>
              <a:t>預報</a:t>
            </a:r>
            <a:r>
              <a:rPr lang="en-US" altLang="zh-TW" sz="2400" dirty="0" smtClean="0">
                <a:latin typeface="微軟正黑體" pitchFamily="34" charset="-120"/>
                <a:ea typeface="微軟正黑體" pitchFamily="34" charset="-120"/>
                <a:cs typeface="全真中黑體"/>
              </a:rPr>
              <a:t>21</a:t>
            </a:r>
            <a:r>
              <a:rPr lang="zh-TW" altLang="en-US" sz="2400" b="1" dirty="0" smtClean="0">
                <a:solidFill>
                  <a:srgbClr val="C00000"/>
                </a:solidFill>
                <a:latin typeface="微軟正黑體" pitchFamily="34" charset="-120"/>
                <a:ea typeface="微軟正黑體" pitchFamily="34" charset="-120"/>
                <a:cs typeface="全真中黑體"/>
              </a:rPr>
              <a:t>日</a:t>
            </a:r>
            <a:r>
              <a:rPr lang="en-US" altLang="zh-TW" sz="2400" b="1" dirty="0" smtClean="0">
                <a:solidFill>
                  <a:srgbClr val="C00000"/>
                </a:solidFill>
                <a:latin typeface="微軟正黑體" pitchFamily="34" charset="-120"/>
                <a:ea typeface="微軟正黑體" pitchFamily="34" charset="-120"/>
                <a:cs typeface="全真中黑體"/>
              </a:rPr>
              <a:t>14</a:t>
            </a:r>
            <a:r>
              <a:rPr lang="zh-TW" altLang="en-US" sz="2400" b="1" dirty="0" smtClean="0">
                <a:solidFill>
                  <a:srgbClr val="C00000"/>
                </a:solidFill>
                <a:latin typeface="微軟正黑體" pitchFamily="34" charset="-120"/>
                <a:ea typeface="微軟正黑體" pitchFamily="34" charset="-120"/>
                <a:cs typeface="全真中黑體"/>
              </a:rPr>
              <a:t>時</a:t>
            </a:r>
            <a:r>
              <a:rPr lang="zh-TW" altLang="en-US" sz="2400" b="1" dirty="0">
                <a:solidFill>
                  <a:srgbClr val="C00000"/>
                </a:solidFill>
                <a:latin typeface="微軟正黑體" pitchFamily="34" charset="-120"/>
                <a:ea typeface="微軟正黑體" pitchFamily="34" charset="-120"/>
                <a:cs typeface="全真中黑體"/>
              </a:rPr>
              <a:t>模擬資料</a:t>
            </a:r>
          </a:p>
          <a:p>
            <a:pPr marL="342900" indent="-342900" eaLnBrk="1" hangingPunct="1">
              <a:buClr>
                <a:srgbClr val="C00000"/>
              </a:buClr>
              <a:buFont typeface="Arial" panose="020B0604020202020204" pitchFamily="34" charset="0"/>
              <a:buChar char="•"/>
              <a:defRPr/>
            </a:pPr>
            <a:r>
              <a:rPr lang="zh-TW" altLang="en-US" sz="2400" dirty="0" smtClean="0">
                <a:latin typeface="微軟正黑體" pitchFamily="34" charset="-120"/>
                <a:ea typeface="微軟正黑體" pitchFamily="34" charset="-120"/>
                <a:cs typeface="全真中黑體"/>
              </a:rPr>
              <a:t>預報顯示</a:t>
            </a:r>
            <a:r>
              <a:rPr lang="en-US" altLang="zh-TW" sz="2400" b="1" dirty="0" smtClean="0">
                <a:solidFill>
                  <a:srgbClr val="C00000"/>
                </a:solidFill>
                <a:latin typeface="微軟正黑體" pitchFamily="34" charset="-120"/>
                <a:ea typeface="微軟正黑體" pitchFamily="34" charset="-120"/>
                <a:cs typeface="全真中黑體"/>
              </a:rPr>
              <a:t>21</a:t>
            </a:r>
            <a:r>
              <a:rPr lang="zh-TW" altLang="en-US" sz="2400" b="1" dirty="0" smtClean="0">
                <a:solidFill>
                  <a:srgbClr val="C00000"/>
                </a:solidFill>
                <a:latin typeface="微軟正黑體" pitchFamily="34" charset="-120"/>
                <a:ea typeface="微軟正黑體" pitchFamily="34" charset="-120"/>
                <a:cs typeface="全真中黑體"/>
              </a:rPr>
              <a:t>日</a:t>
            </a:r>
            <a:r>
              <a:rPr lang="en-US" altLang="zh-TW" sz="2400" b="1" dirty="0" smtClean="0">
                <a:solidFill>
                  <a:srgbClr val="C00000"/>
                </a:solidFill>
                <a:latin typeface="微軟正黑體" pitchFamily="34" charset="-120"/>
                <a:ea typeface="微軟正黑體" pitchFamily="34" charset="-120"/>
                <a:cs typeface="全真中黑體"/>
              </a:rPr>
              <a:t>14</a:t>
            </a:r>
            <a:r>
              <a:rPr lang="zh-TW" altLang="en-US" sz="2400" b="1" dirty="0" smtClean="0">
                <a:solidFill>
                  <a:srgbClr val="C00000"/>
                </a:solidFill>
                <a:latin typeface="微軟正黑體" pitchFamily="34" charset="-120"/>
                <a:ea typeface="微軟正黑體" pitchFamily="34" charset="-120"/>
                <a:cs typeface="全真中黑體"/>
              </a:rPr>
              <a:t>時</a:t>
            </a:r>
            <a:r>
              <a:rPr lang="en-US" altLang="zh-TW" sz="2400" b="1" dirty="0" smtClean="0">
                <a:solidFill>
                  <a:srgbClr val="C00000"/>
                </a:solidFill>
                <a:latin typeface="微軟正黑體" pitchFamily="34" charset="-120"/>
                <a:ea typeface="微軟正黑體" pitchFamily="34" charset="-120"/>
                <a:cs typeface="全真中黑體"/>
              </a:rPr>
              <a:t>~22</a:t>
            </a:r>
            <a:r>
              <a:rPr lang="zh-TW" altLang="en-US" sz="2400" b="1" dirty="0" smtClean="0">
                <a:solidFill>
                  <a:srgbClr val="C00000"/>
                </a:solidFill>
                <a:latin typeface="微軟正黑體" pitchFamily="34" charset="-120"/>
                <a:ea typeface="微軟正黑體" pitchFamily="34" charset="-120"/>
                <a:cs typeface="全真中黑體"/>
              </a:rPr>
              <a:t>日</a:t>
            </a:r>
            <a:r>
              <a:rPr lang="en-US" altLang="zh-TW" sz="2400" b="1" dirty="0" smtClean="0">
                <a:solidFill>
                  <a:srgbClr val="C00000"/>
                </a:solidFill>
                <a:latin typeface="微軟正黑體" pitchFamily="34" charset="-120"/>
                <a:ea typeface="微軟正黑體" pitchFamily="34" charset="-120"/>
                <a:cs typeface="全真中黑體"/>
              </a:rPr>
              <a:t>14</a:t>
            </a:r>
            <a:r>
              <a:rPr lang="zh-TW" altLang="en-US" sz="2400" b="1" dirty="0" smtClean="0">
                <a:solidFill>
                  <a:srgbClr val="C00000"/>
                </a:solidFill>
                <a:latin typeface="微軟正黑體" pitchFamily="34" charset="-120"/>
                <a:ea typeface="微軟正黑體" pitchFamily="34" charset="-120"/>
                <a:cs typeface="全真中黑體"/>
              </a:rPr>
              <a:t>時</a:t>
            </a:r>
            <a:r>
              <a:rPr lang="zh-TW" altLang="en-US" sz="2400" dirty="0" smtClean="0">
                <a:latin typeface="微軟正黑體" pitchFamily="34" charset="-120"/>
                <a:ea typeface="微軟正黑體" pitchFamily="34" charset="-120"/>
                <a:cs typeface="全真中黑體"/>
              </a:rPr>
              <a:t>降雨主要集中於東部地區，台南地區預測無太大降雨</a:t>
            </a:r>
            <a:r>
              <a:rPr lang="en-US" altLang="zh-TW" sz="2400" dirty="0" smtClean="0">
                <a:latin typeface="微軟正黑體" pitchFamily="34" charset="-120"/>
                <a:ea typeface="微軟正黑體" pitchFamily="34" charset="-120"/>
                <a:cs typeface="全真中黑體"/>
              </a:rPr>
              <a:t>(40~90mm)</a:t>
            </a:r>
            <a:endParaRPr lang="zh-TW" altLang="en-US" dirty="0" smtClean="0">
              <a:ea typeface="微軟正黑體" pitchFamily="34" charset="-120"/>
              <a:cs typeface="全真中黑體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260629" y="6237312"/>
            <a:ext cx="1863099" cy="55054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2050" name="Picture 2" descr="http://tyqpfe.ttfri.narl.org.tw/product/2013/09/21/2013092106-AVG_ACCUMU_FIXED-2013092106-2013092206--0SC+8.png?0.2371842733118683?0.1490322379395365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1412776"/>
            <a:ext cx="3240360" cy="5184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://tyqpfe.ttfri.narl.org.tw/product/2013/09/21/2013092106-AVG_ACCUMU_FIXED-2013092106-2013092306--0SC+8.png?0.6373134090099484?0.597396655473858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3332220"/>
            <a:ext cx="2159770" cy="34556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文字方塊 3"/>
          <p:cNvSpPr txBox="1"/>
          <p:nvPr/>
        </p:nvSpPr>
        <p:spPr>
          <a:xfrm>
            <a:off x="663794" y="3040071"/>
            <a:ext cx="18261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b="1" dirty="0" smtClean="0">
                <a:solidFill>
                  <a:srgbClr val="0000CC"/>
                </a:solidFill>
              </a:rPr>
              <a:t>48</a:t>
            </a:r>
            <a:r>
              <a:rPr lang="zh-TW" altLang="en-US" b="1" dirty="0" smtClean="0">
                <a:solidFill>
                  <a:srgbClr val="0000CC"/>
                </a:solidFill>
              </a:rPr>
              <a:t>小時累積雨量</a:t>
            </a:r>
            <a:endParaRPr lang="en-US" altLang="zh-TW" b="1" dirty="0" smtClean="0">
              <a:solidFill>
                <a:srgbClr val="0000CC"/>
              </a:solidFill>
            </a:endParaRPr>
          </a:p>
        </p:txBody>
      </p:sp>
      <p:pic>
        <p:nvPicPr>
          <p:cNvPr id="2054" name="Picture 6" descr="http://tyqpfe.ttfri.narl.org.tw/product/2013/09/21/2013092106-AVG_ACCUMU_FIXED-2013092106-2013092406--0SC+8.png?0.014905046438798308?0.659153033280745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3389089"/>
            <a:ext cx="2145444" cy="34327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文字方塊 11"/>
          <p:cNvSpPr txBox="1"/>
          <p:nvPr/>
        </p:nvSpPr>
        <p:spPr>
          <a:xfrm>
            <a:off x="3226646" y="3073075"/>
            <a:ext cx="18261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b="1" dirty="0" smtClean="0">
                <a:solidFill>
                  <a:srgbClr val="0000CC"/>
                </a:solidFill>
              </a:rPr>
              <a:t>72</a:t>
            </a:r>
            <a:r>
              <a:rPr lang="zh-TW" altLang="en-US" b="1" dirty="0" smtClean="0">
                <a:solidFill>
                  <a:srgbClr val="0000CC"/>
                </a:solidFill>
              </a:rPr>
              <a:t>小時累積雨量</a:t>
            </a:r>
            <a:endParaRPr lang="en-US" altLang="zh-TW" b="1" dirty="0" smtClean="0">
              <a:solidFill>
                <a:srgbClr val="0000CC"/>
              </a:solidFill>
            </a:endParaRPr>
          </a:p>
        </p:txBody>
      </p:sp>
      <p:sp>
        <p:nvSpPr>
          <p:cNvPr id="13" name="文字方塊 12"/>
          <p:cNvSpPr txBox="1"/>
          <p:nvPr/>
        </p:nvSpPr>
        <p:spPr>
          <a:xfrm>
            <a:off x="6084168" y="1088764"/>
            <a:ext cx="18261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b="1" dirty="0" smtClean="0">
                <a:solidFill>
                  <a:srgbClr val="0000CC"/>
                </a:solidFill>
              </a:rPr>
              <a:t>24</a:t>
            </a:r>
            <a:r>
              <a:rPr lang="zh-TW" altLang="en-US" b="1" dirty="0" smtClean="0">
                <a:solidFill>
                  <a:srgbClr val="0000CC"/>
                </a:solidFill>
              </a:rPr>
              <a:t>小時累積雨量</a:t>
            </a:r>
            <a:endParaRPr lang="en-US" altLang="zh-TW" b="1" dirty="0" smtClean="0">
              <a:solidFill>
                <a:srgbClr val="0000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9437364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矩形 15"/>
          <p:cNvSpPr/>
          <p:nvPr/>
        </p:nvSpPr>
        <p:spPr>
          <a:xfrm>
            <a:off x="179512" y="208007"/>
            <a:ext cx="813737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3600" b="1" dirty="0" smtClean="0">
                <a:solidFill>
                  <a:srgbClr val="0000C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降雨預報－天氣風險公司</a:t>
            </a:r>
            <a:endParaRPr lang="zh-TW" altLang="en-US" sz="3600" b="1" dirty="0">
              <a:solidFill>
                <a:srgbClr val="0000CC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4" name="文字方塊 23"/>
          <p:cNvSpPr txBox="1"/>
          <p:nvPr/>
        </p:nvSpPr>
        <p:spPr>
          <a:xfrm>
            <a:off x="340647" y="5805264"/>
            <a:ext cx="8623841" cy="923330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zh-TW" altLang="en-US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根據最新</a:t>
            </a: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模擬顯示</a:t>
            </a:r>
            <a:r>
              <a:rPr lang="zh-TW" altLang="en-US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</a:t>
            </a:r>
            <a:r>
              <a:rPr lang="en-US" altLang="zh-TW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22</a:t>
            </a:r>
            <a:r>
              <a:rPr lang="zh-TW" altLang="en-US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日</a:t>
            </a: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凌晨</a:t>
            </a:r>
            <a:r>
              <a:rPr lang="zh-TW" altLang="en-US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起台南地區將有間歇性降雨，累積雨量界於</a:t>
            </a:r>
            <a:r>
              <a:rPr lang="en-US" altLang="zh-TW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20-30mm</a:t>
            </a:r>
            <a:r>
              <a:rPr lang="zh-TW" altLang="en-US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之間，</a:t>
            </a:r>
            <a:r>
              <a:rPr lang="en-US" altLang="zh-TW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22</a:t>
            </a:r>
            <a:r>
              <a:rPr lang="zh-TW" altLang="en-US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日早上</a:t>
            </a:r>
            <a:r>
              <a:rPr lang="en-US" altLang="zh-TW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8</a:t>
            </a:r>
            <a:r>
              <a:rPr lang="zh-TW" altLang="en-US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時雨場逐漸北移，台南北邊山區預報有間歇性降雨，累積雨量同樣界於</a:t>
            </a:r>
            <a:r>
              <a:rPr lang="en-US" altLang="zh-TW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20-30mm</a:t>
            </a:r>
            <a:r>
              <a:rPr lang="zh-TW" altLang="en-US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之間。</a:t>
            </a:r>
            <a:endParaRPr lang="en-US" altLang="zh-TW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10" name="Picture 2" descr="http://wr1.weatherrisk.com/fnldata/now3d/thsrc/mm5thsrc_d3_25.19.png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1161579"/>
            <a:ext cx="3384000" cy="45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4" descr="http://wr1.weatherrisk.com/fnldata/now3d/thsrc/mm5thsrc_d3_25.25.png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6192" y="1161579"/>
            <a:ext cx="3384000" cy="45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6" descr="http://wr1.weatherrisk.com/fnldata/now3d/thsrc/mm5thsrc_d3_25.31.png"/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512" y="1161579"/>
            <a:ext cx="3384000" cy="45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矩形 1"/>
          <p:cNvSpPr>
            <a:spLocks noChangeArrowheads="1"/>
          </p:cNvSpPr>
          <p:nvPr/>
        </p:nvSpPr>
        <p:spPr bwMode="auto">
          <a:xfrm>
            <a:off x="3419872" y="1053067"/>
            <a:ext cx="1944687" cy="396875"/>
          </a:xfrm>
          <a:prstGeom prst="rect">
            <a:avLst/>
          </a:prstGeom>
          <a:solidFill>
            <a:schemeClr val="bg1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altLang="zh-TW" sz="2400" b="1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9</a:t>
            </a:r>
            <a:r>
              <a:rPr kumimoji="0" lang="en-US" altLang="zh-TW" sz="2400" b="1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/22</a:t>
            </a:r>
            <a:r>
              <a:rPr lang="en-US" altLang="zh-TW" sz="2400" b="1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-08:00</a:t>
            </a:r>
            <a:endParaRPr kumimoji="0" lang="zh-TW" altLang="en-US" sz="2400" b="1" dirty="0"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</p:txBody>
      </p:sp>
      <p:sp>
        <p:nvSpPr>
          <p:cNvPr id="14" name="矩形 1"/>
          <p:cNvSpPr>
            <a:spLocks noChangeArrowheads="1"/>
          </p:cNvSpPr>
          <p:nvPr/>
        </p:nvSpPr>
        <p:spPr bwMode="auto">
          <a:xfrm>
            <a:off x="6372200" y="1052736"/>
            <a:ext cx="1944687" cy="396875"/>
          </a:xfrm>
          <a:prstGeom prst="rect">
            <a:avLst/>
          </a:prstGeom>
          <a:solidFill>
            <a:schemeClr val="bg1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altLang="zh-TW" sz="2400" b="1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9</a:t>
            </a:r>
            <a:r>
              <a:rPr kumimoji="0" lang="en-US" altLang="zh-TW" sz="2400" b="1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/22-14:00</a:t>
            </a:r>
            <a:endParaRPr kumimoji="0" lang="zh-TW" altLang="en-US" sz="2400" b="1" dirty="0"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</p:txBody>
      </p:sp>
      <p:sp>
        <p:nvSpPr>
          <p:cNvPr id="15" name="矩形 1"/>
          <p:cNvSpPr>
            <a:spLocks noChangeArrowheads="1"/>
          </p:cNvSpPr>
          <p:nvPr/>
        </p:nvSpPr>
        <p:spPr bwMode="auto">
          <a:xfrm>
            <a:off x="539552" y="1052736"/>
            <a:ext cx="1944687" cy="396875"/>
          </a:xfrm>
          <a:prstGeom prst="rect">
            <a:avLst/>
          </a:prstGeom>
          <a:solidFill>
            <a:schemeClr val="bg1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altLang="zh-TW" sz="2400" b="1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9</a:t>
            </a:r>
            <a:r>
              <a:rPr kumimoji="0" lang="en-US" altLang="zh-TW" sz="2400" b="1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/22</a:t>
            </a:r>
            <a:r>
              <a:rPr lang="zh-TW" altLang="en-US" sz="2400" b="1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 </a:t>
            </a:r>
            <a:r>
              <a:rPr lang="en-US" altLang="zh-TW" sz="2400" b="1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-02:00</a:t>
            </a:r>
            <a:endParaRPr kumimoji="0" lang="zh-TW" altLang="en-US" sz="2400" b="1" dirty="0"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052603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zh-TW" altLang="en-US" dirty="0">
                <a:latin typeface="微軟正黑體" pitchFamily="34" charset="-120"/>
                <a:ea typeface="微軟正黑體" pitchFamily="34" charset="-120"/>
              </a:rPr>
              <a:t>今日劇烈天候監測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32371" y="1052736"/>
            <a:ext cx="8460109" cy="722500"/>
          </a:xfrm>
        </p:spPr>
        <p:txBody>
          <a:bodyPr/>
          <a:lstStyle/>
          <a:p>
            <a:r>
              <a:rPr lang="zh-TW" altLang="en-US" sz="2400" dirty="0" smtClean="0">
                <a:effectLst/>
                <a:latin typeface="+mn-ea"/>
                <a:ea typeface="+mn-ea"/>
              </a:rPr>
              <a:t>參考雷達觀測資料</a:t>
            </a:r>
            <a:r>
              <a:rPr lang="zh-TW" altLang="en-US" sz="2400" dirty="0" smtClean="0"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，目前降雨現象主要發生在</a:t>
            </a:r>
            <a:r>
              <a:rPr lang="zh-TW" altLang="en-US" sz="2400" dirty="0" smtClean="0">
                <a:effectLst/>
                <a:latin typeface="+mn-ea"/>
                <a:ea typeface="+mn-ea"/>
              </a:rPr>
              <a:t>東北部、東部地區、屏東恆春半島。</a:t>
            </a:r>
          </a:p>
        </p:txBody>
      </p:sp>
      <p:sp>
        <p:nvSpPr>
          <p:cNvPr id="8" name="文字方塊 7"/>
          <p:cNvSpPr txBox="1"/>
          <p:nvPr/>
        </p:nvSpPr>
        <p:spPr>
          <a:xfrm>
            <a:off x="749534" y="1828069"/>
            <a:ext cx="3246402" cy="369332"/>
          </a:xfrm>
          <a:prstGeom prst="rect">
            <a:avLst/>
          </a:prstGeom>
          <a:solidFill>
            <a:srgbClr val="FFFF00"/>
          </a:solidFill>
          <a:ln>
            <a:solidFill>
              <a:srgbClr val="C00000"/>
            </a:solidFill>
          </a:ln>
        </p:spPr>
        <p:txBody>
          <a:bodyPr wrap="none" rtlCol="0">
            <a:spAutoFit/>
          </a:bodyPr>
          <a:lstStyle/>
          <a:p>
            <a:r>
              <a:rPr lang="en-US" altLang="zh-TW" dirty="0" smtClean="0">
                <a:latin typeface="+mn-ea"/>
              </a:rPr>
              <a:t>9</a:t>
            </a:r>
            <a:r>
              <a:rPr lang="zh-TW" altLang="en-US" dirty="0" smtClean="0">
                <a:latin typeface="+mn-ea"/>
                <a:ea typeface="+mn-ea"/>
              </a:rPr>
              <a:t>月</a:t>
            </a:r>
            <a:r>
              <a:rPr lang="en-US" altLang="zh-TW" dirty="0" smtClean="0">
                <a:latin typeface="+mn-ea"/>
              </a:rPr>
              <a:t>21</a:t>
            </a:r>
            <a:r>
              <a:rPr lang="zh-TW" altLang="en-US" dirty="0" smtClean="0">
                <a:latin typeface="+mn-ea"/>
                <a:ea typeface="+mn-ea"/>
              </a:rPr>
              <a:t>日</a:t>
            </a:r>
            <a:r>
              <a:rPr lang="zh-TW" altLang="en-US" dirty="0" smtClean="0">
                <a:latin typeface="+mn-ea"/>
              </a:rPr>
              <a:t>下</a:t>
            </a:r>
            <a:r>
              <a:rPr lang="zh-TW" altLang="en-US" dirty="0" smtClean="0">
                <a:latin typeface="+mn-ea"/>
                <a:ea typeface="+mn-ea"/>
              </a:rPr>
              <a:t>午</a:t>
            </a:r>
            <a:r>
              <a:rPr lang="en-US" altLang="zh-TW" dirty="0" smtClean="0">
                <a:latin typeface="+mn-ea"/>
                <a:ea typeface="+mn-ea"/>
              </a:rPr>
              <a:t>20:20</a:t>
            </a:r>
            <a:r>
              <a:rPr lang="zh-TW" altLang="en-US" dirty="0" smtClean="0">
                <a:latin typeface="+mn-ea"/>
                <a:ea typeface="+mn-ea"/>
              </a:rPr>
              <a:t>雷達回波圖</a:t>
            </a:r>
            <a:endParaRPr lang="zh-TW" altLang="en-US" dirty="0">
              <a:latin typeface="+mn-ea"/>
              <a:ea typeface="+mn-ea"/>
            </a:endParaRPr>
          </a:p>
        </p:txBody>
      </p:sp>
      <p:sp>
        <p:nvSpPr>
          <p:cNvPr id="9" name="文字方塊 8"/>
          <p:cNvSpPr txBox="1"/>
          <p:nvPr/>
        </p:nvSpPr>
        <p:spPr>
          <a:xfrm>
            <a:off x="5415246" y="1643403"/>
            <a:ext cx="3477234" cy="369332"/>
          </a:xfrm>
          <a:prstGeom prst="rect">
            <a:avLst/>
          </a:prstGeom>
          <a:solidFill>
            <a:srgbClr val="FFFF00"/>
          </a:solidFill>
          <a:ln>
            <a:solidFill>
              <a:srgbClr val="C00000"/>
            </a:solidFill>
          </a:ln>
        </p:spPr>
        <p:txBody>
          <a:bodyPr wrap="none" rtlCol="0">
            <a:spAutoFit/>
          </a:bodyPr>
          <a:lstStyle/>
          <a:p>
            <a:r>
              <a:rPr lang="en-US" altLang="zh-TW" dirty="0" smtClean="0">
                <a:latin typeface="+mn-ea"/>
              </a:rPr>
              <a:t>9</a:t>
            </a:r>
            <a:r>
              <a:rPr lang="zh-TW" altLang="en-US" dirty="0" smtClean="0">
                <a:latin typeface="+mn-ea"/>
                <a:ea typeface="+mn-ea"/>
              </a:rPr>
              <a:t>月</a:t>
            </a:r>
            <a:r>
              <a:rPr lang="en-US" altLang="zh-TW" dirty="0" smtClean="0">
                <a:latin typeface="+mn-ea"/>
              </a:rPr>
              <a:t>21</a:t>
            </a:r>
            <a:r>
              <a:rPr lang="zh-TW" altLang="en-US" dirty="0" smtClean="0">
                <a:latin typeface="+mn-ea"/>
                <a:ea typeface="+mn-ea"/>
              </a:rPr>
              <a:t>日</a:t>
            </a:r>
            <a:r>
              <a:rPr lang="zh-TW" altLang="en-US" dirty="0" smtClean="0">
                <a:latin typeface="+mn-ea"/>
              </a:rPr>
              <a:t>下</a:t>
            </a:r>
            <a:r>
              <a:rPr lang="zh-TW" altLang="en-US" dirty="0" smtClean="0">
                <a:latin typeface="+mn-ea"/>
                <a:ea typeface="+mn-ea"/>
              </a:rPr>
              <a:t>午</a:t>
            </a:r>
            <a:r>
              <a:rPr lang="en-US" altLang="zh-TW" dirty="0" smtClean="0">
                <a:latin typeface="+mn-ea"/>
                <a:ea typeface="+mn-ea"/>
              </a:rPr>
              <a:t>20</a:t>
            </a:r>
            <a:r>
              <a:rPr lang="en-US" altLang="zh-TW" dirty="0" smtClean="0">
                <a:latin typeface="+mn-ea"/>
              </a:rPr>
              <a:t>:20</a:t>
            </a:r>
            <a:r>
              <a:rPr lang="zh-TW" altLang="en-US" dirty="0" smtClean="0">
                <a:latin typeface="+mn-ea"/>
                <a:ea typeface="+mn-ea"/>
              </a:rPr>
              <a:t>對流胞分布圖</a:t>
            </a:r>
            <a:endParaRPr lang="zh-TW" altLang="en-US" dirty="0">
              <a:latin typeface="+mn-ea"/>
              <a:ea typeface="+mn-ea"/>
            </a:endParaRPr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92080" y="2131866"/>
            <a:ext cx="3851920" cy="4720576"/>
          </a:xfrm>
          <a:prstGeom prst="rect">
            <a:avLst/>
          </a:prstGeom>
        </p:spPr>
      </p:pic>
      <p:pic>
        <p:nvPicPr>
          <p:cNvPr id="5" name="圖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6793" y="2197401"/>
            <a:ext cx="4472924" cy="46354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881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zh-TW" altLang="en-US" dirty="0" smtClean="0"/>
              <a:t>天氣警特報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60363" y="1260475"/>
            <a:ext cx="3131517" cy="5264150"/>
          </a:xfrm>
        </p:spPr>
        <p:txBody>
          <a:bodyPr/>
          <a:lstStyle/>
          <a:p>
            <a:r>
              <a:rPr lang="zh-TW" altLang="en-US" sz="2800" dirty="0" smtClean="0">
                <a:effectLst/>
              </a:rPr>
              <a:t>中央氣象局於今日下午</a:t>
            </a:r>
            <a:r>
              <a:rPr lang="en-US" altLang="zh-TW" sz="2800" dirty="0" smtClean="0">
                <a:effectLst/>
              </a:rPr>
              <a:t>20:30</a:t>
            </a:r>
            <a:r>
              <a:rPr lang="zh-TW" altLang="en-US" sz="2800" dirty="0" smtClean="0">
                <a:effectLst/>
              </a:rPr>
              <a:t>發布台南地區</a:t>
            </a:r>
            <a:r>
              <a:rPr lang="zh-TW" altLang="en-US" sz="2800" dirty="0" smtClean="0"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豪雨特報及海上陸上颱風警戒區。</a:t>
            </a:r>
            <a:endParaRPr lang="zh-TW" altLang="en-US" sz="2800" dirty="0">
              <a:effectLst/>
            </a:endParaRPr>
          </a:p>
        </p:txBody>
      </p:sp>
      <p:pic>
        <p:nvPicPr>
          <p:cNvPr id="7" name="圖片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67944" y="1385037"/>
            <a:ext cx="4858122" cy="5165876"/>
          </a:xfrm>
          <a:prstGeom prst="rect">
            <a:avLst/>
          </a:prstGeom>
        </p:spPr>
      </p:pic>
      <p:pic>
        <p:nvPicPr>
          <p:cNvPr id="8" name="圖片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1520" y="5013176"/>
            <a:ext cx="5504158" cy="11842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51642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文字方塊 1"/>
          <p:cNvSpPr txBox="1">
            <a:spLocks noChangeArrowheads="1"/>
          </p:cNvSpPr>
          <p:nvPr/>
        </p:nvSpPr>
        <p:spPr bwMode="auto">
          <a:xfrm>
            <a:off x="323850" y="246063"/>
            <a:ext cx="7272338" cy="590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50000"/>
              </a:spcBef>
            </a:pPr>
            <a:r>
              <a:rPr lang="zh-TW" altLang="en-US" sz="3600" b="1">
                <a:solidFill>
                  <a:srgbClr val="0000FF"/>
                </a:solidFill>
                <a:latin typeface="微軟正黑體" pitchFamily="34" charset="-120"/>
                <a:ea typeface="微軟正黑體" pitchFamily="34" charset="-120"/>
                <a:cs typeface="全真中黑體"/>
              </a:rPr>
              <a:t>沿海潮位分析研判</a:t>
            </a:r>
            <a:endParaRPr lang="en-US" altLang="zh-TW" sz="3200" b="1">
              <a:solidFill>
                <a:srgbClr val="0000FF"/>
              </a:solidFill>
              <a:latin typeface="微軟正黑體" pitchFamily="34" charset="-120"/>
              <a:ea typeface="微軟正黑體" pitchFamily="34" charset="-120"/>
              <a:cs typeface="全真中黑體"/>
            </a:endParaRPr>
          </a:p>
        </p:txBody>
      </p:sp>
      <p:sp>
        <p:nvSpPr>
          <p:cNvPr id="4" name="Rectangle 13"/>
          <p:cNvSpPr>
            <a:spLocks noChangeArrowheads="1"/>
          </p:cNvSpPr>
          <p:nvPr/>
        </p:nvSpPr>
        <p:spPr bwMode="auto">
          <a:xfrm>
            <a:off x="2713038" y="3338513"/>
            <a:ext cx="18415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33327" tIns="44436" rIns="33327" bIns="44436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zh-TW" altLang="zh-TW" sz="9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Verdana" pitchFamily="34" charset="0"/>
                <a:ea typeface="新細明體" pitchFamily="18" charset="-120"/>
                <a:cs typeface="新細明體" pitchFamily="18" charset="-120"/>
              </a:rPr>
              <a:t/>
            </a:r>
            <a:br>
              <a:rPr kumimoji="1" lang="zh-TW" altLang="zh-TW" sz="9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Verdana" pitchFamily="34" charset="0"/>
                <a:ea typeface="新細明體" pitchFamily="18" charset="-120"/>
                <a:cs typeface="新細明體" pitchFamily="18" charset="-120"/>
              </a:rPr>
            </a:br>
            <a:endParaRPr kumimoji="1" lang="zh-TW" altLang="zh-TW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新細明體" pitchFamily="18" charset="-120"/>
              <a:cs typeface="新細明體" pitchFamily="18" charset="-120"/>
            </a:endParaRPr>
          </a:p>
        </p:txBody>
      </p:sp>
      <p:graphicFrame>
        <p:nvGraphicFramePr>
          <p:cNvPr id="2" name="表格 1"/>
          <p:cNvGraphicFramePr>
            <a:graphicFrameLocks noGrp="1"/>
          </p:cNvGraphicFramePr>
          <p:nvPr>
            <p:extLst/>
          </p:nvPr>
        </p:nvGraphicFramePr>
        <p:xfrm>
          <a:off x="792697" y="1052736"/>
          <a:ext cx="7523682" cy="280036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55863"/>
                <a:gridCol w="792088"/>
                <a:gridCol w="1008112"/>
                <a:gridCol w="1080120"/>
                <a:gridCol w="837875"/>
                <a:gridCol w="1074812"/>
                <a:gridCol w="1074812"/>
              </a:tblGrid>
              <a:tr h="247687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600" dirty="0">
                          <a:solidFill>
                            <a:schemeClr val="tx1"/>
                          </a:solidFill>
                          <a:effectLst/>
                          <a:latin typeface="Verdana"/>
                        </a:rPr>
                        <a:t>日期</a:t>
                      </a:r>
                    </a:p>
                  </a:txBody>
                  <a:tcPr marL="95239" marR="47620" marT="47632" marB="47632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600" dirty="0">
                          <a:solidFill>
                            <a:schemeClr val="tx1"/>
                          </a:solidFill>
                          <a:effectLst/>
                          <a:latin typeface="Verdana"/>
                        </a:rPr>
                        <a:t>潮位</a:t>
                      </a:r>
                    </a:p>
                  </a:txBody>
                  <a:tcPr marL="95239" marR="47620" marT="47632" marB="47632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600" dirty="0">
                          <a:solidFill>
                            <a:schemeClr val="tx1"/>
                          </a:solidFill>
                          <a:effectLst/>
                          <a:latin typeface="Verdana"/>
                        </a:rPr>
                        <a:t>時間</a:t>
                      </a:r>
                    </a:p>
                  </a:txBody>
                  <a:tcPr marL="95239" marR="47620" marT="47632" marB="47632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600" dirty="0">
                          <a:solidFill>
                            <a:schemeClr val="tx1"/>
                          </a:solidFill>
                          <a:effectLst/>
                          <a:latin typeface="Verdana"/>
                        </a:rPr>
                        <a:t>潮高</a:t>
                      </a:r>
                      <a:r>
                        <a:rPr lang="en-US" altLang="zh-TW" sz="1600" dirty="0">
                          <a:solidFill>
                            <a:schemeClr val="tx1"/>
                          </a:solidFill>
                          <a:effectLst/>
                          <a:latin typeface="Verdana"/>
                        </a:rPr>
                        <a:t>(</a:t>
                      </a: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  <a:latin typeface="Verdana"/>
                        </a:rPr>
                        <a:t>cm)</a:t>
                      </a:r>
                    </a:p>
                  </a:txBody>
                  <a:tcPr marL="95239" marR="47620" marT="47632" marB="47632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600" dirty="0">
                          <a:solidFill>
                            <a:schemeClr val="tx1"/>
                          </a:solidFill>
                          <a:effectLst/>
                          <a:latin typeface="Verdana"/>
                        </a:rPr>
                        <a:t>潮位</a:t>
                      </a:r>
                    </a:p>
                  </a:txBody>
                  <a:tcPr marL="95239" marR="47620" marT="47632" marB="47632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600" dirty="0">
                          <a:solidFill>
                            <a:schemeClr val="tx1"/>
                          </a:solidFill>
                          <a:effectLst/>
                          <a:latin typeface="Verdana"/>
                        </a:rPr>
                        <a:t>時間</a:t>
                      </a:r>
                    </a:p>
                  </a:txBody>
                  <a:tcPr marL="95239" marR="47620" marT="47632" marB="47632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600" dirty="0">
                          <a:solidFill>
                            <a:schemeClr val="tx1"/>
                          </a:solidFill>
                          <a:effectLst/>
                          <a:latin typeface="Verdana"/>
                        </a:rPr>
                        <a:t>潮高</a:t>
                      </a:r>
                      <a:r>
                        <a:rPr lang="en-US" altLang="zh-TW" sz="1600" dirty="0">
                          <a:solidFill>
                            <a:schemeClr val="tx1"/>
                          </a:solidFill>
                          <a:effectLst/>
                          <a:latin typeface="Verdana"/>
                        </a:rPr>
                        <a:t>(</a:t>
                      </a: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  <a:latin typeface="Verdana"/>
                        </a:rPr>
                        <a:t>cm)</a:t>
                      </a:r>
                    </a:p>
                  </a:txBody>
                  <a:tcPr marL="95239" marR="47620" marT="47632" marB="47632" anchor="ctr"/>
                </a:tc>
              </a:tr>
              <a:tr h="217203">
                <a:tc rowSpan="2">
                  <a:txBody>
                    <a:bodyPr/>
                    <a:lstStyle/>
                    <a:p>
                      <a:pPr algn="ctr"/>
                      <a:r>
                        <a:rPr kumimoji="0" lang="en-US" altLang="zh-TW" sz="1600" kern="1200" dirty="0" smtClean="0">
                          <a:solidFill>
                            <a:schemeClr val="dk1"/>
                          </a:solidFill>
                          <a:effectLst/>
                          <a:latin typeface="Verdana"/>
                          <a:ea typeface="+mn-ea"/>
                          <a:cs typeface="+mn-cs"/>
                        </a:rPr>
                        <a:t>09/21(</a:t>
                      </a:r>
                      <a:r>
                        <a:rPr kumimoji="0" lang="zh-TW" altLang="en-US" sz="1600" kern="1200" dirty="0">
                          <a:solidFill>
                            <a:schemeClr val="dk1"/>
                          </a:solidFill>
                          <a:effectLst/>
                          <a:latin typeface="Verdana"/>
                          <a:ea typeface="+mn-ea"/>
                          <a:cs typeface="+mn-cs"/>
                        </a:rPr>
                        <a:t>星期六</a:t>
                      </a:r>
                      <a:r>
                        <a:rPr kumimoji="0" lang="en-US" altLang="zh-TW" sz="1600" kern="1200" dirty="0">
                          <a:solidFill>
                            <a:schemeClr val="dk1"/>
                          </a:solidFill>
                          <a:effectLst/>
                          <a:latin typeface="Verdana"/>
                          <a:ea typeface="+mn-ea"/>
                          <a:cs typeface="+mn-cs"/>
                        </a:rPr>
                        <a:t>)</a:t>
                      </a:r>
                      <a:br>
                        <a:rPr kumimoji="0" lang="en-US" altLang="zh-TW" sz="1600" kern="1200" dirty="0">
                          <a:solidFill>
                            <a:schemeClr val="dk1"/>
                          </a:solidFill>
                          <a:effectLst/>
                          <a:latin typeface="Verdana"/>
                          <a:ea typeface="+mn-ea"/>
                          <a:cs typeface="+mn-cs"/>
                        </a:rPr>
                      </a:br>
                      <a:r>
                        <a:rPr kumimoji="0" lang="zh-TW" altLang="en-US" sz="1600" kern="1200" dirty="0">
                          <a:solidFill>
                            <a:schemeClr val="dk1"/>
                          </a:solidFill>
                          <a:effectLst/>
                          <a:latin typeface="Verdana"/>
                          <a:ea typeface="+mn-ea"/>
                          <a:cs typeface="+mn-cs"/>
                        </a:rPr>
                        <a:t>農曆 </a:t>
                      </a:r>
                      <a:r>
                        <a:rPr kumimoji="0" lang="en-US" altLang="zh-TW" sz="1600" kern="1200" dirty="0" smtClean="0">
                          <a:solidFill>
                            <a:schemeClr val="dk1"/>
                          </a:solidFill>
                          <a:effectLst/>
                          <a:latin typeface="Verdana"/>
                          <a:ea typeface="+mn-ea"/>
                          <a:cs typeface="+mn-cs"/>
                        </a:rPr>
                        <a:t>08/17</a:t>
                      </a:r>
                      <a:endParaRPr kumimoji="0" lang="en-US" altLang="zh-TW" sz="1600" kern="1200" dirty="0">
                        <a:solidFill>
                          <a:schemeClr val="dk1"/>
                        </a:solidFill>
                        <a:effectLst/>
                        <a:latin typeface="Verdana"/>
                        <a:ea typeface="+mn-ea"/>
                        <a:cs typeface="+mn-cs"/>
                      </a:endParaRPr>
                    </a:p>
                  </a:txBody>
                  <a:tcPr marL="95250" marR="47625" marT="47625" marB="47625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600" dirty="0">
                          <a:effectLst/>
                          <a:latin typeface="Verdana"/>
                        </a:rPr>
                        <a:t>乾潮 </a:t>
                      </a:r>
                    </a:p>
                  </a:txBody>
                  <a:tcPr marL="95250" marR="47625" marT="47625" marB="4762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>
                          <a:effectLst/>
                          <a:latin typeface="Verdana"/>
                        </a:rPr>
                        <a:t>04:44</a:t>
                      </a:r>
                    </a:p>
                  </a:txBody>
                  <a:tcPr marL="95250" marR="47625" marT="47625" marB="4762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>
                          <a:effectLst/>
                          <a:latin typeface="Verdana"/>
                        </a:rPr>
                        <a:t>-20</a:t>
                      </a:r>
                    </a:p>
                  </a:txBody>
                  <a:tcPr marL="95250" marR="47625" marT="47625" marB="4762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600" dirty="0">
                          <a:effectLst/>
                          <a:latin typeface="Verdana"/>
                        </a:rPr>
                        <a:t>乾潮 </a:t>
                      </a:r>
                    </a:p>
                  </a:txBody>
                  <a:tcPr marL="95250" marR="47625" marT="47625" marB="4762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>
                          <a:effectLst/>
                          <a:latin typeface="Verdana"/>
                        </a:rPr>
                        <a:t>17:05</a:t>
                      </a:r>
                    </a:p>
                  </a:txBody>
                  <a:tcPr marL="95250" marR="47625" marT="47625" marB="4762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>
                          <a:effectLst/>
                          <a:latin typeface="Verdana"/>
                        </a:rPr>
                        <a:t>-10</a:t>
                      </a:r>
                    </a:p>
                  </a:txBody>
                  <a:tcPr marL="95250" marR="47625" marT="47625" marB="47625" anchor="ctr"/>
                </a:tc>
              </a:tr>
              <a:tr h="217203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600" b="1" dirty="0">
                          <a:solidFill>
                            <a:srgbClr val="C00000"/>
                          </a:solidFill>
                          <a:effectLst/>
                          <a:latin typeface="Verdana"/>
                        </a:rPr>
                        <a:t>滿潮 </a:t>
                      </a:r>
                    </a:p>
                  </a:txBody>
                  <a:tcPr marL="95250" marR="47625" marT="47625" marB="4762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b="1" dirty="0">
                          <a:solidFill>
                            <a:srgbClr val="C00000"/>
                          </a:solidFill>
                          <a:effectLst/>
                          <a:latin typeface="Verdana"/>
                        </a:rPr>
                        <a:t>11:38</a:t>
                      </a:r>
                    </a:p>
                  </a:txBody>
                  <a:tcPr marL="95250" marR="47625" marT="47625" marB="4762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b="1" dirty="0">
                          <a:solidFill>
                            <a:srgbClr val="C00000"/>
                          </a:solidFill>
                          <a:effectLst/>
                          <a:latin typeface="Verdana"/>
                        </a:rPr>
                        <a:t>122</a:t>
                      </a:r>
                    </a:p>
                  </a:txBody>
                  <a:tcPr marL="95250" marR="47625" marT="47625" marB="4762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600" b="1" dirty="0">
                          <a:solidFill>
                            <a:srgbClr val="C00000"/>
                          </a:solidFill>
                          <a:effectLst/>
                          <a:latin typeface="Verdana"/>
                        </a:rPr>
                        <a:t>滿潮 </a:t>
                      </a:r>
                    </a:p>
                  </a:txBody>
                  <a:tcPr marL="95250" marR="47625" marT="47625" marB="4762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b="1" dirty="0">
                          <a:solidFill>
                            <a:srgbClr val="C00000"/>
                          </a:solidFill>
                          <a:effectLst/>
                          <a:latin typeface="Verdana"/>
                        </a:rPr>
                        <a:t>23:51</a:t>
                      </a:r>
                    </a:p>
                  </a:txBody>
                  <a:tcPr marL="95250" marR="47625" marT="47625" marB="4762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b="1" dirty="0">
                          <a:solidFill>
                            <a:srgbClr val="C00000"/>
                          </a:solidFill>
                          <a:effectLst/>
                          <a:latin typeface="Verdana"/>
                        </a:rPr>
                        <a:t>118</a:t>
                      </a:r>
                    </a:p>
                  </a:txBody>
                  <a:tcPr marL="95250" marR="47625" marT="47625" marB="47625" anchor="ctr"/>
                </a:tc>
              </a:tr>
              <a:tr h="217203">
                <a:tc rowSpan="2">
                  <a:txBody>
                    <a:bodyPr/>
                    <a:lstStyle/>
                    <a:p>
                      <a:pPr algn="ctr"/>
                      <a:r>
                        <a:rPr kumimoji="0" lang="en-US" altLang="zh-TW" sz="1600" kern="1200" dirty="0" smtClean="0">
                          <a:solidFill>
                            <a:schemeClr val="dk1"/>
                          </a:solidFill>
                          <a:effectLst/>
                          <a:latin typeface="Verdana"/>
                          <a:ea typeface="+mn-ea"/>
                          <a:cs typeface="+mn-cs"/>
                        </a:rPr>
                        <a:t>09/22(</a:t>
                      </a:r>
                      <a:r>
                        <a:rPr kumimoji="0" lang="zh-TW" altLang="en-US" sz="1600" kern="1200" dirty="0">
                          <a:solidFill>
                            <a:schemeClr val="dk1"/>
                          </a:solidFill>
                          <a:effectLst/>
                          <a:latin typeface="Verdana"/>
                          <a:ea typeface="+mn-ea"/>
                          <a:cs typeface="+mn-cs"/>
                        </a:rPr>
                        <a:t>星期日</a:t>
                      </a:r>
                      <a:r>
                        <a:rPr kumimoji="0" lang="en-US" altLang="zh-TW" sz="1600" kern="1200" dirty="0">
                          <a:solidFill>
                            <a:schemeClr val="dk1"/>
                          </a:solidFill>
                          <a:effectLst/>
                          <a:latin typeface="Verdana"/>
                          <a:ea typeface="+mn-ea"/>
                          <a:cs typeface="+mn-cs"/>
                        </a:rPr>
                        <a:t>)</a:t>
                      </a:r>
                      <a:br>
                        <a:rPr kumimoji="0" lang="en-US" altLang="zh-TW" sz="1600" kern="1200" dirty="0">
                          <a:solidFill>
                            <a:schemeClr val="dk1"/>
                          </a:solidFill>
                          <a:effectLst/>
                          <a:latin typeface="Verdana"/>
                          <a:ea typeface="+mn-ea"/>
                          <a:cs typeface="+mn-cs"/>
                        </a:rPr>
                      </a:br>
                      <a:r>
                        <a:rPr kumimoji="0" lang="zh-TW" altLang="en-US" sz="1600" kern="1200" dirty="0">
                          <a:solidFill>
                            <a:schemeClr val="dk1"/>
                          </a:solidFill>
                          <a:effectLst/>
                          <a:latin typeface="Verdana"/>
                          <a:ea typeface="+mn-ea"/>
                          <a:cs typeface="+mn-cs"/>
                        </a:rPr>
                        <a:t>農曆 </a:t>
                      </a:r>
                      <a:r>
                        <a:rPr kumimoji="0" lang="en-US" altLang="zh-TW" sz="1600" kern="1200" dirty="0" smtClean="0">
                          <a:solidFill>
                            <a:schemeClr val="dk1"/>
                          </a:solidFill>
                          <a:effectLst/>
                          <a:latin typeface="Verdana"/>
                          <a:ea typeface="+mn-ea"/>
                          <a:cs typeface="+mn-cs"/>
                        </a:rPr>
                        <a:t>08/18</a:t>
                      </a:r>
                      <a:endParaRPr kumimoji="0" lang="en-US" altLang="zh-TW" sz="1600" kern="1200" dirty="0">
                        <a:solidFill>
                          <a:schemeClr val="dk1"/>
                        </a:solidFill>
                        <a:effectLst/>
                        <a:latin typeface="Verdana"/>
                        <a:ea typeface="+mn-ea"/>
                        <a:cs typeface="+mn-cs"/>
                      </a:endParaRPr>
                    </a:p>
                  </a:txBody>
                  <a:tcPr marL="95250" marR="47625" marT="47625" marB="47625" anchor="ctr">
                    <a:solidFill>
                      <a:srgbClr val="FD91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600" dirty="0">
                          <a:effectLst/>
                          <a:latin typeface="Verdana"/>
                        </a:rPr>
                        <a:t>乾潮 </a:t>
                      </a:r>
                    </a:p>
                  </a:txBody>
                  <a:tcPr marL="95250" marR="47625" marT="47625" marB="4762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>
                          <a:effectLst/>
                          <a:latin typeface="Verdana"/>
                        </a:rPr>
                        <a:t>05:27</a:t>
                      </a:r>
                    </a:p>
                  </a:txBody>
                  <a:tcPr marL="95250" marR="47625" marT="47625" marB="4762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>
                          <a:effectLst/>
                          <a:latin typeface="Verdana"/>
                        </a:rPr>
                        <a:t>-25</a:t>
                      </a:r>
                    </a:p>
                  </a:txBody>
                  <a:tcPr marL="95250" marR="47625" marT="47625" marB="4762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600" dirty="0">
                          <a:effectLst/>
                          <a:latin typeface="Verdana"/>
                        </a:rPr>
                        <a:t>乾潮 </a:t>
                      </a:r>
                    </a:p>
                  </a:txBody>
                  <a:tcPr marL="95250" marR="47625" marT="47625" marB="4762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>
                          <a:effectLst/>
                          <a:latin typeface="Verdana"/>
                        </a:rPr>
                        <a:t>17:44</a:t>
                      </a:r>
                    </a:p>
                  </a:txBody>
                  <a:tcPr marL="95250" marR="47625" marT="47625" marB="4762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>
                          <a:effectLst/>
                          <a:latin typeface="Verdana"/>
                        </a:rPr>
                        <a:t>-3</a:t>
                      </a:r>
                    </a:p>
                  </a:txBody>
                  <a:tcPr marL="95250" marR="47625" marT="47625" marB="47625" anchor="ctr"/>
                </a:tc>
              </a:tr>
              <a:tr h="217203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600" dirty="0">
                          <a:effectLst/>
                          <a:latin typeface="Verdana"/>
                        </a:rPr>
                        <a:t>滿潮 </a:t>
                      </a:r>
                    </a:p>
                  </a:txBody>
                  <a:tcPr marL="95250" marR="47625" marT="47625" marB="4762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>
                          <a:effectLst/>
                          <a:latin typeface="Verdana"/>
                        </a:rPr>
                        <a:t>12:23</a:t>
                      </a:r>
                    </a:p>
                  </a:txBody>
                  <a:tcPr marL="95250" marR="47625" marT="47625" marB="4762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>
                          <a:effectLst/>
                          <a:latin typeface="Verdana"/>
                        </a:rPr>
                        <a:t>116</a:t>
                      </a:r>
                    </a:p>
                  </a:txBody>
                  <a:tcPr marL="95250" marR="47625" marT="47625" marB="47625" anchor="ctr"/>
                </a:tc>
                <a:tc>
                  <a:txBody>
                    <a:bodyPr/>
                    <a:lstStyle/>
                    <a:p>
                      <a:pPr algn="ctr"/>
                      <a:endParaRPr lang="zh-TW" altLang="en-US" sz="1600" dirty="0">
                        <a:effectLst/>
                        <a:latin typeface="Verdana"/>
                      </a:endParaRPr>
                    </a:p>
                  </a:txBody>
                  <a:tcPr marL="95250" marR="47625" marT="47625" marB="47625" anchor="ctr"/>
                </a:tc>
                <a:tc>
                  <a:txBody>
                    <a:bodyPr/>
                    <a:lstStyle/>
                    <a:p>
                      <a:pPr algn="ctr"/>
                      <a:endParaRPr lang="en-US" altLang="zh-TW" sz="1600" dirty="0">
                        <a:effectLst/>
                        <a:latin typeface="Verdana"/>
                      </a:endParaRPr>
                    </a:p>
                  </a:txBody>
                  <a:tcPr marL="95250" marR="47625" marT="47625" marB="47625" anchor="ctr"/>
                </a:tc>
                <a:tc>
                  <a:txBody>
                    <a:bodyPr/>
                    <a:lstStyle/>
                    <a:p>
                      <a:pPr algn="ctr"/>
                      <a:endParaRPr lang="en-US" altLang="zh-TW" sz="1600" dirty="0">
                        <a:effectLst/>
                        <a:latin typeface="Verdana"/>
                      </a:endParaRPr>
                    </a:p>
                  </a:txBody>
                  <a:tcPr marL="95250" marR="47625" marT="47625" marB="47625" anchor="ctr"/>
                </a:tc>
              </a:tr>
              <a:tr h="217203">
                <a:tc rowSpan="2">
                  <a:txBody>
                    <a:bodyPr/>
                    <a:lstStyle/>
                    <a:p>
                      <a:r>
                        <a:rPr lang="en-US" altLang="zh-TW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09/23(</a:t>
                      </a:r>
                      <a:r>
                        <a:rPr lang="zh-TW" altLang="en-US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星期一</a:t>
                      </a:r>
                      <a:r>
                        <a:rPr lang="en-US" altLang="zh-TW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  <a:r>
                        <a:rPr lang="zh-TW" altLang="en-US" dirty="0" smtClean="0"/>
                        <a:t/>
                      </a:r>
                      <a:br>
                        <a:rPr lang="zh-TW" altLang="en-US" dirty="0" smtClean="0"/>
                      </a:br>
                      <a:r>
                        <a:rPr lang="zh-TW" altLang="en-US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農曆 </a:t>
                      </a:r>
                      <a:r>
                        <a:rPr lang="en-US" altLang="zh-TW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08/19</a:t>
                      </a:r>
                      <a:endParaRPr lang="zh-TW" altLang="en-US" dirty="0"/>
                    </a:p>
                  </a:txBody>
                  <a:tcPr marL="95250" marR="47625" marT="47625" marB="47625" anchor="ctr">
                    <a:solidFill>
                      <a:srgbClr val="FD91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600" dirty="0" smtClean="0">
                          <a:effectLst/>
                          <a:latin typeface="Verdana"/>
                        </a:rPr>
                        <a:t>滿潮</a:t>
                      </a:r>
                      <a:r>
                        <a:rPr lang="zh-TW" altLang="en-US" sz="1600" dirty="0">
                          <a:effectLst/>
                          <a:latin typeface="Verdana"/>
                        </a:rPr>
                        <a:t> </a:t>
                      </a:r>
                    </a:p>
                  </a:txBody>
                  <a:tcPr marL="95250" marR="47625" marT="47625" marB="4762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>
                          <a:effectLst/>
                          <a:latin typeface="Verdana" panose="020B0604030504040204" pitchFamily="34" charset="0"/>
                        </a:rPr>
                        <a:t>00:26</a:t>
                      </a:r>
                    </a:p>
                  </a:txBody>
                  <a:tcPr marL="95250" marR="47625" marT="47625" marB="4762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118</a:t>
                      </a:r>
                      <a:endParaRPr lang="zh-TW" altLang="en-US" dirty="0"/>
                    </a:p>
                  </a:txBody>
                  <a:tcPr marL="95250" marR="47625" marT="47625" marB="4762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600" dirty="0" smtClean="0">
                          <a:effectLst/>
                          <a:latin typeface="Verdana"/>
                        </a:rPr>
                        <a:t>滿潮</a:t>
                      </a:r>
                      <a:r>
                        <a:rPr lang="zh-TW" altLang="en-US" sz="1600" dirty="0">
                          <a:effectLst/>
                          <a:latin typeface="Verdana"/>
                        </a:rPr>
                        <a:t> </a:t>
                      </a:r>
                    </a:p>
                  </a:txBody>
                  <a:tcPr marL="95250" marR="47625" marT="47625" marB="4762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>
                          <a:effectLst/>
                          <a:latin typeface="Verdana" panose="020B0604030504040204" pitchFamily="34" charset="0"/>
                        </a:rPr>
                        <a:t>13:08</a:t>
                      </a:r>
                    </a:p>
                  </a:txBody>
                  <a:tcPr marL="95250" marR="47625" marT="47625" marB="4762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>
                          <a:effectLst/>
                          <a:latin typeface="Verdana" panose="020B0604030504040204" pitchFamily="34" charset="0"/>
                        </a:rPr>
                        <a:t>109</a:t>
                      </a:r>
                    </a:p>
                  </a:txBody>
                  <a:tcPr marL="95250" marR="47625" marT="47625" marB="47625" anchor="ctr"/>
                </a:tc>
              </a:tr>
              <a:tr h="217203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600" dirty="0">
                          <a:effectLst/>
                          <a:latin typeface="Verdana"/>
                        </a:rPr>
                        <a:t>乾</a:t>
                      </a:r>
                      <a:r>
                        <a:rPr lang="zh-TW" altLang="en-US" sz="1600" dirty="0" smtClean="0">
                          <a:effectLst/>
                          <a:latin typeface="Verdana"/>
                        </a:rPr>
                        <a:t>潮</a:t>
                      </a:r>
                      <a:r>
                        <a:rPr lang="zh-TW" altLang="en-US" sz="1600" dirty="0">
                          <a:effectLst/>
                          <a:latin typeface="Verdana"/>
                        </a:rPr>
                        <a:t> </a:t>
                      </a:r>
                    </a:p>
                  </a:txBody>
                  <a:tcPr marL="95250" marR="47625" marT="47625" marB="4762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>
                          <a:effectLst/>
                          <a:latin typeface="Verdana" panose="020B0604030504040204" pitchFamily="34" charset="0"/>
                        </a:rPr>
                        <a:t>06:12</a:t>
                      </a:r>
                    </a:p>
                  </a:txBody>
                  <a:tcPr marL="95250" marR="47625" marT="47625" marB="4762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>
                          <a:effectLst/>
                          <a:latin typeface="Verdana" panose="020B0604030504040204" pitchFamily="34" charset="0"/>
                        </a:rPr>
                        <a:t>-27</a:t>
                      </a:r>
                    </a:p>
                  </a:txBody>
                  <a:tcPr marL="95250" marR="47625" marT="47625" marB="4762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600" dirty="0">
                          <a:effectLst/>
                          <a:latin typeface="Verdana"/>
                        </a:rPr>
                        <a:t>乾</a:t>
                      </a:r>
                      <a:r>
                        <a:rPr lang="zh-TW" altLang="en-US" sz="1600" dirty="0" smtClean="0">
                          <a:effectLst/>
                          <a:latin typeface="Verdana"/>
                        </a:rPr>
                        <a:t>潮</a:t>
                      </a:r>
                      <a:r>
                        <a:rPr lang="zh-TW" altLang="en-US" sz="1600" dirty="0">
                          <a:effectLst/>
                          <a:latin typeface="Verdana"/>
                        </a:rPr>
                        <a:t> </a:t>
                      </a:r>
                    </a:p>
                  </a:txBody>
                  <a:tcPr marL="95250" marR="47625" marT="47625" marB="4762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>
                          <a:effectLst/>
                          <a:latin typeface="Verdana" panose="020B0604030504040204" pitchFamily="34" charset="0"/>
                        </a:rPr>
                        <a:t>18:24</a:t>
                      </a:r>
                    </a:p>
                  </a:txBody>
                  <a:tcPr marL="95250" marR="47625" marT="47625" marB="4762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>
                          <a:effectLst/>
                          <a:latin typeface="Verdana" panose="020B0604030504040204" pitchFamily="34" charset="0"/>
                        </a:rPr>
                        <a:t>5</a:t>
                      </a:r>
                    </a:p>
                  </a:txBody>
                  <a:tcPr marL="95250" marR="47625" marT="47625" marB="47625" anchor="ctr"/>
                </a:tc>
              </a:tr>
            </a:tbl>
          </a:graphicData>
        </a:graphic>
      </p:graphicFrame>
      <p:pic>
        <p:nvPicPr>
          <p:cNvPr id="5122" name="Picture 2" descr="http://www.cwb.gov.tw/V7/marine/sea_condition/cht/charts/1176/tideh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341" y="4055026"/>
            <a:ext cx="8668394" cy="27738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84723767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字方塊 3"/>
          <p:cNvSpPr txBox="1"/>
          <p:nvPr/>
        </p:nvSpPr>
        <p:spPr>
          <a:xfrm>
            <a:off x="382522" y="188640"/>
            <a:ext cx="64087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3600" b="1" dirty="0" smtClean="0">
                <a:solidFill>
                  <a:srgbClr val="0000CC"/>
                </a:solidFill>
                <a:latin typeface="+mj-ea"/>
                <a:ea typeface="+mj-ea"/>
              </a:rPr>
              <a:t>災害警</a:t>
            </a:r>
            <a:r>
              <a:rPr lang="zh-TW" altLang="en-US" sz="3600" b="1" dirty="0">
                <a:solidFill>
                  <a:srgbClr val="0000CC"/>
                </a:solidFill>
                <a:latin typeface="+mj-ea"/>
                <a:ea typeface="+mj-ea"/>
              </a:rPr>
              <a:t>戒資訊</a:t>
            </a:r>
            <a:r>
              <a:rPr lang="en-US" altLang="zh-TW" sz="3600" b="1" dirty="0">
                <a:latin typeface="+mj-ea"/>
                <a:ea typeface="+mj-ea"/>
              </a:rPr>
              <a:t>	</a:t>
            </a:r>
            <a:endParaRPr lang="en-US" altLang="zh-TW" sz="3600" b="1" dirty="0" smtClean="0">
              <a:latin typeface="+mj-ea"/>
              <a:ea typeface="+mj-ea"/>
            </a:endParaRPr>
          </a:p>
        </p:txBody>
      </p:sp>
      <p:sp>
        <p:nvSpPr>
          <p:cNvPr id="2" name="文字方塊 1"/>
          <p:cNvSpPr txBox="1"/>
          <p:nvPr/>
        </p:nvSpPr>
        <p:spPr>
          <a:xfrm>
            <a:off x="382522" y="980728"/>
            <a:ext cx="4405502" cy="26161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rgbClr val="0000CC"/>
              </a:buClr>
              <a:buFont typeface="Arial" pitchFamily="34" charset="0"/>
              <a:buChar char="•"/>
            </a:pPr>
            <a:r>
              <a:rPr lang="zh-TW" altLang="en-US" sz="2800" dirty="0"/>
              <a:t>積</a:t>
            </a:r>
            <a:r>
              <a:rPr lang="zh-TW" altLang="en-US" sz="2800" dirty="0" smtClean="0"/>
              <a:t>淹水警戒</a:t>
            </a:r>
            <a:endParaRPr lang="en-US" altLang="zh-TW" sz="2800" dirty="0" smtClean="0"/>
          </a:p>
          <a:p>
            <a:pPr marL="914400" lvl="1" indent="-457200">
              <a:buClr>
                <a:srgbClr val="C00000"/>
              </a:buClr>
              <a:buFont typeface="Wingdings" panose="05000000000000000000" pitchFamily="2" charset="2"/>
              <a:buChar char="ü"/>
            </a:pPr>
            <a:r>
              <a:rPr lang="zh-TW" altLang="en-US" sz="2800" dirty="0" smtClean="0"/>
              <a:t>宜蘭二級、台東二級、屏東一級、高雄二級</a:t>
            </a:r>
            <a:endParaRPr lang="en-US" altLang="zh-TW" sz="2800" dirty="0" smtClean="0"/>
          </a:p>
          <a:p>
            <a:pPr marL="285750" indent="-285750">
              <a:buClr>
                <a:srgbClr val="0000CC"/>
              </a:buClr>
              <a:buFont typeface="Arial" pitchFamily="34" charset="0"/>
              <a:buChar char="•"/>
            </a:pPr>
            <a:r>
              <a:rPr lang="zh-TW" altLang="en-US" sz="2800" dirty="0" smtClean="0"/>
              <a:t>河川水位警戒</a:t>
            </a:r>
            <a:endParaRPr lang="en-US" altLang="zh-TW" sz="2800" dirty="0"/>
          </a:p>
          <a:p>
            <a:pPr marL="742950" lvl="1" indent="-285750">
              <a:buClr>
                <a:srgbClr val="C00000"/>
              </a:buClr>
              <a:buFont typeface="Wingdings" pitchFamily="2" charset="2"/>
              <a:buChar char="ü"/>
            </a:pPr>
            <a:r>
              <a:rPr lang="zh-TW" altLang="en-US" sz="2400" dirty="0" smtClean="0"/>
              <a:t>台東縣</a:t>
            </a:r>
            <a:r>
              <a:rPr lang="zh-TW" altLang="en-US" sz="2400" dirty="0"/>
              <a:t>二</a:t>
            </a:r>
            <a:r>
              <a:rPr lang="zh-TW" altLang="en-US" sz="2400" dirty="0" smtClean="0"/>
              <a:t>級、花蓮縣三級</a:t>
            </a:r>
            <a:endParaRPr lang="en-US" altLang="zh-TW" sz="2400" dirty="0"/>
          </a:p>
          <a:p>
            <a:pPr marL="285750" indent="-285750">
              <a:buClr>
                <a:srgbClr val="0000CC"/>
              </a:buClr>
              <a:buFont typeface="Arial" pitchFamily="34" charset="0"/>
              <a:buChar char="•"/>
            </a:pPr>
            <a:r>
              <a:rPr lang="zh-TW" altLang="en-US" sz="2800" dirty="0" smtClean="0"/>
              <a:t>土石流災害警戒</a:t>
            </a:r>
            <a:r>
              <a:rPr lang="en-US" altLang="zh-TW" sz="2800" dirty="0" smtClean="0"/>
              <a:t>-</a:t>
            </a:r>
            <a:r>
              <a:rPr lang="zh-TW" altLang="en-US" sz="2400" dirty="0" smtClean="0"/>
              <a:t>未發布</a:t>
            </a:r>
            <a:endParaRPr lang="en-US" altLang="zh-TW" sz="2400" dirty="0" smtClean="0"/>
          </a:p>
        </p:txBody>
      </p:sp>
      <p:graphicFrame>
        <p:nvGraphicFramePr>
          <p:cNvPr id="5" name="表格 4"/>
          <p:cNvGraphicFramePr>
            <a:graphicFrameLocks noGrp="1"/>
          </p:cNvGraphicFramePr>
          <p:nvPr>
            <p:extLst/>
          </p:nvPr>
        </p:nvGraphicFramePr>
        <p:xfrm>
          <a:off x="4854312" y="0"/>
          <a:ext cx="4216402" cy="3733800"/>
        </p:xfrm>
        <a:graphic>
          <a:graphicData uri="http://schemas.openxmlformats.org/drawingml/2006/table">
            <a:tbl>
              <a:tblPr/>
              <a:tblGrid>
                <a:gridCol w="669664"/>
                <a:gridCol w="768873"/>
                <a:gridCol w="768873"/>
                <a:gridCol w="669664"/>
                <a:gridCol w="669664"/>
                <a:gridCol w="669664"/>
              </a:tblGrid>
              <a:tr h="381000"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/>
                        </a:rPr>
                        <a:t>行政區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3C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微軟正黑體"/>
                        </a:rPr>
                        <a:t>村里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3C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微軟正黑體"/>
                        </a:rPr>
                        <a:t>潛勢溪流數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3C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微軟正黑體"/>
                        </a:rPr>
                        <a:t>第一參考雨量站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3C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微軟正黑體"/>
                        </a:rPr>
                        <a:t>第二參考雨量站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3C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微軟正黑體"/>
                        </a:rPr>
                        <a:t>警戒值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3C4"/>
                    </a:solidFill>
                  </a:tcPr>
                </a:tc>
              </a:tr>
              <a:tr h="209550"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微軟正黑體"/>
                        </a:rPr>
                        <a:t>六甲區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EBE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微軟正黑體"/>
                        </a:rPr>
                        <a:t>大丘里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EBE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新細明體"/>
                        </a:rPr>
                        <a:t>1</a:t>
                      </a:r>
                      <a:endParaRPr lang="zh-TW" alt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新細明體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EBE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微軟正黑體"/>
                        </a:rPr>
                        <a:t>王爺宮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EBE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微軟正黑體"/>
                        </a:rPr>
                        <a:t>楠西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EBE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100" b="0" i="0" u="none" strike="noStrike">
                          <a:solidFill>
                            <a:srgbClr val="000000"/>
                          </a:solidFill>
                          <a:effectLst/>
                          <a:latin typeface="微軟正黑體"/>
                        </a:rPr>
                        <a:t>550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EBEB"/>
                    </a:solidFill>
                  </a:tcPr>
                </a:tc>
              </a:tr>
              <a:tr h="209550"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微軟正黑體"/>
                        </a:rPr>
                        <a:t>玉井區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F5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微軟正黑體"/>
                        </a:rPr>
                        <a:t>豐里里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F5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新細明體"/>
                        </a:rPr>
                        <a:t>1</a:t>
                      </a:r>
                      <a:endParaRPr lang="zh-TW" alt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新細明體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F5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微軟正黑體"/>
                        </a:rPr>
                        <a:t>環湖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F5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微軟正黑體"/>
                        </a:rPr>
                        <a:t>玉井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F5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100" b="0" i="0" u="none" strike="noStrike">
                          <a:solidFill>
                            <a:srgbClr val="000000"/>
                          </a:solidFill>
                          <a:effectLst/>
                          <a:latin typeface="微軟正黑體"/>
                        </a:rPr>
                        <a:t>450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F5EE"/>
                    </a:solidFill>
                  </a:tcPr>
                </a:tc>
              </a:tr>
              <a:tr h="209550">
                <a:tc rowSpan="5">
                  <a:txBody>
                    <a:bodyPr/>
                    <a:lstStyle/>
                    <a:p>
                      <a:pPr algn="ctr" fontAlgn="ctr"/>
                      <a:r>
                        <a:rPr lang="zh-TW" alt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微軟正黑體"/>
                        </a:rPr>
                        <a:t>白河區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EBE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微軟正黑體"/>
                        </a:rPr>
                        <a:t>關嶺里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EBE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新細明體"/>
                        </a:rPr>
                        <a:t>2</a:t>
                      </a:r>
                      <a:endParaRPr lang="zh-TW" alt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新細明體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EBE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微軟正黑體"/>
                        </a:rPr>
                        <a:t>大棟山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EBE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微軟正黑體"/>
                        </a:rPr>
                        <a:t>關子嶺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EBE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100" b="0" i="0" u="none" strike="noStrike">
                          <a:solidFill>
                            <a:srgbClr val="000000"/>
                          </a:solidFill>
                          <a:effectLst/>
                          <a:latin typeface="微軟正黑體"/>
                        </a:rPr>
                        <a:t>500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EBEB"/>
                    </a:solidFill>
                  </a:tcPr>
                </a:tc>
              </a:tr>
              <a:tr h="209550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微軟正黑體"/>
                        </a:rPr>
                        <a:t>大林里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F5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新細明體"/>
                        </a:rPr>
                        <a:t>3</a:t>
                      </a:r>
                      <a:endParaRPr lang="zh-TW" alt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新細明體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F5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微軟正黑體"/>
                        </a:rPr>
                        <a:t>白河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F5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微軟正黑體"/>
                        </a:rPr>
                        <a:t>關子嶺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F5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100" b="0" i="0" u="none" strike="noStrike">
                          <a:solidFill>
                            <a:srgbClr val="000000"/>
                          </a:solidFill>
                          <a:effectLst/>
                          <a:latin typeface="微軟正黑體"/>
                        </a:rPr>
                        <a:t>500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F5EE"/>
                    </a:solidFill>
                  </a:tcPr>
                </a:tc>
              </a:tr>
              <a:tr h="209550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微軟正黑體"/>
                        </a:rPr>
                        <a:t>六溪里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EBE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新細明體"/>
                        </a:rPr>
                        <a:t>1</a:t>
                      </a:r>
                      <a:endParaRPr lang="zh-TW" alt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新細明體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EBE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微軟正黑體"/>
                        </a:rPr>
                        <a:t>白河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EBE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微軟正黑體"/>
                        </a:rPr>
                        <a:t>關子嶺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EBE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100" b="0" i="0" u="none" strike="noStrike">
                          <a:solidFill>
                            <a:srgbClr val="000000"/>
                          </a:solidFill>
                          <a:effectLst/>
                          <a:latin typeface="微軟正黑體"/>
                        </a:rPr>
                        <a:t>500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EBEB"/>
                    </a:solidFill>
                  </a:tcPr>
                </a:tc>
              </a:tr>
              <a:tr h="209550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微軟正黑體"/>
                        </a:rPr>
                        <a:t>仙草里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F5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新細明體"/>
                        </a:rPr>
                        <a:t>2</a:t>
                      </a:r>
                      <a:endParaRPr lang="zh-TW" alt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新細明體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F5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微軟正黑體"/>
                        </a:rPr>
                        <a:t>關子嶺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F5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微軟正黑體"/>
                        </a:rPr>
                        <a:t>大棟山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F5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100" b="0" i="0" u="none" strike="noStrike">
                          <a:solidFill>
                            <a:srgbClr val="000000"/>
                          </a:solidFill>
                          <a:effectLst/>
                          <a:latin typeface="微軟正黑體"/>
                        </a:rPr>
                        <a:t>500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F5EE"/>
                    </a:solidFill>
                  </a:tcPr>
                </a:tc>
              </a:tr>
              <a:tr h="209550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微軟正黑體"/>
                        </a:rPr>
                        <a:t>關嶺里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EBE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新細明體"/>
                        </a:rPr>
                        <a:t>3</a:t>
                      </a:r>
                      <a:endParaRPr lang="zh-TW" alt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新細明體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EBE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微軟正黑體"/>
                        </a:rPr>
                        <a:t>關子嶺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EBE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微軟正黑體"/>
                        </a:rPr>
                        <a:t>大棟山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EBE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100" b="0" i="0" u="none" strike="noStrike">
                          <a:solidFill>
                            <a:srgbClr val="000000"/>
                          </a:solidFill>
                          <a:effectLst/>
                          <a:latin typeface="微軟正黑體"/>
                        </a:rPr>
                        <a:t>500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EBEB"/>
                    </a:solidFill>
                  </a:tcPr>
                </a:tc>
              </a:tr>
              <a:tr h="209550">
                <a:tc rowSpan="4">
                  <a:txBody>
                    <a:bodyPr/>
                    <a:lstStyle/>
                    <a:p>
                      <a:pPr algn="ctr" fontAlgn="ctr"/>
                      <a:r>
                        <a:rPr lang="zh-TW" alt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微軟正黑體"/>
                        </a:rPr>
                        <a:t>東山區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F5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微軟正黑體"/>
                        </a:rPr>
                        <a:t>高原里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F5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新細明體"/>
                        </a:rPr>
                        <a:t>3</a:t>
                      </a:r>
                      <a:endParaRPr lang="zh-TW" alt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新細明體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F5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微軟正黑體"/>
                        </a:rPr>
                        <a:t>大棟山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F5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微軟正黑體"/>
                        </a:rPr>
                        <a:t>東原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F5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100" b="0" i="0" u="none" strike="noStrike">
                          <a:solidFill>
                            <a:srgbClr val="000000"/>
                          </a:solidFill>
                          <a:effectLst/>
                          <a:latin typeface="微軟正黑體"/>
                        </a:rPr>
                        <a:t>350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F5EE"/>
                    </a:solidFill>
                  </a:tcPr>
                </a:tc>
              </a:tr>
              <a:tr h="209550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微軟正黑體"/>
                        </a:rPr>
                        <a:t>南勢里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EBE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新細明體"/>
                        </a:rPr>
                        <a:t>3</a:t>
                      </a:r>
                      <a:endParaRPr lang="zh-TW" alt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新細明體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EBE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微軟正黑體"/>
                        </a:rPr>
                        <a:t>曾文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EBE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微軟正黑體"/>
                        </a:rPr>
                        <a:t>楠西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EBE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100" b="0" i="0" u="none" strike="noStrike">
                          <a:solidFill>
                            <a:srgbClr val="000000"/>
                          </a:solidFill>
                          <a:effectLst/>
                          <a:latin typeface="微軟正黑體"/>
                        </a:rPr>
                        <a:t>350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EBEB"/>
                    </a:solidFill>
                  </a:tcPr>
                </a:tc>
              </a:tr>
              <a:tr h="209550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微軟正黑體"/>
                        </a:rPr>
                        <a:t>南勢里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F5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新細明體"/>
                        </a:rPr>
                        <a:t>8</a:t>
                      </a:r>
                      <a:endParaRPr lang="zh-TW" alt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新細明體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F5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微軟正黑體"/>
                        </a:rPr>
                        <a:t>東原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F5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微軟正黑體"/>
                        </a:rPr>
                        <a:t>王爺宮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F5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100" b="0" i="0" u="none" strike="noStrike">
                          <a:solidFill>
                            <a:srgbClr val="000000"/>
                          </a:solidFill>
                          <a:effectLst/>
                          <a:latin typeface="微軟正黑體"/>
                        </a:rPr>
                        <a:t>350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F5EE"/>
                    </a:solidFill>
                  </a:tcPr>
                </a:tc>
              </a:tr>
              <a:tr h="209550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微軟正黑體"/>
                        </a:rPr>
                        <a:t>青山里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EBE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新細明體"/>
                        </a:rPr>
                        <a:t>2</a:t>
                      </a:r>
                      <a:endParaRPr lang="zh-TW" alt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新細明體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EBE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微軟正黑體"/>
                        </a:rPr>
                        <a:t>東原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EBE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微軟正黑體"/>
                        </a:rPr>
                        <a:t>大棟山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EBE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/>
                        </a:rPr>
                        <a:t>350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EBEB"/>
                    </a:solidFill>
                  </a:tcPr>
                </a:tc>
              </a:tr>
              <a:tr h="209550"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微軟正黑體"/>
                        </a:rPr>
                        <a:t>南化區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F5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微軟正黑體"/>
                        </a:rPr>
                        <a:t>關山里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F5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新細明體"/>
                        </a:rPr>
                        <a:t>6</a:t>
                      </a:r>
                      <a:endParaRPr lang="zh-TW" alt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新細明體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F5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微軟正黑體"/>
                        </a:rPr>
                        <a:t>關山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F5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微軟正黑體"/>
                        </a:rPr>
                        <a:t>草嶺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F5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100" b="0" i="0" u="none" strike="noStrike">
                          <a:solidFill>
                            <a:srgbClr val="000000"/>
                          </a:solidFill>
                          <a:effectLst/>
                          <a:latin typeface="微軟正黑體"/>
                        </a:rPr>
                        <a:t>350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F5EE"/>
                    </a:solidFill>
                  </a:tcPr>
                </a:tc>
              </a:tr>
              <a:tr h="209550">
                <a:tc rowSpan="4">
                  <a:txBody>
                    <a:bodyPr/>
                    <a:lstStyle/>
                    <a:p>
                      <a:pPr algn="ctr" fontAlgn="ctr"/>
                      <a:r>
                        <a:rPr lang="zh-TW" alt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微軟正黑體"/>
                        </a:rPr>
                        <a:t>楠西區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EBE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微軟正黑體"/>
                        </a:rPr>
                        <a:t>密枝里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EBE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新細明體"/>
                        </a:rPr>
                        <a:t>2</a:t>
                      </a:r>
                      <a:endParaRPr lang="zh-TW" alt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新細明體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EBE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微軟正黑體"/>
                        </a:rPr>
                        <a:t>曾文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EBE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微軟正黑體"/>
                        </a:rPr>
                        <a:t>楠西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EBE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100" b="0" i="0" u="none" strike="noStrike">
                          <a:solidFill>
                            <a:srgbClr val="000000"/>
                          </a:solidFill>
                          <a:effectLst/>
                          <a:latin typeface="微軟正黑體"/>
                        </a:rPr>
                        <a:t>400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EBEB"/>
                    </a:solidFill>
                  </a:tcPr>
                </a:tc>
              </a:tr>
              <a:tr h="209550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微軟正黑體"/>
                        </a:rPr>
                        <a:t>照興里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F5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新細明體"/>
                        </a:rPr>
                        <a:t>2</a:t>
                      </a:r>
                      <a:endParaRPr lang="zh-TW" alt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新細明體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F5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微軟正黑體"/>
                        </a:rPr>
                        <a:t>曾文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F5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微軟正黑體"/>
                        </a:rPr>
                        <a:t>楠西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F5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100" b="0" i="0" u="none" strike="noStrike">
                          <a:solidFill>
                            <a:srgbClr val="000000"/>
                          </a:solidFill>
                          <a:effectLst/>
                          <a:latin typeface="微軟正黑體"/>
                        </a:rPr>
                        <a:t>400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F5EE"/>
                    </a:solidFill>
                  </a:tcPr>
                </a:tc>
              </a:tr>
              <a:tr h="209550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微軟正黑體"/>
                        </a:rPr>
                        <a:t>龜丹里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EBE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新細明體"/>
                        </a:rPr>
                        <a:t>1</a:t>
                      </a:r>
                      <a:endParaRPr lang="zh-TW" alt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新細明體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EBE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微軟正黑體"/>
                        </a:rPr>
                        <a:t>玉井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EBE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微軟正黑體"/>
                        </a:rPr>
                        <a:t>楠西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EBE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100" b="0" i="0" u="none" strike="noStrike">
                          <a:solidFill>
                            <a:srgbClr val="000000"/>
                          </a:solidFill>
                          <a:effectLst/>
                          <a:latin typeface="微軟正黑體"/>
                        </a:rPr>
                        <a:t>400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EBEB"/>
                    </a:solidFill>
                  </a:tcPr>
                </a:tc>
              </a:tr>
              <a:tr h="209550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微軟正黑體"/>
                        </a:rPr>
                        <a:t>灣丘里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F5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新細明體"/>
                        </a:rPr>
                        <a:t>2</a:t>
                      </a:r>
                      <a:endParaRPr lang="zh-TW" alt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新細明體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F5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微軟正黑體"/>
                        </a:rPr>
                        <a:t>玉井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F5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微軟正黑體"/>
                        </a:rPr>
                        <a:t>楠西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F5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/>
                        </a:rPr>
                        <a:t>400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F5EE"/>
                    </a:solidFill>
                  </a:tcPr>
                </a:tc>
              </a:tr>
            </a:tbl>
          </a:graphicData>
        </a:graphic>
      </p:graphicFrame>
      <p:pic>
        <p:nvPicPr>
          <p:cNvPr id="8" name="圖片 7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9682" y="3746815"/>
            <a:ext cx="4788024" cy="3111185"/>
          </a:xfrm>
          <a:prstGeom prst="rect">
            <a:avLst/>
          </a:prstGeom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800" t="13406" r="23133" b="19010"/>
          <a:stretch/>
        </p:blipFill>
        <p:spPr bwMode="auto">
          <a:xfrm>
            <a:off x="455810" y="3530485"/>
            <a:ext cx="3468118" cy="32888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380835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1"/>
          <p:cNvSpPr txBox="1">
            <a:spLocks/>
          </p:cNvSpPr>
          <p:nvPr/>
        </p:nvSpPr>
        <p:spPr>
          <a:xfrm>
            <a:off x="395536" y="188640"/>
            <a:ext cx="7848600" cy="898525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 cap="none" spc="5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全真粗圓體" pitchFamily="49" charset="-120"/>
                <a:cs typeface="Arial Unicode MS" pitchFamily="34" charset="-12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全真粗圓體" pitchFamily="49" charset="-120"/>
                <a:cs typeface="Arial Unicode MS" pitchFamily="34" charset="-12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全真粗圓體" pitchFamily="49" charset="-120"/>
                <a:cs typeface="Arial Unicode MS" pitchFamily="34" charset="-12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全真粗圓體" pitchFamily="49" charset="-120"/>
                <a:cs typeface="Arial Unicode MS" pitchFamily="34" charset="-12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微軟正黑體" pitchFamily="34" charset="-120"/>
                <a:cs typeface="Arial Unicode MS" pitchFamily="34" charset="-12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微軟正黑體" pitchFamily="34" charset="-120"/>
                <a:cs typeface="Arial Unicode MS" pitchFamily="34" charset="-12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微軟正黑體" pitchFamily="34" charset="-120"/>
                <a:cs typeface="Arial Unicode MS" pitchFamily="34" charset="-12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微軟正黑體" pitchFamily="34" charset="-120"/>
                <a:cs typeface="Arial Unicode MS" pitchFamily="34" charset="-120"/>
              </a:defRPr>
            </a:lvl9pPr>
          </a:lstStyle>
          <a:p>
            <a:pPr algn="l"/>
            <a:r>
              <a:rPr lang="zh-TW" altLang="en-US" kern="0" dirty="0" smtClean="0">
                <a:solidFill>
                  <a:srgbClr val="0000CC"/>
                </a:solidFill>
                <a:effectLst/>
              </a:rPr>
              <a:t>水庫蓄水狀況</a:t>
            </a:r>
            <a:endParaRPr lang="zh-TW" altLang="en-US" kern="0" dirty="0">
              <a:solidFill>
                <a:srgbClr val="0000CC"/>
              </a:solidFill>
              <a:effectLst/>
            </a:endParaRPr>
          </a:p>
        </p:txBody>
      </p:sp>
      <p:graphicFrame>
        <p:nvGraphicFramePr>
          <p:cNvPr id="5" name="表格 4"/>
          <p:cNvGraphicFramePr>
            <a:graphicFrameLocks noGrp="1"/>
          </p:cNvGraphicFramePr>
          <p:nvPr>
            <p:extLst/>
          </p:nvPr>
        </p:nvGraphicFramePr>
        <p:xfrm>
          <a:off x="251521" y="1691516"/>
          <a:ext cx="8568950" cy="3672408"/>
        </p:xfrm>
        <a:graphic>
          <a:graphicData uri="http://schemas.openxmlformats.org/drawingml/2006/table">
            <a:tbl>
              <a:tblPr/>
              <a:tblGrid>
                <a:gridCol w="1440159"/>
                <a:gridCol w="1368152"/>
                <a:gridCol w="936104"/>
                <a:gridCol w="1152128"/>
                <a:gridCol w="1008112"/>
                <a:gridCol w="1440160"/>
                <a:gridCol w="1224135"/>
              </a:tblGrid>
              <a:tr h="1084628">
                <a:tc>
                  <a:txBody>
                    <a:bodyPr/>
                    <a:lstStyle/>
                    <a:p>
                      <a:pPr algn="ctr" rtl="0" fontAlgn="ctr"/>
                      <a:r>
                        <a:rPr lang="zh-TW" altLang="en-US" sz="2000" b="1" i="0" u="none" strike="noStrike" dirty="0">
                          <a:solidFill>
                            <a:srgbClr val="333333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水庫名稱</a:t>
                      </a:r>
                    </a:p>
                    <a:p>
                      <a:pPr algn="ctr" rtl="0" fontAlgn="ctr"/>
                      <a:r>
                        <a:rPr lang="zh-TW" altLang="en-US" sz="2000" b="1" i="0" u="none" strike="noStrike" dirty="0">
                          <a:solidFill>
                            <a:srgbClr val="333333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　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777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777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zh-TW" altLang="en-US" sz="2000" b="1" i="0" u="none" strike="noStrike" dirty="0">
                          <a:solidFill>
                            <a:srgbClr val="333333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累積降雨量</a:t>
                      </a:r>
                    </a:p>
                    <a:p>
                      <a:pPr algn="ctr" rtl="0" fontAlgn="ctr"/>
                      <a:r>
                        <a:rPr lang="en-US" sz="1800" b="1" i="0" u="none" strike="noStrike" dirty="0">
                          <a:solidFill>
                            <a:srgbClr val="333333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(mm)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7777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777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777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777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zh-TW" altLang="en-US" sz="2000" b="1" i="0" u="none" strike="noStrike" dirty="0">
                          <a:solidFill>
                            <a:srgbClr val="333333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進流量</a:t>
                      </a:r>
                    </a:p>
                    <a:p>
                      <a:pPr algn="ctr" rtl="0" fontAlgn="ctr"/>
                      <a:r>
                        <a:rPr lang="en-US" sz="1800" b="1" i="0" u="none" strike="noStrike" dirty="0">
                          <a:solidFill>
                            <a:srgbClr val="333333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(</a:t>
                      </a:r>
                      <a:r>
                        <a:rPr lang="en-US" sz="1800" b="1" i="0" u="none" strike="noStrike" dirty="0" err="1">
                          <a:solidFill>
                            <a:srgbClr val="333333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cms</a:t>
                      </a:r>
                      <a:r>
                        <a:rPr lang="en-US" sz="1800" b="1" i="0" u="none" strike="noStrike" dirty="0">
                          <a:solidFill>
                            <a:srgbClr val="333333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)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7777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777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777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777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zh-TW" altLang="en-US" sz="2000" b="1" i="0" u="none" strike="noStrike" dirty="0">
                          <a:solidFill>
                            <a:srgbClr val="333333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水位</a:t>
                      </a:r>
                    </a:p>
                    <a:p>
                      <a:pPr algn="ctr" rtl="0" fontAlgn="ctr"/>
                      <a:r>
                        <a:rPr lang="en-US" altLang="zh-TW" sz="1800" b="1" i="0" u="none" strike="noStrike" dirty="0">
                          <a:solidFill>
                            <a:srgbClr val="333333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(</a:t>
                      </a:r>
                      <a:r>
                        <a:rPr lang="zh-TW" altLang="en-US" sz="1800" b="1" i="0" u="none" strike="noStrike" dirty="0">
                          <a:solidFill>
                            <a:srgbClr val="333333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公尺</a:t>
                      </a:r>
                      <a:r>
                        <a:rPr lang="en-US" altLang="zh-TW" sz="1800" b="1" i="0" u="none" strike="noStrike" dirty="0">
                          <a:solidFill>
                            <a:srgbClr val="333333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)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7777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777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777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777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zh-TW" altLang="en-US" sz="2000" b="1" i="0" u="none" strike="noStrike" dirty="0">
                          <a:solidFill>
                            <a:srgbClr val="333333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滿水位</a:t>
                      </a:r>
                    </a:p>
                    <a:p>
                      <a:pPr algn="ctr" rtl="0" fontAlgn="ctr"/>
                      <a:r>
                        <a:rPr lang="en-US" altLang="zh-TW" sz="1800" b="1" i="0" u="none" strike="noStrike" dirty="0">
                          <a:solidFill>
                            <a:srgbClr val="333333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(</a:t>
                      </a:r>
                      <a:r>
                        <a:rPr lang="zh-TW" altLang="en-US" sz="1800" b="1" i="0" u="none" strike="noStrike" dirty="0">
                          <a:solidFill>
                            <a:srgbClr val="333333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公尺</a:t>
                      </a:r>
                      <a:r>
                        <a:rPr lang="en-US" altLang="zh-TW" sz="1800" b="1" i="0" u="none" strike="noStrike" dirty="0">
                          <a:solidFill>
                            <a:srgbClr val="333333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)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7777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777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777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777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zh-TW" altLang="en-US" sz="2000" b="1" i="0" u="none" strike="noStrike" dirty="0">
                          <a:solidFill>
                            <a:srgbClr val="333333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有效蓄水量</a:t>
                      </a:r>
                    </a:p>
                    <a:p>
                      <a:pPr algn="ctr" rtl="0" fontAlgn="ctr"/>
                      <a:r>
                        <a:rPr lang="en-US" altLang="zh-TW" sz="1800" b="1" i="0" u="none" strike="noStrike" dirty="0">
                          <a:solidFill>
                            <a:srgbClr val="333333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(</a:t>
                      </a:r>
                      <a:r>
                        <a:rPr lang="zh-TW" altLang="en-US" sz="1800" b="1" i="0" u="none" strike="noStrike" dirty="0">
                          <a:solidFill>
                            <a:srgbClr val="333333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萬立方公尺</a:t>
                      </a:r>
                      <a:r>
                        <a:rPr lang="en-US" altLang="zh-TW" sz="1800" b="1" i="0" u="none" strike="noStrike" dirty="0">
                          <a:solidFill>
                            <a:srgbClr val="333333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)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7777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777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777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777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zh-TW" altLang="en-US" sz="2000" b="1" i="0" u="none" strike="noStrike" dirty="0">
                          <a:solidFill>
                            <a:srgbClr val="333333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蓄水</a:t>
                      </a:r>
                    </a:p>
                    <a:p>
                      <a:pPr algn="ctr" rtl="0" fontAlgn="ctr"/>
                      <a:r>
                        <a:rPr lang="zh-TW" altLang="en-US" sz="1800" b="1" i="0" u="none" strike="noStrike" dirty="0">
                          <a:solidFill>
                            <a:srgbClr val="333333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百分比</a:t>
                      </a:r>
                      <a:r>
                        <a:rPr lang="en-US" altLang="zh-TW" sz="1800" b="1" i="0" u="none" strike="noStrike" dirty="0">
                          <a:solidFill>
                            <a:srgbClr val="333333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(%)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7777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777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777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777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46945">
                <a:tc>
                  <a:txBody>
                    <a:bodyPr/>
                    <a:lstStyle/>
                    <a:p>
                      <a:pPr algn="ctr" rtl="0" fontAlgn="ctr"/>
                      <a:r>
                        <a:rPr lang="zh-TW" altLang="en-US" sz="2000" b="1" i="0" u="none" strike="noStrike" dirty="0">
                          <a:solidFill>
                            <a:srgbClr val="0000CC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白河水庫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777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777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777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altLang="zh-TW"/>
                        <a:t>0.00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7777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777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777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777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altLang="zh-TW"/>
                        <a:t>2.44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7777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777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777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777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altLang="zh-TW"/>
                        <a:t>108.22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7777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777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777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777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altLang="zh-TW"/>
                        <a:t>109.00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7777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777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777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777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altLang="zh-TW"/>
                        <a:t>566.00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7777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777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777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777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altLang="zh-TW" dirty="0"/>
                        <a:t>81.91 %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7777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777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777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777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646945">
                <a:tc>
                  <a:txBody>
                    <a:bodyPr/>
                    <a:lstStyle/>
                    <a:p>
                      <a:pPr algn="ctr" rtl="0" fontAlgn="ctr"/>
                      <a:r>
                        <a:rPr lang="zh-TW" altLang="en-US" sz="2000" b="1" i="0" u="none" strike="noStrike">
                          <a:solidFill>
                            <a:srgbClr val="0000CC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烏山頭水庫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777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777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777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altLang="zh-TW"/>
                        <a:t>--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7777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777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777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777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altLang="zh-TW"/>
                        <a:t>73.00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7777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777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777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777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altLang="zh-TW"/>
                        <a:t>56.50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7777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777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777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777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altLang="zh-TW"/>
                        <a:t>58.18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7777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777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777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777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altLang="zh-TW"/>
                        <a:t>6,432.00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7777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777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777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777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altLang="zh-TW" dirty="0"/>
                        <a:t>80.58 %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7777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777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777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777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646945">
                <a:tc>
                  <a:txBody>
                    <a:bodyPr/>
                    <a:lstStyle/>
                    <a:p>
                      <a:pPr algn="ctr" rtl="0" fontAlgn="ctr"/>
                      <a:r>
                        <a:rPr lang="zh-TW" altLang="en-US" sz="2000" b="1" i="0" u="none" strike="noStrike">
                          <a:solidFill>
                            <a:srgbClr val="0000CC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曾文水庫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777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777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777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altLang="zh-TW"/>
                        <a:t>23.10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7777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777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777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777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altLang="zh-TW"/>
                        <a:t>25.00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7777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777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777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777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altLang="zh-TW"/>
                        <a:t>226.20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7777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777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777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777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altLang="zh-TW"/>
                        <a:t>227.00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7777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777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777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777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altLang="zh-TW"/>
                        <a:t>46,523.00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7777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777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777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777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altLang="zh-TW" dirty="0"/>
                        <a:t>97.01 %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7777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777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777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777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646945">
                <a:tc>
                  <a:txBody>
                    <a:bodyPr/>
                    <a:lstStyle/>
                    <a:p>
                      <a:pPr algn="ctr" rtl="0" fontAlgn="ctr"/>
                      <a:r>
                        <a:rPr lang="zh-TW" altLang="en-US" sz="2000" b="1" i="0" u="none" strike="noStrike">
                          <a:solidFill>
                            <a:srgbClr val="0000CC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南化水庫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777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777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777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altLang="zh-TW"/>
                        <a:t>14.40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7777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777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777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777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altLang="zh-TW"/>
                        <a:t>4.68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7777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777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777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777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altLang="zh-TW"/>
                        <a:t>178.98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7777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777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777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777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altLang="zh-TW"/>
                        <a:t>180.00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7777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777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777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777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altLang="zh-TW"/>
                        <a:t>9,422.30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7777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777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777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777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altLang="zh-TW" dirty="0"/>
                        <a:t>94.76 %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7777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777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777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777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2" name="文字方塊 1"/>
          <p:cNvSpPr txBox="1"/>
          <p:nvPr/>
        </p:nvSpPr>
        <p:spPr>
          <a:xfrm>
            <a:off x="179512" y="5507940"/>
            <a:ext cx="40703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b="1" dirty="0" smtClean="0"/>
              <a:t>資料查詢時間：</a:t>
            </a:r>
            <a:r>
              <a:rPr lang="en-US" altLang="zh-TW" b="1" dirty="0" smtClean="0"/>
              <a:t>102</a:t>
            </a:r>
            <a:r>
              <a:rPr lang="zh-TW" altLang="en-US" b="1" dirty="0" smtClean="0"/>
              <a:t>年</a:t>
            </a:r>
            <a:r>
              <a:rPr lang="en-US" altLang="zh-TW" b="1" dirty="0" smtClean="0"/>
              <a:t>9</a:t>
            </a:r>
            <a:r>
              <a:rPr lang="zh-TW" altLang="en-US" b="1" dirty="0" smtClean="0"/>
              <a:t>月</a:t>
            </a:r>
            <a:r>
              <a:rPr lang="en-US" altLang="zh-TW" b="1" dirty="0" smtClean="0"/>
              <a:t>21</a:t>
            </a:r>
            <a:r>
              <a:rPr lang="zh-TW" altLang="en-US" b="1" dirty="0" smtClean="0"/>
              <a:t>日 </a:t>
            </a:r>
            <a:r>
              <a:rPr lang="en-US" altLang="zh-TW" b="1" dirty="0" smtClean="0"/>
              <a:t>19</a:t>
            </a:r>
            <a:r>
              <a:rPr lang="zh-TW" altLang="en-US" b="1" dirty="0" smtClean="0"/>
              <a:t>：</a:t>
            </a:r>
            <a:r>
              <a:rPr lang="en-US" altLang="zh-TW" b="1" dirty="0"/>
              <a:t>0</a:t>
            </a:r>
            <a:r>
              <a:rPr lang="en-US" altLang="zh-TW" b="1" dirty="0" smtClean="0"/>
              <a:t>0</a:t>
            </a:r>
            <a:endParaRPr lang="zh-TW" altLang="en-US" b="1" dirty="0"/>
          </a:p>
        </p:txBody>
      </p:sp>
    </p:spTree>
    <p:extLst>
      <p:ext uri="{BB962C8B-B14F-4D97-AF65-F5344CB8AC3E}">
        <p14:creationId xmlns:p14="http://schemas.microsoft.com/office/powerpoint/2010/main" val="3877436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颱風動態圖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1184523"/>
            <a:ext cx="6228185" cy="45005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文字方塊 3"/>
          <p:cNvSpPr txBox="1"/>
          <p:nvPr/>
        </p:nvSpPr>
        <p:spPr>
          <a:xfrm>
            <a:off x="157656" y="5766355"/>
            <a:ext cx="8806832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Clr>
                <a:srgbClr val="C00000"/>
              </a:buClr>
              <a:buFont typeface="Arial" panose="020B0604020202020204" pitchFamily="34" charset="0"/>
              <a:buChar char="•"/>
              <a:defRPr/>
            </a:pP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itchFamily="18" charset="0"/>
              </a:rPr>
              <a:t>天兔颱風結構受地形影響，已減弱為</a:t>
            </a:r>
            <a:r>
              <a:rPr lang="zh-TW" altLang="en-US" sz="2400" dirty="0" smtClean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itchFamily="18" charset="0"/>
              </a:rPr>
              <a:t>中度颱風，</a:t>
            </a:r>
            <a:r>
              <a:rPr lang="zh-TW" altLang="en-US" sz="2400" b="1" dirty="0">
                <a:solidFill>
                  <a:srgbClr val="0000CC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itchFamily="18" charset="0"/>
              </a:rPr>
              <a:t>其中心目前位於台南市南方 </a:t>
            </a:r>
            <a:r>
              <a:rPr lang="en-US" altLang="zh-TW" sz="2400" b="1" dirty="0">
                <a:solidFill>
                  <a:srgbClr val="0000CC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itchFamily="18" charset="0"/>
              </a:rPr>
              <a:t>220</a:t>
            </a:r>
            <a:r>
              <a:rPr lang="zh-TW" altLang="en-US" sz="2400" b="1" dirty="0">
                <a:solidFill>
                  <a:srgbClr val="0000CC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itchFamily="18" charset="0"/>
              </a:rPr>
              <a:t>公里海面上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itchFamily="18" charset="0"/>
              </a:rPr>
              <a:t>，暴風圈仍籠罩本市</a:t>
            </a:r>
            <a:r>
              <a:rPr lang="zh-TW" altLang="en-US" sz="2400" dirty="0" smtClean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itchFamily="18" charset="0"/>
              </a:rPr>
              <a:t>轄區。</a:t>
            </a:r>
            <a:endParaRPr lang="zh-TW" altLang="en-US" sz="2400" dirty="0">
              <a:latin typeface="微軟正黑體" panose="020B0604030504040204" pitchFamily="34" charset="-120"/>
              <a:ea typeface="微軟正黑體" panose="020B0604030504040204" pitchFamily="34" charset="-120"/>
              <a:cs typeface="Times New Roman" pitchFamily="18" charset="0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306511" y="262389"/>
            <a:ext cx="909002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3600" b="1" dirty="0">
                <a:solidFill>
                  <a:srgbClr val="C00000"/>
                </a:solidFill>
                <a:latin typeface="+mj-ea"/>
                <a:ea typeface="+mj-ea"/>
              </a:rPr>
              <a:t>天</a:t>
            </a:r>
            <a:r>
              <a:rPr lang="zh-TW" altLang="en-US" sz="3600" b="1" dirty="0" smtClean="0">
                <a:solidFill>
                  <a:srgbClr val="C00000"/>
                </a:solidFill>
                <a:latin typeface="+mj-ea"/>
                <a:ea typeface="+mj-ea"/>
              </a:rPr>
              <a:t>兔颱風潛勢路徑</a:t>
            </a:r>
          </a:p>
        </p:txBody>
      </p:sp>
      <p:sp>
        <p:nvSpPr>
          <p:cNvPr id="2" name="AutoShape 2" descr="颱風動態圖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  <p:sp>
        <p:nvSpPr>
          <p:cNvPr id="3" name="AutoShape 4" descr="颱風動態圖"/>
          <p:cNvSpPr>
            <a:spLocks noChangeAspect="1" noChangeArrowheads="1"/>
          </p:cNvSpPr>
          <p:nvPr/>
        </p:nvSpPr>
        <p:spPr bwMode="auto">
          <a:xfrm>
            <a:off x="215900" y="1587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  <p:sp>
        <p:nvSpPr>
          <p:cNvPr id="5" name="AutoShape 6" descr="颱風動態圖"/>
          <p:cNvSpPr>
            <a:spLocks noChangeAspect="1" noChangeArrowheads="1"/>
          </p:cNvSpPr>
          <p:nvPr/>
        </p:nvSpPr>
        <p:spPr bwMode="auto">
          <a:xfrm>
            <a:off x="368300" y="16827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  <p:sp>
        <p:nvSpPr>
          <p:cNvPr id="16" name="Rectangle 5"/>
          <p:cNvSpPr txBox="1">
            <a:spLocks noChangeArrowheads="1"/>
          </p:cNvSpPr>
          <p:nvPr/>
        </p:nvSpPr>
        <p:spPr bwMode="auto">
          <a:xfrm>
            <a:off x="4851523" y="1268760"/>
            <a:ext cx="4292478" cy="4320480"/>
          </a:xfrm>
          <a:prstGeom prst="rect">
            <a:avLst/>
          </a:prstGeom>
          <a:solidFill>
            <a:srgbClr val="FFFF99"/>
          </a:solidFill>
          <a:ln w="34925" cmpd="dbl">
            <a:solidFill>
              <a:srgbClr val="C00000"/>
            </a:solidFill>
            <a:headEnd/>
            <a:tailE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/>
          <a:lstStyle/>
          <a:p>
            <a:pPr marL="342900" indent="-342900">
              <a:lnSpc>
                <a:spcPts val="2800"/>
              </a:lnSpc>
              <a:buClr>
                <a:srgbClr val="C00000"/>
              </a:buClr>
              <a:buFont typeface="Arial" panose="020B0604020202020204" pitchFamily="34" charset="0"/>
              <a:buChar char="•"/>
              <a:defRPr/>
            </a:pPr>
            <a:r>
              <a:rPr lang="zh-TW" altLang="en-US" sz="2200" dirty="0" smtClean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itchFamily="18" charset="0"/>
              </a:rPr>
              <a:t>天兔強烈颱風</a:t>
            </a:r>
            <a:r>
              <a:rPr lang="en-US" altLang="zh-TW" sz="2200" dirty="0" smtClean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itchFamily="18" charset="0"/>
              </a:rPr>
              <a:t>19</a:t>
            </a:r>
            <a:r>
              <a:rPr lang="zh-TW" altLang="en-US" sz="2200" dirty="0" smtClean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itchFamily="18" charset="0"/>
              </a:rPr>
              <a:t>時</a:t>
            </a:r>
            <a:r>
              <a:rPr lang="en-US" altLang="zh-TW" sz="2200" dirty="0" smtClean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itchFamily="18" charset="0"/>
              </a:rPr>
              <a:t>15</a:t>
            </a:r>
            <a:r>
              <a:rPr lang="zh-TW" altLang="en-US" sz="2200" dirty="0" smtClean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itchFamily="18" charset="0"/>
              </a:rPr>
              <a:t>分中心位置北緯</a:t>
            </a:r>
            <a:r>
              <a:rPr lang="en-US" altLang="zh-TW" sz="2200" dirty="0" smtClean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itchFamily="18" charset="0"/>
              </a:rPr>
              <a:t>21</a:t>
            </a:r>
            <a:r>
              <a:rPr lang="zh-TW" altLang="en-US" sz="2200" dirty="0" smtClean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itchFamily="18" charset="0"/>
              </a:rPr>
              <a:t>度、東經</a:t>
            </a:r>
            <a:r>
              <a:rPr lang="en-US" altLang="zh-TW" sz="2200" dirty="0" smtClean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itchFamily="18" charset="0"/>
              </a:rPr>
              <a:t>119.9</a:t>
            </a:r>
            <a:r>
              <a:rPr lang="zh-TW" altLang="en-US" sz="2200" dirty="0" smtClean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itchFamily="18" charset="0"/>
              </a:rPr>
              <a:t>度</a:t>
            </a:r>
            <a:r>
              <a:rPr lang="en-US" altLang="zh-TW" sz="2200" dirty="0" smtClean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itchFamily="18" charset="0"/>
              </a:rPr>
              <a:t>(</a:t>
            </a:r>
            <a:r>
              <a:rPr lang="zh-TW" altLang="en-US" sz="22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itchFamily="18" charset="0"/>
              </a:rPr>
              <a:t>在鵝鑾鼻的西南方約 </a:t>
            </a:r>
            <a:r>
              <a:rPr lang="en-US" altLang="zh-TW" sz="22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itchFamily="18" charset="0"/>
              </a:rPr>
              <a:t>150 </a:t>
            </a:r>
            <a:r>
              <a:rPr lang="zh-TW" altLang="en-US" sz="2200" dirty="0" smtClean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itchFamily="18" charset="0"/>
              </a:rPr>
              <a:t>公里海面上</a:t>
            </a:r>
            <a:r>
              <a:rPr lang="en-US" altLang="zh-TW" sz="2200" dirty="0" smtClean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itchFamily="18" charset="0"/>
              </a:rPr>
              <a:t>)</a:t>
            </a:r>
            <a:r>
              <a:rPr lang="zh-TW" altLang="en-US" sz="2200" dirty="0" smtClean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itchFamily="18" charset="0"/>
              </a:rPr>
              <a:t>向</a:t>
            </a:r>
            <a:r>
              <a:rPr lang="zh-TW" altLang="en-US" sz="2200" b="1" dirty="0" smtClean="0">
                <a:solidFill>
                  <a:srgbClr val="0000CC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itchFamily="18" charset="0"/>
              </a:rPr>
              <a:t>西北西轉西移動</a:t>
            </a:r>
            <a:endParaRPr lang="en-US" altLang="zh-TW" sz="2200" b="1" dirty="0">
              <a:solidFill>
                <a:srgbClr val="0000CC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Times New Roman" pitchFamily="18" charset="0"/>
            </a:endParaRPr>
          </a:p>
          <a:p>
            <a:pPr marL="342900" indent="-342900">
              <a:lnSpc>
                <a:spcPts val="2800"/>
              </a:lnSpc>
              <a:buClr>
                <a:srgbClr val="C00000"/>
              </a:buClr>
              <a:buFont typeface="Arial" panose="020B0604020202020204" pitchFamily="34" charset="0"/>
              <a:buChar char="•"/>
              <a:defRPr/>
            </a:pPr>
            <a:r>
              <a:rPr lang="zh-TW" altLang="en-US" sz="22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itchFamily="18" charset="0"/>
              </a:rPr>
              <a:t>時速</a:t>
            </a:r>
            <a:r>
              <a:rPr lang="zh-TW" altLang="en-US" sz="2200" dirty="0" smtClean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itchFamily="18" charset="0"/>
              </a:rPr>
              <a:t>：</a:t>
            </a:r>
            <a:r>
              <a:rPr lang="en-US" altLang="zh-TW" sz="2200" b="1" dirty="0" smtClean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itchFamily="18" charset="0"/>
              </a:rPr>
              <a:t>19</a:t>
            </a:r>
            <a:r>
              <a:rPr lang="zh-TW" altLang="en-US" sz="2200" b="1" dirty="0" smtClean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itchFamily="18" charset="0"/>
              </a:rPr>
              <a:t> </a:t>
            </a:r>
            <a:r>
              <a:rPr lang="en-US" altLang="zh-TW" sz="2200" b="1" dirty="0" smtClean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itchFamily="18" charset="0"/>
              </a:rPr>
              <a:t>km/</a:t>
            </a:r>
            <a:r>
              <a:rPr lang="en-US" altLang="zh-TW" sz="2200" b="1" dirty="0" err="1" smtClean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itchFamily="18" charset="0"/>
              </a:rPr>
              <a:t>hr</a:t>
            </a:r>
            <a:endParaRPr lang="en-US" altLang="zh-TW" sz="2200" b="1" dirty="0" smtClean="0">
              <a:solidFill>
                <a:srgbClr val="C00000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Times New Roman" pitchFamily="18" charset="0"/>
            </a:endParaRPr>
          </a:p>
          <a:p>
            <a:pPr marL="342900" indent="-342900">
              <a:lnSpc>
                <a:spcPts val="2800"/>
              </a:lnSpc>
              <a:buClr>
                <a:srgbClr val="C00000"/>
              </a:buClr>
              <a:buFont typeface="Arial" panose="020B0604020202020204" pitchFamily="34" charset="0"/>
              <a:buChar char="•"/>
              <a:defRPr/>
            </a:pPr>
            <a:r>
              <a:rPr lang="zh-TW" altLang="en-US" sz="2200" dirty="0" smtClean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itchFamily="18" charset="0"/>
              </a:rPr>
              <a:t>中心</a:t>
            </a:r>
            <a:r>
              <a:rPr lang="zh-TW" altLang="en-US" sz="22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itchFamily="18" charset="0"/>
              </a:rPr>
              <a:t>氣壓</a:t>
            </a:r>
            <a:r>
              <a:rPr lang="zh-TW" altLang="en-US" sz="2200" dirty="0" smtClean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itchFamily="18" charset="0"/>
              </a:rPr>
              <a:t>：</a:t>
            </a:r>
            <a:r>
              <a:rPr lang="en-US" altLang="zh-TW" sz="2200" b="1" dirty="0" smtClean="0">
                <a:solidFill>
                  <a:srgbClr val="0000CC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itchFamily="18" charset="0"/>
              </a:rPr>
              <a:t>935</a:t>
            </a:r>
            <a:r>
              <a:rPr lang="zh-TW" altLang="en-US" sz="2200" b="1" dirty="0" smtClean="0">
                <a:solidFill>
                  <a:srgbClr val="0000CC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itchFamily="18" charset="0"/>
              </a:rPr>
              <a:t>百帕</a:t>
            </a:r>
            <a:endParaRPr lang="en-US" altLang="zh-TW" sz="2200" b="1" dirty="0" smtClean="0">
              <a:solidFill>
                <a:srgbClr val="0000CC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Times New Roman" pitchFamily="18" charset="0"/>
            </a:endParaRPr>
          </a:p>
          <a:p>
            <a:pPr marL="342900" indent="-342900">
              <a:lnSpc>
                <a:spcPts val="2800"/>
              </a:lnSpc>
              <a:buClr>
                <a:srgbClr val="C00000"/>
              </a:buClr>
              <a:buFont typeface="Arial" panose="020B0604020202020204" pitchFamily="34" charset="0"/>
              <a:buChar char="•"/>
              <a:defRPr/>
            </a:pPr>
            <a:r>
              <a:rPr lang="zh-TW" altLang="en-US" sz="2200" dirty="0" smtClean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itchFamily="18" charset="0"/>
              </a:rPr>
              <a:t>近</a:t>
            </a:r>
            <a:r>
              <a:rPr lang="zh-TW" altLang="en-US" sz="22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itchFamily="18" charset="0"/>
              </a:rPr>
              <a:t>中心最大</a:t>
            </a:r>
            <a:r>
              <a:rPr lang="zh-TW" altLang="en-US" sz="2200" dirty="0" smtClean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itchFamily="18" charset="0"/>
              </a:rPr>
              <a:t>風速 </a:t>
            </a:r>
            <a:r>
              <a:rPr lang="en-US" altLang="zh-TW" sz="2200" dirty="0" smtClean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itchFamily="18" charset="0"/>
              </a:rPr>
              <a:t>48</a:t>
            </a:r>
            <a:r>
              <a:rPr lang="zh-TW" altLang="en-US" sz="2200" dirty="0" smtClean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itchFamily="18" charset="0"/>
              </a:rPr>
              <a:t>公尺</a:t>
            </a:r>
            <a:r>
              <a:rPr lang="en-US" altLang="zh-TW" sz="22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itchFamily="18" charset="0"/>
              </a:rPr>
              <a:t>/</a:t>
            </a:r>
            <a:r>
              <a:rPr lang="zh-TW" altLang="en-US" sz="2200" dirty="0" smtClean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itchFamily="18" charset="0"/>
              </a:rPr>
              <a:t>秒</a:t>
            </a:r>
            <a:endParaRPr lang="en-US" altLang="zh-TW" sz="2200" dirty="0" smtClean="0">
              <a:latin typeface="微軟正黑體" panose="020B0604030504040204" pitchFamily="34" charset="-120"/>
              <a:ea typeface="微軟正黑體" panose="020B0604030504040204" pitchFamily="34" charset="-120"/>
              <a:cs typeface="Times New Roman" pitchFamily="18" charset="0"/>
            </a:endParaRPr>
          </a:p>
          <a:p>
            <a:pPr>
              <a:lnSpc>
                <a:spcPts val="2800"/>
              </a:lnSpc>
              <a:buClr>
                <a:srgbClr val="C00000"/>
              </a:buClr>
              <a:defRPr/>
            </a:pPr>
            <a:r>
              <a:rPr lang="zh-TW" altLang="en-US" sz="2200" dirty="0" smtClean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itchFamily="18" charset="0"/>
              </a:rPr>
              <a:t>      （相當於</a:t>
            </a:r>
            <a:r>
              <a:rPr lang="en-US" altLang="zh-TW" sz="2200" dirty="0" smtClean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itchFamily="18" charset="0"/>
              </a:rPr>
              <a:t>15</a:t>
            </a:r>
            <a:r>
              <a:rPr lang="zh-TW" altLang="en-US" sz="2200" dirty="0" smtClean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itchFamily="18" charset="0"/>
              </a:rPr>
              <a:t>級</a:t>
            </a:r>
            <a:r>
              <a:rPr lang="zh-TW" altLang="en-US" sz="22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itchFamily="18" charset="0"/>
              </a:rPr>
              <a:t>風</a:t>
            </a:r>
            <a:r>
              <a:rPr lang="zh-TW" altLang="en-US" sz="2200" dirty="0" smtClean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itchFamily="18" charset="0"/>
              </a:rPr>
              <a:t>）</a:t>
            </a:r>
            <a:endParaRPr lang="en-US" altLang="zh-TW" sz="2200" dirty="0" smtClean="0">
              <a:latin typeface="微軟正黑體" panose="020B0604030504040204" pitchFamily="34" charset="-120"/>
              <a:ea typeface="微軟正黑體" panose="020B0604030504040204" pitchFamily="34" charset="-120"/>
              <a:cs typeface="Times New Roman" pitchFamily="18" charset="0"/>
            </a:endParaRPr>
          </a:p>
          <a:p>
            <a:pPr marL="342900" indent="-342900">
              <a:lnSpc>
                <a:spcPts val="2800"/>
              </a:lnSpc>
              <a:buClr>
                <a:srgbClr val="C00000"/>
              </a:buClr>
              <a:buFont typeface="Arial" panose="020B0604020202020204" pitchFamily="34" charset="0"/>
              <a:buChar char="•"/>
              <a:defRPr/>
            </a:pPr>
            <a:r>
              <a:rPr lang="zh-TW" altLang="en-US" sz="2200" dirty="0" smtClean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itchFamily="18" charset="0"/>
              </a:rPr>
              <a:t>瞬間</a:t>
            </a:r>
            <a:r>
              <a:rPr lang="zh-TW" altLang="en-US" sz="22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itchFamily="18" charset="0"/>
              </a:rPr>
              <a:t>之最大陣風 </a:t>
            </a:r>
            <a:r>
              <a:rPr lang="en-US" altLang="zh-TW" sz="2200" dirty="0" smtClean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itchFamily="18" charset="0"/>
              </a:rPr>
              <a:t>58</a:t>
            </a:r>
            <a:r>
              <a:rPr lang="zh-TW" altLang="en-US" sz="2200" dirty="0" smtClean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itchFamily="18" charset="0"/>
              </a:rPr>
              <a:t>公尺</a:t>
            </a:r>
            <a:r>
              <a:rPr lang="en-US" altLang="zh-TW" sz="22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itchFamily="18" charset="0"/>
              </a:rPr>
              <a:t>/</a:t>
            </a:r>
            <a:r>
              <a:rPr lang="zh-TW" altLang="en-US" sz="2200" dirty="0" smtClean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itchFamily="18" charset="0"/>
              </a:rPr>
              <a:t>秒</a:t>
            </a:r>
            <a:endParaRPr lang="en-US" altLang="zh-TW" sz="2200" dirty="0" smtClean="0">
              <a:latin typeface="微軟正黑體" panose="020B0604030504040204" pitchFamily="34" charset="-120"/>
              <a:ea typeface="微軟正黑體" panose="020B0604030504040204" pitchFamily="34" charset="-120"/>
              <a:cs typeface="Times New Roman" pitchFamily="18" charset="0"/>
            </a:endParaRPr>
          </a:p>
          <a:p>
            <a:pPr>
              <a:lnSpc>
                <a:spcPts val="2800"/>
              </a:lnSpc>
              <a:buClr>
                <a:srgbClr val="C00000"/>
              </a:buClr>
              <a:defRPr/>
            </a:pPr>
            <a:r>
              <a:rPr lang="zh-TW" altLang="en-US" sz="2200" dirty="0" smtClean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itchFamily="18" charset="0"/>
              </a:rPr>
              <a:t>      （相當於</a:t>
            </a:r>
            <a:r>
              <a:rPr lang="en-US" altLang="zh-TW" sz="2200" dirty="0" smtClean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itchFamily="18" charset="0"/>
              </a:rPr>
              <a:t>17</a:t>
            </a:r>
            <a:r>
              <a:rPr lang="zh-TW" altLang="en-US" sz="2200" dirty="0" smtClean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itchFamily="18" charset="0"/>
              </a:rPr>
              <a:t>級風以上）</a:t>
            </a:r>
            <a:br>
              <a:rPr lang="zh-TW" altLang="en-US" sz="2200" dirty="0" smtClean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itchFamily="18" charset="0"/>
              </a:rPr>
            </a:br>
            <a:r>
              <a:rPr lang="zh-TW" altLang="en-US" sz="2200" b="1" dirty="0" smtClean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itchFamily="18" charset="0"/>
              </a:rPr>
              <a:t>七級風半徑</a:t>
            </a:r>
            <a:r>
              <a:rPr lang="en-US" altLang="zh-TW" sz="2200" b="1" dirty="0" smtClean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itchFamily="18" charset="0"/>
              </a:rPr>
              <a:t>280</a:t>
            </a:r>
            <a:r>
              <a:rPr lang="zh-TW" altLang="en-US" sz="2200" b="1" dirty="0" smtClean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itchFamily="18" charset="0"/>
              </a:rPr>
              <a:t>公里 </a:t>
            </a:r>
            <a:endParaRPr lang="en-US" altLang="zh-TW" sz="2200" b="1" dirty="0" smtClean="0">
              <a:latin typeface="微軟正黑體" panose="020B0604030504040204" pitchFamily="34" charset="-120"/>
              <a:ea typeface="微軟正黑體" panose="020B0604030504040204" pitchFamily="34" charset="-120"/>
              <a:cs typeface="Times New Roman" pitchFamily="18" charset="0"/>
            </a:endParaRPr>
          </a:p>
          <a:p>
            <a:pPr>
              <a:lnSpc>
                <a:spcPts val="2800"/>
              </a:lnSpc>
              <a:defRPr/>
            </a:pPr>
            <a:r>
              <a:rPr lang="zh-TW" altLang="en-US" sz="2200" b="1" dirty="0" smtClean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itchFamily="18" charset="0"/>
              </a:rPr>
              <a:t>十級</a:t>
            </a:r>
            <a:r>
              <a:rPr lang="zh-TW" altLang="en-US" sz="2200" b="1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itchFamily="18" charset="0"/>
              </a:rPr>
              <a:t>風半徑</a:t>
            </a:r>
            <a:r>
              <a:rPr lang="en-US" altLang="zh-TW" sz="2200" b="1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itchFamily="18" charset="0"/>
              </a:rPr>
              <a:t>120</a:t>
            </a:r>
            <a:r>
              <a:rPr lang="zh-TW" altLang="en-US" sz="2200" b="1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itchFamily="18" charset="0"/>
              </a:rPr>
              <a:t>公里</a:t>
            </a:r>
            <a:endParaRPr kumimoji="0" lang="en-US" altLang="zh-TW" sz="2200" b="1" dirty="0">
              <a:latin typeface="微軟正黑體" panose="020B0604030504040204" pitchFamily="34" charset="-120"/>
              <a:ea typeface="微軟正黑體" panose="020B0604030504040204" pitchFamily="34" charset="-120"/>
              <a:cs typeface="Times New Roman" pitchFamily="18" charset="0"/>
            </a:endParaRPr>
          </a:p>
          <a:p>
            <a:pPr>
              <a:lnSpc>
                <a:spcPct val="90000"/>
              </a:lnSpc>
              <a:defRPr/>
            </a:pPr>
            <a:endParaRPr kumimoji="0" lang="en-US" altLang="zh-TW" sz="2200" dirty="0"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9681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7" name="文字方塊 119"/>
          <p:cNvSpPr txBox="1">
            <a:spLocks noChangeArrowheads="1"/>
          </p:cNvSpPr>
          <p:nvPr/>
        </p:nvSpPr>
        <p:spPr bwMode="auto">
          <a:xfrm>
            <a:off x="2738" y="1343375"/>
            <a:ext cx="3389434" cy="262829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800">
                <a:solidFill>
                  <a:schemeClr val="tx1"/>
                </a:solidFill>
                <a:latin typeface="Arial" charset="0"/>
                <a:ea typeface="標楷體" pitchFamily="65" charset="-120"/>
              </a:defRPr>
            </a:lvl1pPr>
            <a:lvl2pPr marL="742950" indent="-285750" eaLnBrk="0" hangingPunct="0">
              <a:defRPr kumimoji="1" sz="800">
                <a:solidFill>
                  <a:schemeClr val="tx1"/>
                </a:solidFill>
                <a:latin typeface="Arial" charset="0"/>
                <a:ea typeface="標楷體" pitchFamily="65" charset="-120"/>
              </a:defRPr>
            </a:lvl2pPr>
            <a:lvl3pPr marL="1143000" indent="-228600" eaLnBrk="0" hangingPunct="0">
              <a:defRPr kumimoji="1" sz="800">
                <a:solidFill>
                  <a:schemeClr val="tx1"/>
                </a:solidFill>
                <a:latin typeface="Arial" charset="0"/>
                <a:ea typeface="標楷體" pitchFamily="65" charset="-120"/>
              </a:defRPr>
            </a:lvl3pPr>
            <a:lvl4pPr marL="1600200" indent="-228600" eaLnBrk="0" hangingPunct="0">
              <a:defRPr kumimoji="1" sz="800">
                <a:solidFill>
                  <a:schemeClr val="tx1"/>
                </a:solidFill>
                <a:latin typeface="Arial" charset="0"/>
                <a:ea typeface="標楷體" pitchFamily="65" charset="-120"/>
              </a:defRPr>
            </a:lvl4pPr>
            <a:lvl5pPr marL="2057400" indent="-228600" eaLnBrk="0" hangingPunct="0">
              <a:defRPr kumimoji="1" sz="800">
                <a:solidFill>
                  <a:schemeClr val="tx1"/>
                </a:solidFill>
                <a:latin typeface="Arial" charset="0"/>
                <a:ea typeface="標楷體" pitchFamily="65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800">
                <a:solidFill>
                  <a:schemeClr val="tx1"/>
                </a:solidFill>
                <a:latin typeface="Arial" charset="0"/>
                <a:ea typeface="標楷體" pitchFamily="65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800">
                <a:solidFill>
                  <a:schemeClr val="tx1"/>
                </a:solidFill>
                <a:latin typeface="Arial" charset="0"/>
                <a:ea typeface="標楷體" pitchFamily="65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800">
                <a:solidFill>
                  <a:schemeClr val="tx1"/>
                </a:solidFill>
                <a:latin typeface="Arial" charset="0"/>
                <a:ea typeface="標楷體" pitchFamily="65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800">
                <a:solidFill>
                  <a:schemeClr val="tx1"/>
                </a:solidFill>
                <a:latin typeface="Arial" charset="0"/>
                <a:ea typeface="標楷體" pitchFamily="65" charset="-120"/>
              </a:defRPr>
            </a:lvl9pPr>
          </a:lstStyle>
          <a:p>
            <a:pPr eaLnBrk="1" hangingPunct="1"/>
            <a:r>
              <a:rPr lang="zh-TW" altLang="en-US" sz="1108" dirty="0"/>
              <a:t>隨颱風增強減弱及移向與移速增加減慢而滾動修正</a:t>
            </a:r>
          </a:p>
        </p:txBody>
      </p:sp>
      <p:sp>
        <p:nvSpPr>
          <p:cNvPr id="39" name="文字方塊 1"/>
          <p:cNvSpPr txBox="1">
            <a:spLocks noChangeArrowheads="1"/>
          </p:cNvSpPr>
          <p:nvPr/>
        </p:nvSpPr>
        <p:spPr bwMode="auto">
          <a:xfrm>
            <a:off x="251520" y="258137"/>
            <a:ext cx="8017582" cy="5909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spcBef>
                <a:spcPct val="50000"/>
              </a:spcBef>
            </a:pPr>
            <a:r>
              <a:rPr lang="zh-TW" altLang="en-US" sz="36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颱風影響時程</a:t>
            </a:r>
          </a:p>
        </p:txBody>
      </p:sp>
      <p:sp>
        <p:nvSpPr>
          <p:cNvPr id="44" name="文字方塊 28"/>
          <p:cNvSpPr txBox="1">
            <a:spLocks noChangeArrowheads="1"/>
          </p:cNvSpPr>
          <p:nvPr/>
        </p:nvSpPr>
        <p:spPr bwMode="auto">
          <a:xfrm>
            <a:off x="3641505" y="1764139"/>
            <a:ext cx="1395778" cy="3763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 sz="800">
                <a:solidFill>
                  <a:schemeClr val="tx1"/>
                </a:solidFill>
                <a:latin typeface="Arial" charset="0"/>
                <a:ea typeface="標楷體" pitchFamily="65" charset="-120"/>
              </a:defRPr>
            </a:lvl1pPr>
            <a:lvl2pPr marL="742950" indent="-285750" eaLnBrk="0" hangingPunct="0">
              <a:defRPr kumimoji="1" sz="800">
                <a:solidFill>
                  <a:schemeClr val="tx1"/>
                </a:solidFill>
                <a:latin typeface="Arial" charset="0"/>
                <a:ea typeface="標楷體" pitchFamily="65" charset="-120"/>
              </a:defRPr>
            </a:lvl2pPr>
            <a:lvl3pPr marL="1143000" indent="-228600" eaLnBrk="0" hangingPunct="0">
              <a:defRPr kumimoji="1" sz="800">
                <a:solidFill>
                  <a:schemeClr val="tx1"/>
                </a:solidFill>
                <a:latin typeface="Arial" charset="0"/>
                <a:ea typeface="標楷體" pitchFamily="65" charset="-120"/>
              </a:defRPr>
            </a:lvl3pPr>
            <a:lvl4pPr marL="1600200" indent="-228600" eaLnBrk="0" hangingPunct="0">
              <a:defRPr kumimoji="1" sz="800">
                <a:solidFill>
                  <a:schemeClr val="tx1"/>
                </a:solidFill>
                <a:latin typeface="Arial" charset="0"/>
                <a:ea typeface="標楷體" pitchFamily="65" charset="-120"/>
              </a:defRPr>
            </a:lvl4pPr>
            <a:lvl5pPr marL="2057400" indent="-228600" eaLnBrk="0" hangingPunct="0">
              <a:defRPr kumimoji="1" sz="800">
                <a:solidFill>
                  <a:schemeClr val="tx1"/>
                </a:solidFill>
                <a:latin typeface="Arial" charset="0"/>
                <a:ea typeface="標楷體" pitchFamily="65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800">
                <a:solidFill>
                  <a:schemeClr val="tx1"/>
                </a:solidFill>
                <a:latin typeface="Arial" charset="0"/>
                <a:ea typeface="標楷體" pitchFamily="65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800">
                <a:solidFill>
                  <a:schemeClr val="tx1"/>
                </a:solidFill>
                <a:latin typeface="Arial" charset="0"/>
                <a:ea typeface="標楷體" pitchFamily="65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800">
                <a:solidFill>
                  <a:schemeClr val="tx1"/>
                </a:solidFill>
                <a:latin typeface="Arial" charset="0"/>
                <a:ea typeface="標楷體" pitchFamily="65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800">
                <a:solidFill>
                  <a:schemeClr val="tx1"/>
                </a:solidFill>
                <a:latin typeface="Arial" charset="0"/>
                <a:ea typeface="標楷體" pitchFamily="65" charset="-120"/>
              </a:defRPr>
            </a:lvl9pPr>
          </a:lstStyle>
          <a:p>
            <a:pPr eaLnBrk="1" hangingPunct="1"/>
            <a:r>
              <a:rPr lang="zh-TW" altLang="en-US" sz="1846" b="1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海上警報</a:t>
            </a:r>
          </a:p>
        </p:txBody>
      </p:sp>
      <p:grpSp>
        <p:nvGrpSpPr>
          <p:cNvPr id="46" name="群組 45"/>
          <p:cNvGrpSpPr/>
          <p:nvPr/>
        </p:nvGrpSpPr>
        <p:grpSpPr>
          <a:xfrm>
            <a:off x="6831692" y="2642520"/>
            <a:ext cx="2259692" cy="684334"/>
            <a:chOff x="56456" y="2636838"/>
            <a:chExt cx="2520320" cy="741362"/>
          </a:xfrm>
        </p:grpSpPr>
        <p:sp>
          <p:nvSpPr>
            <p:cNvPr id="48" name="矩形 47"/>
            <p:cNvSpPr/>
            <p:nvPr/>
          </p:nvSpPr>
          <p:spPr>
            <a:xfrm>
              <a:off x="56776" y="2636838"/>
              <a:ext cx="2520000" cy="741362"/>
            </a:xfrm>
            <a:prstGeom prst="rect">
              <a:avLst/>
            </a:prstGeom>
            <a:noFill/>
            <a:ln w="38100">
              <a:solidFill>
                <a:srgbClr val="00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TW" altLang="en-US" sz="1662" dirty="0"/>
            </a:p>
          </p:txBody>
        </p:sp>
        <p:sp>
          <p:nvSpPr>
            <p:cNvPr id="50" name="文字方塊 7"/>
            <p:cNvSpPr txBox="1">
              <a:spLocks noChangeArrowheads="1"/>
            </p:cNvSpPr>
            <p:nvPr/>
          </p:nvSpPr>
          <p:spPr bwMode="auto">
            <a:xfrm>
              <a:off x="203607" y="2905001"/>
              <a:ext cx="2149924" cy="3334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kumimoji="1" sz="800">
                  <a:solidFill>
                    <a:schemeClr val="tx1"/>
                  </a:solidFill>
                  <a:latin typeface="Arial" charset="0"/>
                  <a:ea typeface="標楷體" pitchFamily="65" charset="-120"/>
                </a:defRPr>
              </a:lvl1pPr>
              <a:lvl2pPr marL="742950" indent="-285750" eaLnBrk="0" hangingPunct="0">
                <a:defRPr kumimoji="1" sz="800">
                  <a:solidFill>
                    <a:schemeClr val="tx1"/>
                  </a:solidFill>
                  <a:latin typeface="Arial" charset="0"/>
                  <a:ea typeface="標楷體" pitchFamily="65" charset="-120"/>
                </a:defRPr>
              </a:lvl2pPr>
              <a:lvl3pPr marL="1143000" indent="-228600" eaLnBrk="0" hangingPunct="0">
                <a:defRPr kumimoji="1" sz="800">
                  <a:solidFill>
                    <a:schemeClr val="tx1"/>
                  </a:solidFill>
                  <a:latin typeface="Arial" charset="0"/>
                  <a:ea typeface="標楷體" pitchFamily="65" charset="-120"/>
                </a:defRPr>
              </a:lvl3pPr>
              <a:lvl4pPr marL="1600200" indent="-228600" eaLnBrk="0" hangingPunct="0">
                <a:defRPr kumimoji="1" sz="800">
                  <a:solidFill>
                    <a:schemeClr val="tx1"/>
                  </a:solidFill>
                  <a:latin typeface="Arial" charset="0"/>
                  <a:ea typeface="標楷體" pitchFamily="65" charset="-120"/>
                </a:defRPr>
              </a:lvl4pPr>
              <a:lvl5pPr marL="2057400" indent="-228600" eaLnBrk="0" hangingPunct="0">
                <a:defRPr kumimoji="1" sz="800">
                  <a:solidFill>
                    <a:schemeClr val="tx1"/>
                  </a:solidFill>
                  <a:latin typeface="Arial" charset="0"/>
                  <a:ea typeface="標楷體" pitchFamily="65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800">
                  <a:solidFill>
                    <a:schemeClr val="tx1"/>
                  </a:solidFill>
                  <a:latin typeface="Arial" charset="0"/>
                  <a:ea typeface="標楷體" pitchFamily="65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800">
                  <a:solidFill>
                    <a:schemeClr val="tx1"/>
                  </a:solidFill>
                  <a:latin typeface="Arial" charset="0"/>
                  <a:ea typeface="標楷體" pitchFamily="65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800">
                  <a:solidFill>
                    <a:schemeClr val="tx1"/>
                  </a:solidFill>
                  <a:latin typeface="Arial" charset="0"/>
                  <a:ea typeface="標楷體" pitchFamily="65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800">
                  <a:solidFill>
                    <a:schemeClr val="tx1"/>
                  </a:solidFill>
                  <a:latin typeface="Arial" charset="0"/>
                  <a:ea typeface="標楷體" pitchFamily="65" charset="-120"/>
                </a:defRPr>
              </a:lvl9pPr>
            </a:lstStyle>
            <a:p>
              <a:pPr algn="ctr" eaLnBrk="1" hangingPunct="1"/>
              <a:r>
                <a:rPr lang="en-US" altLang="zh-TW" sz="1400" dirty="0">
                  <a:latin typeface="標楷體" pitchFamily="65" charset="-120"/>
                </a:rPr>
                <a:t>9</a:t>
              </a:r>
              <a:r>
                <a:rPr lang="zh-TW" altLang="en-US" sz="1400" dirty="0">
                  <a:latin typeface="標楷體" pitchFamily="65" charset="-120"/>
                </a:rPr>
                <a:t>月</a:t>
              </a:r>
              <a:r>
                <a:rPr lang="en-US" altLang="zh-TW" sz="1400" dirty="0">
                  <a:latin typeface="標楷體" pitchFamily="65" charset="-120"/>
                </a:rPr>
                <a:t>19</a:t>
              </a:r>
              <a:r>
                <a:rPr lang="zh-TW" altLang="en-US" sz="1400" b="1" dirty="0">
                  <a:latin typeface="標楷體" pitchFamily="65" charset="-120"/>
                </a:rPr>
                <a:t>日</a:t>
              </a:r>
              <a:r>
                <a:rPr lang="en-US" altLang="zh-TW" sz="1400" b="1" dirty="0">
                  <a:latin typeface="標楷體" pitchFamily="65" charset="-120"/>
                </a:rPr>
                <a:t>〈</a:t>
              </a:r>
              <a:r>
                <a:rPr lang="zh-TW" altLang="en-US" sz="1400" b="1" dirty="0">
                  <a:latin typeface="標楷體" pitchFamily="65" charset="-120"/>
                </a:rPr>
                <a:t>四</a:t>
              </a:r>
              <a:r>
                <a:rPr lang="en-US" altLang="zh-TW" sz="1400" b="1" dirty="0">
                  <a:latin typeface="標楷體" pitchFamily="65" charset="-120"/>
                </a:rPr>
                <a:t>〉</a:t>
              </a:r>
              <a:endParaRPr lang="zh-TW" altLang="en-US" sz="1400" b="1" dirty="0">
                <a:latin typeface="標楷體" pitchFamily="65" charset="-120"/>
              </a:endParaRPr>
            </a:p>
          </p:txBody>
        </p:sp>
        <p:sp>
          <p:nvSpPr>
            <p:cNvPr id="51" name="文字方塊 85"/>
            <p:cNvSpPr txBox="1">
              <a:spLocks noChangeArrowheads="1"/>
            </p:cNvSpPr>
            <p:nvPr/>
          </p:nvSpPr>
          <p:spPr bwMode="auto">
            <a:xfrm>
              <a:off x="56456" y="2636838"/>
              <a:ext cx="2520320" cy="2847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kumimoji="1" sz="800">
                  <a:solidFill>
                    <a:schemeClr val="tx1"/>
                  </a:solidFill>
                  <a:latin typeface="Arial" charset="0"/>
                  <a:ea typeface="標楷體" pitchFamily="65" charset="-120"/>
                </a:defRPr>
              </a:lvl1pPr>
              <a:lvl2pPr marL="742950" indent="-285750" eaLnBrk="0" hangingPunct="0">
                <a:defRPr kumimoji="1" sz="800">
                  <a:solidFill>
                    <a:schemeClr val="tx1"/>
                  </a:solidFill>
                  <a:latin typeface="Arial" charset="0"/>
                  <a:ea typeface="標楷體" pitchFamily="65" charset="-120"/>
                </a:defRPr>
              </a:lvl2pPr>
              <a:lvl3pPr marL="1143000" indent="-228600" eaLnBrk="0" hangingPunct="0">
                <a:defRPr kumimoji="1" sz="800">
                  <a:solidFill>
                    <a:schemeClr val="tx1"/>
                  </a:solidFill>
                  <a:latin typeface="Arial" charset="0"/>
                  <a:ea typeface="標楷體" pitchFamily="65" charset="-120"/>
                </a:defRPr>
              </a:lvl3pPr>
              <a:lvl4pPr marL="1600200" indent="-228600" eaLnBrk="0" hangingPunct="0">
                <a:defRPr kumimoji="1" sz="800">
                  <a:solidFill>
                    <a:schemeClr val="tx1"/>
                  </a:solidFill>
                  <a:latin typeface="Arial" charset="0"/>
                  <a:ea typeface="標楷體" pitchFamily="65" charset="-120"/>
                </a:defRPr>
              </a:lvl4pPr>
              <a:lvl5pPr marL="2057400" indent="-228600" eaLnBrk="0" hangingPunct="0">
                <a:defRPr kumimoji="1" sz="800">
                  <a:solidFill>
                    <a:schemeClr val="tx1"/>
                  </a:solidFill>
                  <a:latin typeface="Arial" charset="0"/>
                  <a:ea typeface="標楷體" pitchFamily="65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800">
                  <a:solidFill>
                    <a:schemeClr val="tx1"/>
                  </a:solidFill>
                  <a:latin typeface="Arial" charset="0"/>
                  <a:ea typeface="標楷體" pitchFamily="65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800">
                  <a:solidFill>
                    <a:schemeClr val="tx1"/>
                  </a:solidFill>
                  <a:latin typeface="Arial" charset="0"/>
                  <a:ea typeface="標楷體" pitchFamily="65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800">
                  <a:solidFill>
                    <a:schemeClr val="tx1"/>
                  </a:solidFill>
                  <a:latin typeface="Arial" charset="0"/>
                  <a:ea typeface="標楷體" pitchFamily="65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800">
                  <a:solidFill>
                    <a:schemeClr val="tx1"/>
                  </a:solidFill>
                  <a:latin typeface="Arial" charset="0"/>
                  <a:ea typeface="標楷體" pitchFamily="65" charset="-120"/>
                </a:defRPr>
              </a:lvl9pPr>
            </a:lstStyle>
            <a:p>
              <a:pPr eaLnBrk="1" hangingPunct="1"/>
              <a:r>
                <a:rPr lang="en-US" altLang="zh-TW" sz="1108" dirty="0"/>
                <a:t>20</a:t>
              </a:r>
              <a:r>
                <a:rPr lang="zh-TW" altLang="en-US" sz="1108" dirty="0"/>
                <a:t>           </a:t>
              </a:r>
              <a:r>
                <a:rPr lang="en-US" altLang="zh-TW" sz="1108" dirty="0"/>
                <a:t>14</a:t>
              </a:r>
              <a:r>
                <a:rPr lang="zh-TW" altLang="en-US" sz="1108" dirty="0"/>
                <a:t>           </a:t>
              </a:r>
              <a:r>
                <a:rPr lang="en-US" altLang="zh-TW" sz="1108" dirty="0"/>
                <a:t>08</a:t>
              </a:r>
              <a:r>
                <a:rPr lang="zh-TW" altLang="en-US" sz="1108" dirty="0"/>
                <a:t>           </a:t>
              </a:r>
              <a:r>
                <a:rPr lang="en-US" altLang="zh-TW" sz="1108" dirty="0"/>
                <a:t>02</a:t>
              </a:r>
              <a:endParaRPr lang="zh-TW" altLang="en-US" sz="1108" dirty="0"/>
            </a:p>
          </p:txBody>
        </p:sp>
      </p:grpSp>
      <p:cxnSp>
        <p:nvCxnSpPr>
          <p:cNvPr id="52" name="直線接點 51"/>
          <p:cNvCxnSpPr/>
          <p:nvPr/>
        </p:nvCxnSpPr>
        <p:spPr>
          <a:xfrm flipH="1">
            <a:off x="783271" y="2110700"/>
            <a:ext cx="6181610" cy="0"/>
          </a:xfrm>
          <a:prstGeom prst="line">
            <a:avLst/>
          </a:prstGeom>
          <a:ln w="76200">
            <a:solidFill>
              <a:srgbClr val="00B0F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直線接點 52"/>
          <p:cNvCxnSpPr/>
          <p:nvPr/>
        </p:nvCxnSpPr>
        <p:spPr>
          <a:xfrm flipH="1">
            <a:off x="1979712" y="1778355"/>
            <a:ext cx="4054604" cy="0"/>
          </a:xfrm>
          <a:prstGeom prst="line">
            <a:avLst/>
          </a:prstGeom>
          <a:ln w="76200">
            <a:solidFill>
              <a:srgbClr val="E0104B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54" name="表格 5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47251316"/>
              </p:ext>
            </p:extLst>
          </p:nvPr>
        </p:nvGraphicFramePr>
        <p:xfrm>
          <a:off x="52113" y="3725667"/>
          <a:ext cx="8973305" cy="243963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6461"/>
                <a:gridCol w="1823360"/>
                <a:gridCol w="2247828"/>
                <a:gridCol w="2247828"/>
                <a:gridCol w="2247828"/>
              </a:tblGrid>
              <a:tr h="243963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500" dirty="0" smtClean="0">
                          <a:solidFill>
                            <a:schemeClr val="tx1"/>
                          </a:solidFill>
                        </a:rPr>
                        <a:t>注意事項</a:t>
                      </a:r>
                      <a:endParaRPr lang="zh-TW" altLang="en-US" sz="1500" dirty="0">
                        <a:solidFill>
                          <a:schemeClr val="tx1"/>
                        </a:solidFill>
                      </a:endParaRPr>
                    </a:p>
                  </a:txBody>
                  <a:tcPr marL="84406" marR="84406" marT="42203" marB="4220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80975" marR="0" indent="-180975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5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e.</a:t>
                      </a:r>
                      <a:r>
                        <a:rPr lang="zh-TW" altLang="en-US" sz="1500" b="1" kern="120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嘉南高屏防豪雨</a:t>
                      </a:r>
                      <a:endParaRPr lang="en-US" altLang="zh-TW" sz="1500" b="1" kern="1200" dirty="0" smtClean="0">
                        <a:solidFill>
                          <a:srgbClr val="FF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180975" marR="0" indent="-180975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5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f.</a:t>
                      </a:r>
                      <a:r>
                        <a:rPr lang="zh-TW" altLang="en-US" sz="15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暴風圈脫離陸地</a:t>
                      </a:r>
                    </a:p>
                    <a:p>
                      <a:pPr marL="180975" marR="0" indent="-180975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5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g.</a:t>
                      </a:r>
                      <a:r>
                        <a:rPr lang="zh-TW" altLang="en-US" sz="15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颱風逐漸遠離</a:t>
                      </a:r>
                      <a:endParaRPr lang="en-US" altLang="zh-TW" sz="1500" b="1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180975" marR="0" indent="-180975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5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h.</a:t>
                      </a:r>
                      <a:r>
                        <a:rPr lang="zh-TW" altLang="en-US" sz="1500" b="1" kern="120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嘉南高屏及臺東防豪雨</a:t>
                      </a:r>
                    </a:p>
                    <a:p>
                      <a:endParaRPr lang="zh-TW" altLang="en-US" sz="1500" dirty="0">
                        <a:solidFill>
                          <a:schemeClr val="tx1"/>
                        </a:solidFill>
                      </a:endParaRPr>
                    </a:p>
                  </a:txBody>
                  <a:tcPr marL="84406" marR="84406" marT="42203" marB="4220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180975" marR="0" indent="-180975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500" dirty="0" smtClean="0">
                          <a:solidFill>
                            <a:schemeClr val="tx1"/>
                          </a:solidFill>
                        </a:rPr>
                        <a:t>c.</a:t>
                      </a:r>
                      <a:r>
                        <a:rPr lang="zh-TW" altLang="en-US" sz="15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暴風圈侵襲陸地</a:t>
                      </a:r>
                      <a:endParaRPr lang="en-US" altLang="zh-TW" sz="1500" b="1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180975" marR="0" indent="-180975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5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d.</a:t>
                      </a:r>
                      <a:r>
                        <a:rPr lang="zh-TW" altLang="en-US" sz="15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颱風中心最接近</a:t>
                      </a:r>
                      <a:r>
                        <a:rPr lang="zh-TW" altLang="en-US" sz="1500" dirty="0" smtClean="0">
                          <a:solidFill>
                            <a:schemeClr val="tx1"/>
                          </a:solidFill>
                        </a:rPr>
                        <a:t>陸地</a:t>
                      </a:r>
                      <a:endParaRPr lang="en-US" altLang="zh-TW" sz="1500" dirty="0" smtClean="0">
                        <a:solidFill>
                          <a:srgbClr val="FF0000"/>
                        </a:solidFill>
                      </a:endParaRPr>
                    </a:p>
                  </a:txBody>
                  <a:tcPr marL="84406" marR="84406" marT="42203" marB="4220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180975" marR="0" indent="-180975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500" dirty="0" smtClean="0">
                          <a:solidFill>
                            <a:schemeClr val="tx1"/>
                          </a:solidFill>
                        </a:rPr>
                        <a:t>a.</a:t>
                      </a:r>
                      <a:r>
                        <a:rPr lang="zh-TW" altLang="en-US" sz="1500" dirty="0" smtClean="0">
                          <a:solidFill>
                            <a:schemeClr val="tx1"/>
                          </a:solidFill>
                        </a:rPr>
                        <a:t>颱風外圍環流雲帶影響北部及東部大雨或豪雨</a:t>
                      </a:r>
                    </a:p>
                    <a:p>
                      <a:pPr marL="180975" marR="0" indent="-180975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500" dirty="0" smtClean="0">
                          <a:solidFill>
                            <a:schemeClr val="tx1"/>
                          </a:solidFill>
                        </a:rPr>
                        <a:t>b.</a:t>
                      </a:r>
                      <a:r>
                        <a:rPr lang="zh-TW" altLang="en-US" sz="1500" b="1" kern="1200" dirty="0" smtClean="0">
                          <a:solidFill>
                            <a:srgbClr val="FF0000"/>
                          </a:solidFill>
                          <a:latin typeface="+mn-lt"/>
                          <a:ea typeface="標楷體" pitchFamily="65" charset="-120"/>
                          <a:cs typeface="+mn-cs"/>
                        </a:rPr>
                        <a:t>宜蘭、花蓮</a:t>
                      </a:r>
                      <a:r>
                        <a:rPr lang="zh-TW" altLang="en-US" sz="1500" dirty="0" smtClean="0">
                          <a:solidFill>
                            <a:srgbClr val="FF0000"/>
                          </a:solidFill>
                          <a:ea typeface="標楷體" pitchFamily="65" charset="-120"/>
                        </a:rPr>
                        <a:t>、台東及恆春半島嚴防豪雨或大豪雨</a:t>
                      </a:r>
                      <a:endParaRPr lang="en-US" altLang="zh-TW" sz="1500" dirty="0" smtClean="0">
                        <a:solidFill>
                          <a:srgbClr val="FF0000"/>
                        </a:solidFill>
                      </a:endParaRPr>
                    </a:p>
                    <a:p>
                      <a:pPr marL="180975" marR="0" indent="-180975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zh-TW" altLang="en-US" sz="1500" b="1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180975" marR="0" indent="-180975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zh-TW" sz="1500" b="1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180975" marR="0" indent="-180975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zh-TW" altLang="en-US" sz="1500" b="1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4406" marR="84406" marT="42203" marB="4220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180975" marR="0" indent="-180975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5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無</a:t>
                      </a:r>
                    </a:p>
                  </a:txBody>
                  <a:tcPr marL="84406" marR="84406" marT="42203" marB="4220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56" name="矩形 55"/>
          <p:cNvSpPr/>
          <p:nvPr/>
        </p:nvSpPr>
        <p:spPr>
          <a:xfrm>
            <a:off x="1846774" y="3347626"/>
            <a:ext cx="465282" cy="357268"/>
          </a:xfrm>
          <a:prstGeom prst="rect">
            <a:avLst/>
          </a:prstGeom>
          <a:solidFill>
            <a:srgbClr val="FF0000"/>
          </a:solidFill>
          <a:ln w="381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zh-TW" sz="1846" dirty="0">
                <a:solidFill>
                  <a:schemeClr val="tx1"/>
                </a:solidFill>
              </a:rPr>
              <a:t>e</a:t>
            </a:r>
            <a:endParaRPr lang="zh-TW" altLang="en-US" sz="1846" dirty="0">
              <a:solidFill>
                <a:schemeClr val="tx1"/>
              </a:solidFill>
            </a:endParaRPr>
          </a:p>
        </p:txBody>
      </p:sp>
      <p:sp>
        <p:nvSpPr>
          <p:cNvPr id="57" name="矩形 56"/>
          <p:cNvSpPr/>
          <p:nvPr/>
        </p:nvSpPr>
        <p:spPr>
          <a:xfrm>
            <a:off x="5678118" y="3326853"/>
            <a:ext cx="1144466" cy="398814"/>
          </a:xfrm>
          <a:prstGeom prst="rect">
            <a:avLst/>
          </a:prstGeom>
          <a:solidFill>
            <a:srgbClr val="FFC8C8"/>
          </a:solidFill>
          <a:ln w="381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zh-TW" sz="1662" dirty="0">
                <a:solidFill>
                  <a:schemeClr val="tx1"/>
                </a:solidFill>
              </a:rPr>
              <a:t>a</a:t>
            </a:r>
            <a:endParaRPr lang="zh-TW" altLang="en-US" sz="1662" dirty="0">
              <a:solidFill>
                <a:schemeClr val="tx1"/>
              </a:solidFill>
            </a:endParaRPr>
          </a:p>
        </p:txBody>
      </p:sp>
      <p:sp>
        <p:nvSpPr>
          <p:cNvPr id="58" name="矩形 57"/>
          <p:cNvSpPr/>
          <p:nvPr/>
        </p:nvSpPr>
        <p:spPr>
          <a:xfrm>
            <a:off x="4589983" y="3326785"/>
            <a:ext cx="1100618" cy="398882"/>
          </a:xfrm>
          <a:prstGeom prst="rect">
            <a:avLst/>
          </a:prstGeom>
          <a:solidFill>
            <a:srgbClr val="FF8282"/>
          </a:solidFill>
          <a:ln w="381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zh-TW" sz="1662" dirty="0">
                <a:solidFill>
                  <a:schemeClr val="tx1"/>
                </a:solidFill>
              </a:rPr>
              <a:t>b</a:t>
            </a:r>
            <a:endParaRPr lang="zh-TW" altLang="en-US" sz="1662" dirty="0">
              <a:solidFill>
                <a:schemeClr val="tx1"/>
              </a:solidFill>
            </a:endParaRPr>
          </a:p>
        </p:txBody>
      </p:sp>
      <p:sp>
        <p:nvSpPr>
          <p:cNvPr id="59" name="矩形 58"/>
          <p:cNvSpPr/>
          <p:nvPr/>
        </p:nvSpPr>
        <p:spPr>
          <a:xfrm>
            <a:off x="2976746" y="3307140"/>
            <a:ext cx="478794" cy="397754"/>
          </a:xfrm>
          <a:prstGeom prst="rect">
            <a:avLst/>
          </a:prstGeom>
          <a:solidFill>
            <a:srgbClr val="FF0000"/>
          </a:solidFill>
          <a:ln w="381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zh-TW" sz="1662" dirty="0">
                <a:solidFill>
                  <a:schemeClr val="tx1"/>
                </a:solidFill>
              </a:rPr>
              <a:t>d</a:t>
            </a:r>
            <a:endParaRPr lang="zh-TW" altLang="en-US" sz="1662" dirty="0">
              <a:solidFill>
                <a:schemeClr val="tx1"/>
              </a:solidFill>
            </a:endParaRPr>
          </a:p>
        </p:txBody>
      </p:sp>
      <p:sp>
        <p:nvSpPr>
          <p:cNvPr id="60" name="矩形 59"/>
          <p:cNvSpPr/>
          <p:nvPr/>
        </p:nvSpPr>
        <p:spPr>
          <a:xfrm>
            <a:off x="1447961" y="2177169"/>
            <a:ext cx="3758730" cy="309027"/>
          </a:xfrm>
          <a:prstGeom prst="rect">
            <a:avLst/>
          </a:prstGeom>
          <a:solidFill>
            <a:srgbClr val="FF0000"/>
          </a:solidFill>
          <a:ln w="381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zh-TW" altLang="en-US" sz="1846" dirty="0"/>
              <a:t>最大降雨期間</a:t>
            </a:r>
          </a:p>
        </p:txBody>
      </p:sp>
      <p:grpSp>
        <p:nvGrpSpPr>
          <p:cNvPr id="61" name="群組 60"/>
          <p:cNvGrpSpPr/>
          <p:nvPr/>
        </p:nvGrpSpPr>
        <p:grpSpPr>
          <a:xfrm>
            <a:off x="4572037" y="2642520"/>
            <a:ext cx="2259405" cy="684334"/>
            <a:chOff x="56776" y="2636838"/>
            <a:chExt cx="2520000" cy="741362"/>
          </a:xfrm>
        </p:grpSpPr>
        <p:sp>
          <p:nvSpPr>
            <p:cNvPr id="62" name="矩形 61"/>
            <p:cNvSpPr/>
            <p:nvPr/>
          </p:nvSpPr>
          <p:spPr>
            <a:xfrm>
              <a:off x="56776" y="2636838"/>
              <a:ext cx="2520000" cy="741362"/>
            </a:xfrm>
            <a:prstGeom prst="rect">
              <a:avLst/>
            </a:prstGeom>
            <a:noFill/>
            <a:ln w="38100">
              <a:solidFill>
                <a:srgbClr val="00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TW" altLang="en-US" sz="1662" dirty="0"/>
            </a:p>
          </p:txBody>
        </p:sp>
        <p:sp>
          <p:nvSpPr>
            <p:cNvPr id="63" name="文字方塊 7"/>
            <p:cNvSpPr txBox="1">
              <a:spLocks noChangeArrowheads="1"/>
            </p:cNvSpPr>
            <p:nvPr/>
          </p:nvSpPr>
          <p:spPr bwMode="auto">
            <a:xfrm>
              <a:off x="849164" y="2905001"/>
              <a:ext cx="1079500" cy="3334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kumimoji="1" sz="800">
                  <a:solidFill>
                    <a:schemeClr val="tx1"/>
                  </a:solidFill>
                  <a:latin typeface="Arial" charset="0"/>
                  <a:ea typeface="標楷體" pitchFamily="65" charset="-120"/>
                </a:defRPr>
              </a:lvl1pPr>
              <a:lvl2pPr marL="742950" indent="-285750" eaLnBrk="0" hangingPunct="0">
                <a:defRPr kumimoji="1" sz="800">
                  <a:solidFill>
                    <a:schemeClr val="tx1"/>
                  </a:solidFill>
                  <a:latin typeface="Arial" charset="0"/>
                  <a:ea typeface="標楷體" pitchFamily="65" charset="-120"/>
                </a:defRPr>
              </a:lvl2pPr>
              <a:lvl3pPr marL="1143000" indent="-228600" eaLnBrk="0" hangingPunct="0">
                <a:defRPr kumimoji="1" sz="800">
                  <a:solidFill>
                    <a:schemeClr val="tx1"/>
                  </a:solidFill>
                  <a:latin typeface="Arial" charset="0"/>
                  <a:ea typeface="標楷體" pitchFamily="65" charset="-120"/>
                </a:defRPr>
              </a:lvl3pPr>
              <a:lvl4pPr marL="1600200" indent="-228600" eaLnBrk="0" hangingPunct="0">
                <a:defRPr kumimoji="1" sz="800">
                  <a:solidFill>
                    <a:schemeClr val="tx1"/>
                  </a:solidFill>
                  <a:latin typeface="Arial" charset="0"/>
                  <a:ea typeface="標楷體" pitchFamily="65" charset="-120"/>
                </a:defRPr>
              </a:lvl4pPr>
              <a:lvl5pPr marL="2057400" indent="-228600" eaLnBrk="0" hangingPunct="0">
                <a:defRPr kumimoji="1" sz="800">
                  <a:solidFill>
                    <a:schemeClr val="tx1"/>
                  </a:solidFill>
                  <a:latin typeface="Arial" charset="0"/>
                  <a:ea typeface="標楷體" pitchFamily="65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800">
                  <a:solidFill>
                    <a:schemeClr val="tx1"/>
                  </a:solidFill>
                  <a:latin typeface="Arial" charset="0"/>
                  <a:ea typeface="標楷體" pitchFamily="65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800">
                  <a:solidFill>
                    <a:schemeClr val="tx1"/>
                  </a:solidFill>
                  <a:latin typeface="Arial" charset="0"/>
                  <a:ea typeface="標楷體" pitchFamily="65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800">
                  <a:solidFill>
                    <a:schemeClr val="tx1"/>
                  </a:solidFill>
                  <a:latin typeface="Arial" charset="0"/>
                  <a:ea typeface="標楷體" pitchFamily="65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800">
                  <a:solidFill>
                    <a:schemeClr val="tx1"/>
                  </a:solidFill>
                  <a:latin typeface="Arial" charset="0"/>
                  <a:ea typeface="標楷體" pitchFamily="65" charset="-120"/>
                </a:defRPr>
              </a:lvl9pPr>
            </a:lstStyle>
            <a:p>
              <a:pPr eaLnBrk="1" hangingPunct="1"/>
              <a:r>
                <a:rPr lang="en-US" altLang="zh-TW" sz="1400" dirty="0">
                  <a:latin typeface="標楷體" pitchFamily="65" charset="-120"/>
                </a:rPr>
                <a:t>20</a:t>
              </a:r>
              <a:r>
                <a:rPr lang="zh-TW" altLang="en-US" sz="1400" b="1" dirty="0">
                  <a:latin typeface="標楷體" pitchFamily="65" charset="-120"/>
                </a:rPr>
                <a:t>日</a:t>
              </a:r>
              <a:r>
                <a:rPr lang="en-US" altLang="zh-TW" sz="1400" b="1" dirty="0">
                  <a:latin typeface="標楷體" pitchFamily="65" charset="-120"/>
                </a:rPr>
                <a:t>〈</a:t>
              </a:r>
              <a:r>
                <a:rPr lang="zh-TW" altLang="en-US" sz="1400" dirty="0">
                  <a:latin typeface="標楷體" pitchFamily="65" charset="-120"/>
                </a:rPr>
                <a:t>五</a:t>
              </a:r>
              <a:r>
                <a:rPr lang="en-US" altLang="zh-TW" sz="1400" b="1" dirty="0">
                  <a:latin typeface="標楷體" pitchFamily="65" charset="-120"/>
                </a:rPr>
                <a:t>〉</a:t>
              </a:r>
              <a:endParaRPr lang="zh-TW" altLang="en-US" sz="1400" b="1" dirty="0">
                <a:latin typeface="標楷體" pitchFamily="65" charset="-120"/>
              </a:endParaRPr>
            </a:p>
          </p:txBody>
        </p:sp>
      </p:grpSp>
      <p:grpSp>
        <p:nvGrpSpPr>
          <p:cNvPr id="64" name="群組 63"/>
          <p:cNvGrpSpPr/>
          <p:nvPr/>
        </p:nvGrpSpPr>
        <p:grpSpPr>
          <a:xfrm>
            <a:off x="2312057" y="2642520"/>
            <a:ext cx="2326161" cy="684334"/>
            <a:chOff x="-463049" y="2636838"/>
            <a:chExt cx="2594455" cy="741362"/>
          </a:xfrm>
        </p:grpSpPr>
        <p:sp>
          <p:nvSpPr>
            <p:cNvPr id="65" name="矩形 64"/>
            <p:cNvSpPr/>
            <p:nvPr/>
          </p:nvSpPr>
          <p:spPr>
            <a:xfrm>
              <a:off x="-463049" y="2636838"/>
              <a:ext cx="2520000" cy="741362"/>
            </a:xfrm>
            <a:prstGeom prst="rect">
              <a:avLst/>
            </a:prstGeom>
            <a:noFill/>
            <a:ln w="38100">
              <a:solidFill>
                <a:srgbClr val="00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TW" altLang="en-US" sz="1662" dirty="0"/>
            </a:p>
          </p:txBody>
        </p:sp>
        <p:sp>
          <p:nvSpPr>
            <p:cNvPr id="66" name="文字方塊 7"/>
            <p:cNvSpPr txBox="1">
              <a:spLocks noChangeArrowheads="1"/>
            </p:cNvSpPr>
            <p:nvPr/>
          </p:nvSpPr>
          <p:spPr bwMode="auto">
            <a:xfrm>
              <a:off x="310553" y="2905001"/>
              <a:ext cx="1079500" cy="3334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kumimoji="1" sz="800">
                  <a:solidFill>
                    <a:schemeClr val="tx1"/>
                  </a:solidFill>
                  <a:latin typeface="Arial" charset="0"/>
                  <a:ea typeface="標楷體" pitchFamily="65" charset="-120"/>
                </a:defRPr>
              </a:lvl1pPr>
              <a:lvl2pPr marL="742950" indent="-285750" eaLnBrk="0" hangingPunct="0">
                <a:defRPr kumimoji="1" sz="800">
                  <a:solidFill>
                    <a:schemeClr val="tx1"/>
                  </a:solidFill>
                  <a:latin typeface="Arial" charset="0"/>
                  <a:ea typeface="標楷體" pitchFamily="65" charset="-120"/>
                </a:defRPr>
              </a:lvl2pPr>
              <a:lvl3pPr marL="1143000" indent="-228600" eaLnBrk="0" hangingPunct="0">
                <a:defRPr kumimoji="1" sz="800">
                  <a:solidFill>
                    <a:schemeClr val="tx1"/>
                  </a:solidFill>
                  <a:latin typeface="Arial" charset="0"/>
                  <a:ea typeface="標楷體" pitchFamily="65" charset="-120"/>
                </a:defRPr>
              </a:lvl3pPr>
              <a:lvl4pPr marL="1600200" indent="-228600" eaLnBrk="0" hangingPunct="0">
                <a:defRPr kumimoji="1" sz="800">
                  <a:solidFill>
                    <a:schemeClr val="tx1"/>
                  </a:solidFill>
                  <a:latin typeface="Arial" charset="0"/>
                  <a:ea typeface="標楷體" pitchFamily="65" charset="-120"/>
                </a:defRPr>
              </a:lvl4pPr>
              <a:lvl5pPr marL="2057400" indent="-228600" eaLnBrk="0" hangingPunct="0">
                <a:defRPr kumimoji="1" sz="800">
                  <a:solidFill>
                    <a:schemeClr val="tx1"/>
                  </a:solidFill>
                  <a:latin typeface="Arial" charset="0"/>
                  <a:ea typeface="標楷體" pitchFamily="65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800">
                  <a:solidFill>
                    <a:schemeClr val="tx1"/>
                  </a:solidFill>
                  <a:latin typeface="Arial" charset="0"/>
                  <a:ea typeface="標楷體" pitchFamily="65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800">
                  <a:solidFill>
                    <a:schemeClr val="tx1"/>
                  </a:solidFill>
                  <a:latin typeface="Arial" charset="0"/>
                  <a:ea typeface="標楷體" pitchFamily="65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800">
                  <a:solidFill>
                    <a:schemeClr val="tx1"/>
                  </a:solidFill>
                  <a:latin typeface="Arial" charset="0"/>
                  <a:ea typeface="標楷體" pitchFamily="65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800">
                  <a:solidFill>
                    <a:schemeClr val="tx1"/>
                  </a:solidFill>
                  <a:latin typeface="Arial" charset="0"/>
                  <a:ea typeface="標楷體" pitchFamily="65" charset="-120"/>
                </a:defRPr>
              </a:lvl9pPr>
            </a:lstStyle>
            <a:p>
              <a:pPr eaLnBrk="1" hangingPunct="1"/>
              <a:r>
                <a:rPr lang="en-US" altLang="zh-TW" sz="1400" dirty="0">
                  <a:latin typeface="標楷體" pitchFamily="65" charset="-120"/>
                </a:rPr>
                <a:t>21</a:t>
              </a:r>
              <a:r>
                <a:rPr lang="zh-TW" altLang="en-US" sz="1400" b="1" dirty="0">
                  <a:latin typeface="標楷體" pitchFamily="65" charset="-120"/>
                </a:rPr>
                <a:t>日</a:t>
              </a:r>
              <a:r>
                <a:rPr lang="en-US" altLang="zh-TW" sz="1400" b="1" dirty="0">
                  <a:latin typeface="標楷體" pitchFamily="65" charset="-120"/>
                </a:rPr>
                <a:t>〈</a:t>
              </a:r>
              <a:r>
                <a:rPr lang="zh-TW" altLang="en-US" sz="1400" b="1" dirty="0">
                  <a:solidFill>
                    <a:srgbClr val="FF0000"/>
                  </a:solidFill>
                  <a:latin typeface="標楷體" pitchFamily="65" charset="-120"/>
                </a:rPr>
                <a:t>六</a:t>
              </a:r>
              <a:r>
                <a:rPr lang="en-US" altLang="zh-TW" sz="1400" b="1" dirty="0">
                  <a:latin typeface="標楷體" pitchFamily="65" charset="-120"/>
                </a:rPr>
                <a:t>〉</a:t>
              </a:r>
              <a:endParaRPr lang="zh-TW" altLang="en-US" sz="1400" b="1" dirty="0">
                <a:latin typeface="標楷體" pitchFamily="65" charset="-120"/>
              </a:endParaRPr>
            </a:p>
          </p:txBody>
        </p:sp>
        <p:sp>
          <p:nvSpPr>
            <p:cNvPr id="67" name="文字方塊 85"/>
            <p:cNvSpPr txBox="1">
              <a:spLocks noChangeArrowheads="1"/>
            </p:cNvSpPr>
            <p:nvPr/>
          </p:nvSpPr>
          <p:spPr bwMode="auto">
            <a:xfrm>
              <a:off x="-388914" y="2636838"/>
              <a:ext cx="2520320" cy="2847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kumimoji="1" sz="800">
                  <a:solidFill>
                    <a:schemeClr val="tx1"/>
                  </a:solidFill>
                  <a:latin typeface="Arial" charset="0"/>
                  <a:ea typeface="標楷體" pitchFamily="65" charset="-120"/>
                </a:defRPr>
              </a:lvl1pPr>
              <a:lvl2pPr marL="742950" indent="-285750" eaLnBrk="0" hangingPunct="0">
                <a:defRPr kumimoji="1" sz="800">
                  <a:solidFill>
                    <a:schemeClr val="tx1"/>
                  </a:solidFill>
                  <a:latin typeface="Arial" charset="0"/>
                  <a:ea typeface="標楷體" pitchFamily="65" charset="-120"/>
                </a:defRPr>
              </a:lvl2pPr>
              <a:lvl3pPr marL="1143000" indent="-228600" eaLnBrk="0" hangingPunct="0">
                <a:defRPr kumimoji="1" sz="800">
                  <a:solidFill>
                    <a:schemeClr val="tx1"/>
                  </a:solidFill>
                  <a:latin typeface="Arial" charset="0"/>
                  <a:ea typeface="標楷體" pitchFamily="65" charset="-120"/>
                </a:defRPr>
              </a:lvl3pPr>
              <a:lvl4pPr marL="1600200" indent="-228600" eaLnBrk="0" hangingPunct="0">
                <a:defRPr kumimoji="1" sz="800">
                  <a:solidFill>
                    <a:schemeClr val="tx1"/>
                  </a:solidFill>
                  <a:latin typeface="Arial" charset="0"/>
                  <a:ea typeface="標楷體" pitchFamily="65" charset="-120"/>
                </a:defRPr>
              </a:lvl4pPr>
              <a:lvl5pPr marL="2057400" indent="-228600" eaLnBrk="0" hangingPunct="0">
                <a:defRPr kumimoji="1" sz="800">
                  <a:solidFill>
                    <a:schemeClr val="tx1"/>
                  </a:solidFill>
                  <a:latin typeface="Arial" charset="0"/>
                  <a:ea typeface="標楷體" pitchFamily="65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800">
                  <a:solidFill>
                    <a:schemeClr val="tx1"/>
                  </a:solidFill>
                  <a:latin typeface="Arial" charset="0"/>
                  <a:ea typeface="標楷體" pitchFamily="65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800">
                  <a:solidFill>
                    <a:schemeClr val="tx1"/>
                  </a:solidFill>
                  <a:latin typeface="Arial" charset="0"/>
                  <a:ea typeface="標楷體" pitchFamily="65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800">
                  <a:solidFill>
                    <a:schemeClr val="tx1"/>
                  </a:solidFill>
                  <a:latin typeface="Arial" charset="0"/>
                  <a:ea typeface="標楷體" pitchFamily="65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800">
                  <a:solidFill>
                    <a:schemeClr val="tx1"/>
                  </a:solidFill>
                  <a:latin typeface="Arial" charset="0"/>
                  <a:ea typeface="標楷體" pitchFamily="65" charset="-120"/>
                </a:defRPr>
              </a:lvl9pPr>
            </a:lstStyle>
            <a:p>
              <a:pPr eaLnBrk="1" hangingPunct="1"/>
              <a:r>
                <a:rPr lang="en-US" altLang="zh-TW" sz="1108" dirty="0"/>
                <a:t>20</a:t>
              </a:r>
              <a:r>
                <a:rPr lang="zh-TW" altLang="en-US" sz="1108" dirty="0"/>
                <a:t>           </a:t>
              </a:r>
              <a:r>
                <a:rPr lang="en-US" altLang="zh-TW" sz="1108" dirty="0"/>
                <a:t>14</a:t>
              </a:r>
              <a:r>
                <a:rPr lang="zh-TW" altLang="en-US" sz="1108" dirty="0"/>
                <a:t>           </a:t>
              </a:r>
              <a:r>
                <a:rPr lang="en-US" altLang="zh-TW" sz="1108" dirty="0"/>
                <a:t>08</a:t>
              </a:r>
              <a:r>
                <a:rPr lang="zh-TW" altLang="en-US" sz="1108" dirty="0"/>
                <a:t>           </a:t>
              </a:r>
              <a:r>
                <a:rPr lang="en-US" altLang="zh-TW" sz="1108" dirty="0"/>
                <a:t>0</a:t>
              </a:r>
              <a:r>
                <a:rPr lang="zh-TW" altLang="en-US" sz="1108" dirty="0"/>
                <a:t> </a:t>
              </a:r>
              <a:r>
                <a:rPr lang="en-US" altLang="zh-TW" sz="1108" dirty="0"/>
                <a:t>2</a:t>
              </a:r>
              <a:endParaRPr lang="zh-TW" altLang="en-US" sz="1108" dirty="0"/>
            </a:p>
          </p:txBody>
        </p:sp>
      </p:grpSp>
      <p:grpSp>
        <p:nvGrpSpPr>
          <p:cNvPr id="68" name="群組 67"/>
          <p:cNvGrpSpPr/>
          <p:nvPr/>
        </p:nvGrpSpPr>
        <p:grpSpPr>
          <a:xfrm>
            <a:off x="52113" y="2642451"/>
            <a:ext cx="2259692" cy="684334"/>
            <a:chOff x="56456" y="2636838"/>
            <a:chExt cx="2520320" cy="741362"/>
          </a:xfrm>
        </p:grpSpPr>
        <p:sp>
          <p:nvSpPr>
            <p:cNvPr id="69" name="矩形 68"/>
            <p:cNvSpPr/>
            <p:nvPr/>
          </p:nvSpPr>
          <p:spPr>
            <a:xfrm>
              <a:off x="56776" y="2636838"/>
              <a:ext cx="2520000" cy="741362"/>
            </a:xfrm>
            <a:prstGeom prst="rect">
              <a:avLst/>
            </a:prstGeom>
            <a:noFill/>
            <a:ln w="38100">
              <a:solidFill>
                <a:srgbClr val="00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TW" altLang="en-US" sz="1662" dirty="0"/>
            </a:p>
          </p:txBody>
        </p:sp>
        <p:sp>
          <p:nvSpPr>
            <p:cNvPr id="70" name="文字方塊 7"/>
            <p:cNvSpPr txBox="1">
              <a:spLocks noChangeArrowheads="1"/>
            </p:cNvSpPr>
            <p:nvPr/>
          </p:nvSpPr>
          <p:spPr bwMode="auto">
            <a:xfrm>
              <a:off x="849165" y="2905001"/>
              <a:ext cx="1079500" cy="3334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kumimoji="1" sz="800">
                  <a:solidFill>
                    <a:schemeClr val="tx1"/>
                  </a:solidFill>
                  <a:latin typeface="Arial" charset="0"/>
                  <a:ea typeface="標楷體" pitchFamily="65" charset="-120"/>
                </a:defRPr>
              </a:lvl1pPr>
              <a:lvl2pPr marL="742950" indent="-285750" eaLnBrk="0" hangingPunct="0">
                <a:defRPr kumimoji="1" sz="800">
                  <a:solidFill>
                    <a:schemeClr val="tx1"/>
                  </a:solidFill>
                  <a:latin typeface="Arial" charset="0"/>
                  <a:ea typeface="標楷體" pitchFamily="65" charset="-120"/>
                </a:defRPr>
              </a:lvl2pPr>
              <a:lvl3pPr marL="1143000" indent="-228600" eaLnBrk="0" hangingPunct="0">
                <a:defRPr kumimoji="1" sz="800">
                  <a:solidFill>
                    <a:schemeClr val="tx1"/>
                  </a:solidFill>
                  <a:latin typeface="Arial" charset="0"/>
                  <a:ea typeface="標楷體" pitchFamily="65" charset="-120"/>
                </a:defRPr>
              </a:lvl3pPr>
              <a:lvl4pPr marL="1600200" indent="-228600" eaLnBrk="0" hangingPunct="0">
                <a:defRPr kumimoji="1" sz="800">
                  <a:solidFill>
                    <a:schemeClr val="tx1"/>
                  </a:solidFill>
                  <a:latin typeface="Arial" charset="0"/>
                  <a:ea typeface="標楷體" pitchFamily="65" charset="-120"/>
                </a:defRPr>
              </a:lvl4pPr>
              <a:lvl5pPr marL="2057400" indent="-228600" eaLnBrk="0" hangingPunct="0">
                <a:defRPr kumimoji="1" sz="800">
                  <a:solidFill>
                    <a:schemeClr val="tx1"/>
                  </a:solidFill>
                  <a:latin typeface="Arial" charset="0"/>
                  <a:ea typeface="標楷體" pitchFamily="65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800">
                  <a:solidFill>
                    <a:schemeClr val="tx1"/>
                  </a:solidFill>
                  <a:latin typeface="Arial" charset="0"/>
                  <a:ea typeface="標楷體" pitchFamily="65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800">
                  <a:solidFill>
                    <a:schemeClr val="tx1"/>
                  </a:solidFill>
                  <a:latin typeface="Arial" charset="0"/>
                  <a:ea typeface="標楷體" pitchFamily="65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800">
                  <a:solidFill>
                    <a:schemeClr val="tx1"/>
                  </a:solidFill>
                  <a:latin typeface="Arial" charset="0"/>
                  <a:ea typeface="標楷體" pitchFamily="65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800">
                  <a:solidFill>
                    <a:schemeClr val="tx1"/>
                  </a:solidFill>
                  <a:latin typeface="Arial" charset="0"/>
                  <a:ea typeface="標楷體" pitchFamily="65" charset="-120"/>
                </a:defRPr>
              </a:lvl9pPr>
            </a:lstStyle>
            <a:p>
              <a:pPr eaLnBrk="1" hangingPunct="1"/>
              <a:r>
                <a:rPr lang="en-US" altLang="zh-TW" sz="1400" dirty="0">
                  <a:latin typeface="標楷體" pitchFamily="65" charset="-120"/>
                </a:rPr>
                <a:t>22</a:t>
              </a:r>
              <a:r>
                <a:rPr lang="zh-TW" altLang="en-US" sz="1400" b="1" dirty="0">
                  <a:latin typeface="標楷體" pitchFamily="65" charset="-120"/>
                </a:rPr>
                <a:t>日</a:t>
              </a:r>
              <a:r>
                <a:rPr lang="en-US" altLang="zh-TW" sz="1400" b="1" dirty="0">
                  <a:latin typeface="標楷體" pitchFamily="65" charset="-120"/>
                </a:rPr>
                <a:t>〈</a:t>
              </a:r>
              <a:r>
                <a:rPr lang="zh-TW" altLang="en-US" sz="1400" dirty="0">
                  <a:solidFill>
                    <a:srgbClr val="FF0000"/>
                  </a:solidFill>
                  <a:latin typeface="標楷體" pitchFamily="65" charset="-120"/>
                </a:rPr>
                <a:t>日</a:t>
              </a:r>
              <a:r>
                <a:rPr lang="en-US" altLang="zh-TW" sz="1400" b="1" dirty="0">
                  <a:latin typeface="標楷體" pitchFamily="65" charset="-120"/>
                </a:rPr>
                <a:t>〉</a:t>
              </a:r>
              <a:endParaRPr lang="zh-TW" altLang="en-US" sz="1400" b="1" dirty="0">
                <a:latin typeface="標楷體" pitchFamily="65" charset="-120"/>
              </a:endParaRPr>
            </a:p>
          </p:txBody>
        </p:sp>
        <p:sp>
          <p:nvSpPr>
            <p:cNvPr id="71" name="文字方塊 85"/>
            <p:cNvSpPr txBox="1">
              <a:spLocks noChangeArrowheads="1"/>
            </p:cNvSpPr>
            <p:nvPr/>
          </p:nvSpPr>
          <p:spPr bwMode="auto">
            <a:xfrm>
              <a:off x="56456" y="2636838"/>
              <a:ext cx="2520320" cy="2847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kumimoji="1" sz="800">
                  <a:solidFill>
                    <a:schemeClr val="tx1"/>
                  </a:solidFill>
                  <a:latin typeface="Arial" charset="0"/>
                  <a:ea typeface="標楷體" pitchFamily="65" charset="-120"/>
                </a:defRPr>
              </a:lvl1pPr>
              <a:lvl2pPr marL="742950" indent="-285750" eaLnBrk="0" hangingPunct="0">
                <a:defRPr kumimoji="1" sz="800">
                  <a:solidFill>
                    <a:schemeClr val="tx1"/>
                  </a:solidFill>
                  <a:latin typeface="Arial" charset="0"/>
                  <a:ea typeface="標楷體" pitchFamily="65" charset="-120"/>
                </a:defRPr>
              </a:lvl2pPr>
              <a:lvl3pPr marL="1143000" indent="-228600" eaLnBrk="0" hangingPunct="0">
                <a:defRPr kumimoji="1" sz="800">
                  <a:solidFill>
                    <a:schemeClr val="tx1"/>
                  </a:solidFill>
                  <a:latin typeface="Arial" charset="0"/>
                  <a:ea typeface="標楷體" pitchFamily="65" charset="-120"/>
                </a:defRPr>
              </a:lvl3pPr>
              <a:lvl4pPr marL="1600200" indent="-228600" eaLnBrk="0" hangingPunct="0">
                <a:defRPr kumimoji="1" sz="800">
                  <a:solidFill>
                    <a:schemeClr val="tx1"/>
                  </a:solidFill>
                  <a:latin typeface="Arial" charset="0"/>
                  <a:ea typeface="標楷體" pitchFamily="65" charset="-120"/>
                </a:defRPr>
              </a:lvl4pPr>
              <a:lvl5pPr marL="2057400" indent="-228600" eaLnBrk="0" hangingPunct="0">
                <a:defRPr kumimoji="1" sz="800">
                  <a:solidFill>
                    <a:schemeClr val="tx1"/>
                  </a:solidFill>
                  <a:latin typeface="Arial" charset="0"/>
                  <a:ea typeface="標楷體" pitchFamily="65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800">
                  <a:solidFill>
                    <a:schemeClr val="tx1"/>
                  </a:solidFill>
                  <a:latin typeface="Arial" charset="0"/>
                  <a:ea typeface="標楷體" pitchFamily="65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800">
                  <a:solidFill>
                    <a:schemeClr val="tx1"/>
                  </a:solidFill>
                  <a:latin typeface="Arial" charset="0"/>
                  <a:ea typeface="標楷體" pitchFamily="65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800">
                  <a:solidFill>
                    <a:schemeClr val="tx1"/>
                  </a:solidFill>
                  <a:latin typeface="Arial" charset="0"/>
                  <a:ea typeface="標楷體" pitchFamily="65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800">
                  <a:solidFill>
                    <a:schemeClr val="tx1"/>
                  </a:solidFill>
                  <a:latin typeface="Arial" charset="0"/>
                  <a:ea typeface="標楷體" pitchFamily="65" charset="-120"/>
                </a:defRPr>
              </a:lvl9pPr>
            </a:lstStyle>
            <a:p>
              <a:pPr eaLnBrk="1" hangingPunct="1"/>
              <a:r>
                <a:rPr lang="en-US" altLang="zh-TW" sz="1108" dirty="0"/>
                <a:t>20</a:t>
              </a:r>
              <a:r>
                <a:rPr lang="zh-TW" altLang="en-US" sz="1108" dirty="0"/>
                <a:t>           </a:t>
              </a:r>
              <a:r>
                <a:rPr lang="en-US" altLang="zh-TW" sz="1108" dirty="0"/>
                <a:t>14</a:t>
              </a:r>
              <a:r>
                <a:rPr lang="zh-TW" altLang="en-US" sz="1108" dirty="0"/>
                <a:t>           </a:t>
              </a:r>
              <a:r>
                <a:rPr lang="en-US" altLang="zh-TW" sz="1108" dirty="0"/>
                <a:t>08</a:t>
              </a:r>
              <a:r>
                <a:rPr lang="zh-TW" altLang="en-US" sz="1108" dirty="0"/>
                <a:t>           </a:t>
              </a:r>
              <a:r>
                <a:rPr lang="en-US" altLang="zh-TW" sz="1108" dirty="0"/>
                <a:t>0</a:t>
              </a:r>
              <a:r>
                <a:rPr lang="zh-TW" altLang="en-US" sz="1108" dirty="0"/>
                <a:t> </a:t>
              </a:r>
              <a:r>
                <a:rPr lang="en-US" altLang="zh-TW" sz="1108" dirty="0"/>
                <a:t>2</a:t>
              </a:r>
              <a:endParaRPr lang="zh-TW" altLang="en-US" sz="1108" dirty="0"/>
            </a:p>
          </p:txBody>
        </p:sp>
      </p:grpSp>
      <p:sp>
        <p:nvSpPr>
          <p:cNvPr id="75" name="矩形 74"/>
          <p:cNvSpPr/>
          <p:nvPr/>
        </p:nvSpPr>
        <p:spPr>
          <a:xfrm>
            <a:off x="4106718" y="3326853"/>
            <a:ext cx="465282" cy="398814"/>
          </a:xfrm>
          <a:prstGeom prst="rect">
            <a:avLst/>
          </a:prstGeom>
          <a:solidFill>
            <a:srgbClr val="FF5050"/>
          </a:solidFill>
          <a:ln w="381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zh-TW" sz="1662" dirty="0">
                <a:solidFill>
                  <a:schemeClr val="tx1"/>
                </a:solidFill>
              </a:rPr>
              <a:t>c</a:t>
            </a:r>
            <a:endParaRPr lang="zh-TW" altLang="en-US" sz="1662" dirty="0">
              <a:solidFill>
                <a:schemeClr val="tx1"/>
              </a:solidFill>
            </a:endParaRPr>
          </a:p>
        </p:txBody>
      </p:sp>
      <p:sp>
        <p:nvSpPr>
          <p:cNvPr id="84" name="矩形 83"/>
          <p:cNvSpPr/>
          <p:nvPr/>
        </p:nvSpPr>
        <p:spPr>
          <a:xfrm>
            <a:off x="1246780" y="3326853"/>
            <a:ext cx="332345" cy="398814"/>
          </a:xfrm>
          <a:prstGeom prst="rect">
            <a:avLst/>
          </a:prstGeom>
          <a:solidFill>
            <a:srgbClr val="FF6464"/>
          </a:solidFill>
          <a:ln w="381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zh-TW" sz="1846" dirty="0">
                <a:solidFill>
                  <a:schemeClr val="tx1"/>
                </a:solidFill>
              </a:rPr>
              <a:t>f</a:t>
            </a:r>
            <a:endParaRPr lang="zh-TW" altLang="en-US" sz="1846" dirty="0">
              <a:solidFill>
                <a:schemeClr val="tx1"/>
              </a:solidFill>
            </a:endParaRPr>
          </a:p>
        </p:txBody>
      </p:sp>
      <p:sp>
        <p:nvSpPr>
          <p:cNvPr id="85" name="矩形 84"/>
          <p:cNvSpPr/>
          <p:nvPr/>
        </p:nvSpPr>
        <p:spPr>
          <a:xfrm>
            <a:off x="849740" y="3326853"/>
            <a:ext cx="398814" cy="398814"/>
          </a:xfrm>
          <a:prstGeom prst="rect">
            <a:avLst/>
          </a:prstGeom>
          <a:solidFill>
            <a:srgbClr val="FF6464"/>
          </a:solidFill>
          <a:ln w="381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zh-TW" sz="1846" dirty="0">
                <a:solidFill>
                  <a:schemeClr val="tx1"/>
                </a:solidFill>
              </a:rPr>
              <a:t>g</a:t>
            </a:r>
            <a:endParaRPr lang="zh-TW" altLang="en-US" sz="1846" dirty="0">
              <a:solidFill>
                <a:schemeClr val="tx1"/>
              </a:solidFill>
            </a:endParaRPr>
          </a:p>
        </p:txBody>
      </p:sp>
      <p:sp>
        <p:nvSpPr>
          <p:cNvPr id="86" name="矩形 85"/>
          <p:cNvSpPr/>
          <p:nvPr/>
        </p:nvSpPr>
        <p:spPr>
          <a:xfrm>
            <a:off x="52113" y="3326853"/>
            <a:ext cx="797627" cy="398814"/>
          </a:xfrm>
          <a:prstGeom prst="rect">
            <a:avLst/>
          </a:prstGeom>
          <a:solidFill>
            <a:srgbClr val="FF6464"/>
          </a:solidFill>
          <a:ln w="381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zh-TW" sz="1846" dirty="0">
                <a:solidFill>
                  <a:schemeClr val="tx1"/>
                </a:solidFill>
              </a:rPr>
              <a:t>h</a:t>
            </a:r>
            <a:endParaRPr lang="zh-TW" altLang="en-US" sz="1846" dirty="0">
              <a:solidFill>
                <a:schemeClr val="tx1"/>
              </a:solidFill>
            </a:endParaRPr>
          </a:p>
        </p:txBody>
      </p:sp>
      <p:sp>
        <p:nvSpPr>
          <p:cNvPr id="87" name="文字方塊 85"/>
          <p:cNvSpPr txBox="1">
            <a:spLocks noChangeArrowheads="1"/>
          </p:cNvSpPr>
          <p:nvPr/>
        </p:nvSpPr>
        <p:spPr bwMode="auto">
          <a:xfrm>
            <a:off x="4572000" y="2672349"/>
            <a:ext cx="2259692" cy="2628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 sz="800">
                <a:solidFill>
                  <a:schemeClr val="tx1"/>
                </a:solidFill>
                <a:latin typeface="Arial" charset="0"/>
                <a:ea typeface="標楷體" pitchFamily="65" charset="-120"/>
              </a:defRPr>
            </a:lvl1pPr>
            <a:lvl2pPr marL="742950" indent="-285750" eaLnBrk="0" hangingPunct="0">
              <a:defRPr kumimoji="1" sz="800">
                <a:solidFill>
                  <a:schemeClr val="tx1"/>
                </a:solidFill>
                <a:latin typeface="Arial" charset="0"/>
                <a:ea typeface="標楷體" pitchFamily="65" charset="-120"/>
              </a:defRPr>
            </a:lvl2pPr>
            <a:lvl3pPr marL="1143000" indent="-228600" eaLnBrk="0" hangingPunct="0">
              <a:defRPr kumimoji="1" sz="800">
                <a:solidFill>
                  <a:schemeClr val="tx1"/>
                </a:solidFill>
                <a:latin typeface="Arial" charset="0"/>
                <a:ea typeface="標楷體" pitchFamily="65" charset="-120"/>
              </a:defRPr>
            </a:lvl3pPr>
            <a:lvl4pPr marL="1600200" indent="-228600" eaLnBrk="0" hangingPunct="0">
              <a:defRPr kumimoji="1" sz="800">
                <a:solidFill>
                  <a:schemeClr val="tx1"/>
                </a:solidFill>
                <a:latin typeface="Arial" charset="0"/>
                <a:ea typeface="標楷體" pitchFamily="65" charset="-120"/>
              </a:defRPr>
            </a:lvl4pPr>
            <a:lvl5pPr marL="2057400" indent="-228600" eaLnBrk="0" hangingPunct="0">
              <a:defRPr kumimoji="1" sz="800">
                <a:solidFill>
                  <a:schemeClr val="tx1"/>
                </a:solidFill>
                <a:latin typeface="Arial" charset="0"/>
                <a:ea typeface="標楷體" pitchFamily="65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800">
                <a:solidFill>
                  <a:schemeClr val="tx1"/>
                </a:solidFill>
                <a:latin typeface="Arial" charset="0"/>
                <a:ea typeface="標楷體" pitchFamily="65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800">
                <a:solidFill>
                  <a:schemeClr val="tx1"/>
                </a:solidFill>
                <a:latin typeface="Arial" charset="0"/>
                <a:ea typeface="標楷體" pitchFamily="65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800">
                <a:solidFill>
                  <a:schemeClr val="tx1"/>
                </a:solidFill>
                <a:latin typeface="Arial" charset="0"/>
                <a:ea typeface="標楷體" pitchFamily="65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800">
                <a:solidFill>
                  <a:schemeClr val="tx1"/>
                </a:solidFill>
                <a:latin typeface="Arial" charset="0"/>
                <a:ea typeface="標楷體" pitchFamily="65" charset="-120"/>
              </a:defRPr>
            </a:lvl9pPr>
          </a:lstStyle>
          <a:p>
            <a:pPr eaLnBrk="1" hangingPunct="1"/>
            <a:r>
              <a:rPr lang="en-US" altLang="zh-TW" sz="1108" dirty="0"/>
              <a:t>20</a:t>
            </a:r>
            <a:r>
              <a:rPr lang="zh-TW" altLang="en-US" sz="1108" dirty="0"/>
              <a:t>           </a:t>
            </a:r>
            <a:r>
              <a:rPr lang="en-US" altLang="zh-TW" sz="1108" dirty="0"/>
              <a:t>14</a:t>
            </a:r>
            <a:r>
              <a:rPr lang="zh-TW" altLang="en-US" sz="1108" dirty="0"/>
              <a:t>           </a:t>
            </a:r>
            <a:r>
              <a:rPr lang="en-US" altLang="zh-TW" sz="1108" dirty="0"/>
              <a:t>08</a:t>
            </a:r>
            <a:r>
              <a:rPr lang="zh-TW" altLang="en-US" sz="1108" dirty="0"/>
              <a:t>           </a:t>
            </a:r>
            <a:r>
              <a:rPr lang="en-US" altLang="zh-TW" sz="1108" dirty="0"/>
              <a:t>02</a:t>
            </a:r>
            <a:endParaRPr lang="zh-TW" altLang="en-US" sz="1108" dirty="0"/>
          </a:p>
        </p:txBody>
      </p:sp>
      <p:pic>
        <p:nvPicPr>
          <p:cNvPr id="88" name="Picture 8" descr="Tracking map of TC USAGI"/>
          <p:cNvPicPr>
            <a:picLocks noChangeAspect="1" noChangeArrowheads="1"/>
          </p:cNvPicPr>
          <p:nvPr/>
        </p:nvPicPr>
        <p:blipFill>
          <a:blip r:embed="rId2" cstate="print"/>
          <a:srcRect l="50537" t="23616" r="28039" b="47649"/>
          <a:stretch>
            <a:fillRect/>
          </a:stretch>
        </p:blipFill>
        <p:spPr bwMode="auto">
          <a:xfrm>
            <a:off x="2900213" y="4968863"/>
            <a:ext cx="1073567" cy="1159453"/>
          </a:xfrm>
          <a:prstGeom prst="rect">
            <a:avLst/>
          </a:prstGeom>
          <a:noFill/>
        </p:spPr>
      </p:pic>
      <p:sp>
        <p:nvSpPr>
          <p:cNvPr id="89" name="文字方塊 88"/>
          <p:cNvSpPr txBox="1"/>
          <p:nvPr/>
        </p:nvSpPr>
        <p:spPr>
          <a:xfrm>
            <a:off x="2966682" y="5795972"/>
            <a:ext cx="66468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1600" dirty="0">
                <a:solidFill>
                  <a:srgbClr val="FF0000"/>
                </a:solidFill>
              </a:rPr>
              <a:t>21</a:t>
            </a:r>
            <a:r>
              <a:rPr lang="zh-TW" altLang="en-US" sz="1600" dirty="0">
                <a:solidFill>
                  <a:srgbClr val="FF0000"/>
                </a:solidFill>
              </a:rPr>
              <a:t>日</a:t>
            </a:r>
          </a:p>
        </p:txBody>
      </p:sp>
      <p:pic>
        <p:nvPicPr>
          <p:cNvPr id="91" name="Picture 8" descr="Tracking map of TC USAGI"/>
          <p:cNvPicPr>
            <a:picLocks noChangeAspect="1" noChangeArrowheads="1"/>
          </p:cNvPicPr>
          <p:nvPr/>
        </p:nvPicPr>
        <p:blipFill>
          <a:blip r:embed="rId2" cstate="print"/>
          <a:srcRect l="38540" t="22638" r="31466" b="57141"/>
          <a:stretch>
            <a:fillRect/>
          </a:stretch>
        </p:blipFill>
        <p:spPr bwMode="auto">
          <a:xfrm>
            <a:off x="517396" y="4968863"/>
            <a:ext cx="1714198" cy="930565"/>
          </a:xfrm>
          <a:prstGeom prst="rect">
            <a:avLst/>
          </a:prstGeom>
          <a:noFill/>
        </p:spPr>
      </p:pic>
      <p:sp>
        <p:nvSpPr>
          <p:cNvPr id="92" name="文字方塊 91"/>
          <p:cNvSpPr txBox="1"/>
          <p:nvPr/>
        </p:nvSpPr>
        <p:spPr>
          <a:xfrm>
            <a:off x="914436" y="5795972"/>
            <a:ext cx="66468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1600" dirty="0">
                <a:solidFill>
                  <a:srgbClr val="FF0000"/>
                </a:solidFill>
              </a:rPr>
              <a:t>22</a:t>
            </a:r>
            <a:r>
              <a:rPr lang="zh-TW" altLang="en-US" sz="1600" dirty="0">
                <a:solidFill>
                  <a:srgbClr val="FF0000"/>
                </a:solidFill>
              </a:rPr>
              <a:t>日</a:t>
            </a:r>
          </a:p>
        </p:txBody>
      </p:sp>
      <p:sp>
        <p:nvSpPr>
          <p:cNvPr id="40" name="文字方塊 28"/>
          <p:cNvSpPr txBox="1">
            <a:spLocks noChangeArrowheads="1"/>
          </p:cNvSpPr>
          <p:nvPr/>
        </p:nvSpPr>
        <p:spPr bwMode="auto">
          <a:xfrm>
            <a:off x="3940328" y="1381049"/>
            <a:ext cx="2310023" cy="3763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 sz="800">
                <a:solidFill>
                  <a:schemeClr val="tx1"/>
                </a:solidFill>
                <a:latin typeface="Arial" charset="0"/>
                <a:ea typeface="標楷體" pitchFamily="65" charset="-120"/>
              </a:defRPr>
            </a:lvl1pPr>
            <a:lvl2pPr marL="742950" indent="-285750" eaLnBrk="0" hangingPunct="0">
              <a:defRPr kumimoji="1" sz="800">
                <a:solidFill>
                  <a:schemeClr val="tx1"/>
                </a:solidFill>
                <a:latin typeface="Arial" charset="0"/>
                <a:ea typeface="標楷體" pitchFamily="65" charset="-120"/>
              </a:defRPr>
            </a:lvl2pPr>
            <a:lvl3pPr marL="1143000" indent="-228600" eaLnBrk="0" hangingPunct="0">
              <a:defRPr kumimoji="1" sz="800">
                <a:solidFill>
                  <a:schemeClr val="tx1"/>
                </a:solidFill>
                <a:latin typeface="Arial" charset="0"/>
                <a:ea typeface="標楷體" pitchFamily="65" charset="-120"/>
              </a:defRPr>
            </a:lvl3pPr>
            <a:lvl4pPr marL="1600200" indent="-228600" eaLnBrk="0" hangingPunct="0">
              <a:defRPr kumimoji="1" sz="800">
                <a:solidFill>
                  <a:schemeClr val="tx1"/>
                </a:solidFill>
                <a:latin typeface="Arial" charset="0"/>
                <a:ea typeface="標楷體" pitchFamily="65" charset="-120"/>
              </a:defRPr>
            </a:lvl4pPr>
            <a:lvl5pPr marL="2057400" indent="-228600" eaLnBrk="0" hangingPunct="0">
              <a:defRPr kumimoji="1" sz="800">
                <a:solidFill>
                  <a:schemeClr val="tx1"/>
                </a:solidFill>
                <a:latin typeface="Arial" charset="0"/>
                <a:ea typeface="標楷體" pitchFamily="65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800">
                <a:solidFill>
                  <a:schemeClr val="tx1"/>
                </a:solidFill>
                <a:latin typeface="Arial" charset="0"/>
                <a:ea typeface="標楷體" pitchFamily="65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800">
                <a:solidFill>
                  <a:schemeClr val="tx1"/>
                </a:solidFill>
                <a:latin typeface="Arial" charset="0"/>
                <a:ea typeface="標楷體" pitchFamily="65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800">
                <a:solidFill>
                  <a:schemeClr val="tx1"/>
                </a:solidFill>
                <a:latin typeface="Arial" charset="0"/>
                <a:ea typeface="標楷體" pitchFamily="65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800">
                <a:solidFill>
                  <a:schemeClr val="tx1"/>
                </a:solidFill>
                <a:latin typeface="Arial" charset="0"/>
                <a:ea typeface="標楷體" pitchFamily="65" charset="-120"/>
              </a:defRPr>
            </a:lvl9pPr>
          </a:lstStyle>
          <a:p>
            <a:pPr eaLnBrk="1" hangingPunct="1"/>
            <a:r>
              <a:rPr lang="zh-TW" altLang="en-US" sz="1846" b="1" dirty="0" smtClean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海上陸上警報</a:t>
            </a:r>
            <a:endParaRPr lang="zh-TW" altLang="en-US" sz="1846" b="1" dirty="0">
              <a:solidFill>
                <a:srgbClr val="C0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" name="文字方塊 1"/>
          <p:cNvSpPr txBox="1"/>
          <p:nvPr/>
        </p:nvSpPr>
        <p:spPr>
          <a:xfrm>
            <a:off x="5037283" y="6338888"/>
            <a:ext cx="25571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dirty="0" smtClean="0"/>
              <a:t>資料來源</a:t>
            </a:r>
            <a:r>
              <a:rPr lang="en-US" altLang="zh-TW" dirty="0" smtClean="0"/>
              <a:t>:</a:t>
            </a:r>
            <a:r>
              <a:rPr lang="zh-TW" altLang="en-US" dirty="0" smtClean="0"/>
              <a:t>經濟部水利署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5210512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編號版面配置區 1"/>
          <p:cNvSpPr>
            <a:spLocks noGrp="1"/>
          </p:cNvSpPr>
          <p:nvPr>
            <p:ph type="sldNum" sz="quarter" idx="4294967295"/>
          </p:nvPr>
        </p:nvSpPr>
        <p:spPr>
          <a:xfrm>
            <a:off x="8305800" y="6101861"/>
            <a:ext cx="533400" cy="422031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2B4BA33A-CF5E-4A6F-B511-994BA2F178D3}" type="slidenum">
              <a:rPr lang="en-US" altLang="zh-TW" smtClean="0"/>
              <a:pPr>
                <a:defRPr/>
              </a:pPr>
              <a:t>21</a:t>
            </a:fld>
            <a:endParaRPr lang="en-US" altLang="zh-TW"/>
          </a:p>
        </p:txBody>
      </p:sp>
      <p:sp>
        <p:nvSpPr>
          <p:cNvPr id="15" name="橢圓 14"/>
          <p:cNvSpPr>
            <a:spLocks noChangeAspect="1"/>
          </p:cNvSpPr>
          <p:nvPr/>
        </p:nvSpPr>
        <p:spPr bwMode="auto">
          <a:xfrm>
            <a:off x="1924731" y="5289168"/>
            <a:ext cx="564986" cy="623332"/>
          </a:xfrm>
          <a:prstGeom prst="ellipse">
            <a:avLst/>
          </a:prstGeom>
          <a:noFill/>
          <a:ln w="28575" cap="flat" cmpd="sng" algn="ctr">
            <a:solidFill>
              <a:srgbClr val="CC0099"/>
            </a:solidFill>
            <a:prstDash val="solid"/>
            <a:round/>
            <a:headEnd type="none" w="med" len="med"/>
            <a:tailEnd type="none" w="med" len="med"/>
          </a:ln>
          <a:effectLst>
            <a:outerShdw sx="1000" sy="1000" algn="ctr" rotWithShape="0">
              <a:srgbClr val="FF9999"/>
            </a:outerShdw>
          </a:effectLst>
        </p:spPr>
        <p:txBody>
          <a:bodyPr vert="horz" wrap="square" lIns="84406" tIns="42203" rIns="84406" bIns="42203" numCol="1" rtlCol="0" anchor="t" anchorCtr="0" compatLnSpc="1">
            <a:prstTxWarp prst="textNoShape">
              <a:avLst/>
            </a:prstTxWarp>
            <a:spAutoFit/>
          </a:bodyPr>
          <a:lstStyle/>
          <a:p>
            <a:pPr defTabSz="844083" fontAlgn="base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</a:pPr>
            <a:endParaRPr kumimoji="1" lang="zh-TW" altLang="en-US" sz="2585" b="1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21" name="橢圓 20"/>
          <p:cNvSpPr>
            <a:spLocks noChangeAspect="1"/>
          </p:cNvSpPr>
          <p:nvPr/>
        </p:nvSpPr>
        <p:spPr bwMode="auto">
          <a:xfrm>
            <a:off x="1891497" y="5847616"/>
            <a:ext cx="564986" cy="623332"/>
          </a:xfrm>
          <a:prstGeom prst="ellipse">
            <a:avLst/>
          </a:prstGeom>
          <a:noFill/>
          <a:ln w="28575" cap="flat" cmpd="sng" algn="ctr">
            <a:solidFill>
              <a:srgbClr val="FF2828"/>
            </a:solidFill>
            <a:prstDash val="solid"/>
            <a:round/>
            <a:headEnd type="none" w="med" len="med"/>
            <a:tailEnd type="none" w="med" len="med"/>
          </a:ln>
          <a:effectLst>
            <a:outerShdw sx="1000" sy="1000" algn="ctr" rotWithShape="0">
              <a:srgbClr val="FF9999"/>
            </a:outerShdw>
          </a:effectLst>
        </p:spPr>
        <p:txBody>
          <a:bodyPr vert="horz" wrap="square" lIns="84406" tIns="42203" rIns="84406" bIns="42203" numCol="1" rtlCol="0" anchor="t" anchorCtr="0" compatLnSpc="1">
            <a:prstTxWarp prst="textNoShape">
              <a:avLst/>
            </a:prstTxWarp>
            <a:spAutoFit/>
          </a:bodyPr>
          <a:lstStyle/>
          <a:p>
            <a:pPr defTabSz="844083" fontAlgn="base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</a:pPr>
            <a:endParaRPr kumimoji="1" lang="zh-TW" altLang="en-US" sz="2585" b="1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22" name="橢圓 21"/>
          <p:cNvSpPr>
            <a:spLocks noChangeAspect="1"/>
          </p:cNvSpPr>
          <p:nvPr/>
        </p:nvSpPr>
        <p:spPr bwMode="auto">
          <a:xfrm>
            <a:off x="4716426" y="5860292"/>
            <a:ext cx="564986" cy="623332"/>
          </a:xfrm>
          <a:prstGeom prst="ellipse">
            <a:avLst/>
          </a:prstGeom>
          <a:noFill/>
          <a:ln w="28575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>
            <a:outerShdw sx="1000" sy="1000" algn="ctr" rotWithShape="0">
              <a:srgbClr val="FF9999"/>
            </a:outerShdw>
          </a:effectLst>
        </p:spPr>
        <p:txBody>
          <a:bodyPr vert="horz" wrap="square" lIns="84406" tIns="42203" rIns="84406" bIns="42203" numCol="1" rtlCol="0" anchor="t" anchorCtr="0" compatLnSpc="1">
            <a:prstTxWarp prst="textNoShape">
              <a:avLst/>
            </a:prstTxWarp>
            <a:spAutoFit/>
          </a:bodyPr>
          <a:lstStyle/>
          <a:p>
            <a:pPr defTabSz="844083" fontAlgn="base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</a:pPr>
            <a:endParaRPr kumimoji="1" lang="zh-TW" altLang="en-US" sz="2585" b="1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23" name="橢圓 22"/>
          <p:cNvSpPr>
            <a:spLocks noChangeAspect="1"/>
          </p:cNvSpPr>
          <p:nvPr/>
        </p:nvSpPr>
        <p:spPr bwMode="auto">
          <a:xfrm>
            <a:off x="4649957" y="5262071"/>
            <a:ext cx="564986" cy="623332"/>
          </a:xfrm>
          <a:prstGeom prst="ellipse">
            <a:avLst/>
          </a:prstGeom>
          <a:noFill/>
          <a:ln w="28575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>
            <a:outerShdw sx="1000" sy="1000" algn="ctr" rotWithShape="0">
              <a:srgbClr val="FF9999"/>
            </a:outerShdw>
          </a:effectLst>
        </p:spPr>
        <p:txBody>
          <a:bodyPr vert="horz" wrap="square" lIns="84406" tIns="42203" rIns="84406" bIns="42203" numCol="1" rtlCol="0" anchor="t" anchorCtr="0" compatLnSpc="1">
            <a:prstTxWarp prst="textNoShape">
              <a:avLst/>
            </a:prstTxWarp>
            <a:spAutoFit/>
          </a:bodyPr>
          <a:lstStyle/>
          <a:p>
            <a:pPr defTabSz="844083" fontAlgn="base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</a:pPr>
            <a:endParaRPr kumimoji="1" lang="zh-TW" altLang="en-US" sz="2585" b="1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17" name="文字方塊 16"/>
          <p:cNvSpPr txBox="1"/>
          <p:nvPr/>
        </p:nvSpPr>
        <p:spPr>
          <a:xfrm>
            <a:off x="636984" y="5327858"/>
            <a:ext cx="1370888" cy="3763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1846" dirty="0">
                <a:latin typeface="+mj-ea"/>
                <a:ea typeface="+mj-ea"/>
              </a:rPr>
              <a:t>超大豪雨：</a:t>
            </a:r>
          </a:p>
        </p:txBody>
      </p:sp>
      <p:sp>
        <p:nvSpPr>
          <p:cNvPr id="25" name="文字方塊 24"/>
          <p:cNvSpPr txBox="1"/>
          <p:nvPr/>
        </p:nvSpPr>
        <p:spPr>
          <a:xfrm>
            <a:off x="807265" y="5870146"/>
            <a:ext cx="1133644" cy="3763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1846" dirty="0">
                <a:latin typeface="+mj-ea"/>
                <a:ea typeface="+mj-ea"/>
              </a:rPr>
              <a:t>大豪雨：</a:t>
            </a:r>
          </a:p>
        </p:txBody>
      </p:sp>
      <p:sp>
        <p:nvSpPr>
          <p:cNvPr id="26" name="文字方塊 25"/>
          <p:cNvSpPr txBox="1"/>
          <p:nvPr/>
        </p:nvSpPr>
        <p:spPr>
          <a:xfrm>
            <a:off x="3852331" y="5351479"/>
            <a:ext cx="896399" cy="3763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1846" dirty="0">
                <a:latin typeface="+mj-ea"/>
                <a:ea typeface="+mj-ea"/>
              </a:rPr>
              <a:t>豪雨：</a:t>
            </a:r>
          </a:p>
        </p:txBody>
      </p:sp>
      <p:sp>
        <p:nvSpPr>
          <p:cNvPr id="27" name="文字方塊 26"/>
          <p:cNvSpPr txBox="1"/>
          <p:nvPr/>
        </p:nvSpPr>
        <p:spPr>
          <a:xfrm>
            <a:off x="3852331" y="5870146"/>
            <a:ext cx="896399" cy="3763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1846" dirty="0">
                <a:latin typeface="+mj-ea"/>
                <a:ea typeface="+mj-ea"/>
              </a:rPr>
              <a:t>大雨：</a:t>
            </a:r>
          </a:p>
        </p:txBody>
      </p:sp>
      <p:sp>
        <p:nvSpPr>
          <p:cNvPr id="48" name="文字方塊 1"/>
          <p:cNvSpPr txBox="1">
            <a:spLocks noChangeArrowheads="1"/>
          </p:cNvSpPr>
          <p:nvPr/>
        </p:nvSpPr>
        <p:spPr bwMode="auto">
          <a:xfrm>
            <a:off x="395536" y="204827"/>
            <a:ext cx="9144000" cy="5909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base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</a:pPr>
            <a:r>
              <a:rPr kumimoji="1" lang="zh-TW" altLang="en-US" sz="3600" b="1" dirty="0">
                <a:solidFill>
                  <a:srgbClr val="C00000"/>
                </a:solidFill>
                <a:latin typeface="Times New Roman" pitchFamily="18" charset="0"/>
              </a:rPr>
              <a:t>降雨歷程推估</a:t>
            </a:r>
          </a:p>
        </p:txBody>
      </p:sp>
      <p:grpSp>
        <p:nvGrpSpPr>
          <p:cNvPr id="30" name="群組 29"/>
          <p:cNvGrpSpPr/>
          <p:nvPr/>
        </p:nvGrpSpPr>
        <p:grpSpPr>
          <a:xfrm>
            <a:off x="134684" y="1018850"/>
            <a:ext cx="1800000" cy="2781568"/>
            <a:chOff x="8193360" y="4097539"/>
            <a:chExt cx="1800000" cy="2781568"/>
          </a:xfrm>
        </p:grpSpPr>
        <p:pic>
          <p:nvPicPr>
            <p:cNvPr id="31" name="Picture 52" descr="E:\桌面\2\處置報告\20130711蘇力颱風\累積雨量\hk2013-07-12_0000.png"/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1794" r="33032"/>
            <a:stretch/>
          </p:blipFill>
          <p:spPr bwMode="auto">
            <a:xfrm>
              <a:off x="8193360" y="4508276"/>
              <a:ext cx="1800000" cy="2370831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2" name="矩形 31"/>
            <p:cNvSpPr/>
            <p:nvPr/>
          </p:nvSpPr>
          <p:spPr bwMode="auto">
            <a:xfrm>
              <a:off x="8193360" y="4097539"/>
              <a:ext cx="1800000" cy="369332"/>
            </a:xfrm>
            <a:prstGeom prst="rect">
              <a:avLst/>
            </a:prstGeom>
            <a:solidFill>
              <a:srgbClr val="00CC99">
                <a:lumMod val="40000"/>
                <a:lumOff val="60000"/>
              </a:srgbClr>
            </a:solidFill>
            <a:ln w="952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dist="107763" sx="1000" sy="1000" algn="ctr" rotWithShape="0">
                <a:srgbClr val="FF9999"/>
              </a:outerShdw>
            </a:effec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defTabSz="914400" eaLnBrk="1" fontAlgn="base" latinLnBrk="0" hangingPunct="1">
                <a:lnSpc>
                  <a:spcPct val="9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zh-TW" sz="20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標楷體" pitchFamily="65" charset="-120"/>
                  <a:ea typeface="新細明體" charset="-120"/>
                </a:rPr>
                <a:t>21</a:t>
              </a:r>
              <a:r>
                <a:rPr kumimoji="1" lang="zh-TW" altLang="en-US" sz="20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標楷體" pitchFamily="65" charset="-120"/>
                  <a:ea typeface="標楷體" pitchFamily="65" charset="-120"/>
                </a:rPr>
                <a:t>日降雨評估</a:t>
              </a:r>
            </a:p>
          </p:txBody>
        </p:sp>
      </p:grpSp>
      <p:grpSp>
        <p:nvGrpSpPr>
          <p:cNvPr id="33" name="群組 32"/>
          <p:cNvGrpSpPr/>
          <p:nvPr/>
        </p:nvGrpSpPr>
        <p:grpSpPr>
          <a:xfrm>
            <a:off x="2078684" y="1018850"/>
            <a:ext cx="1800000" cy="2781568"/>
            <a:chOff x="8193360" y="4097539"/>
            <a:chExt cx="1800000" cy="2781568"/>
          </a:xfrm>
          <a:noFill/>
          <a:effectLst/>
        </p:grpSpPr>
        <p:pic>
          <p:nvPicPr>
            <p:cNvPr id="34" name="Picture 52" descr="E:\桌面\2\處置報告\20130711蘇力颱風\累積雨量\hk2013-07-12_0000.png"/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1794" r="33032"/>
            <a:stretch/>
          </p:blipFill>
          <p:spPr bwMode="auto">
            <a:xfrm>
              <a:off x="8193360" y="4508276"/>
              <a:ext cx="1800000" cy="2370831"/>
            </a:xfrm>
            <a:prstGeom prst="rect">
              <a:avLst/>
            </a:prstGeom>
            <a:grpFill/>
            <a:ln>
              <a:solidFill>
                <a:srgbClr val="FFFF00"/>
              </a:solidFill>
            </a:ln>
            <a:extLst/>
          </p:spPr>
        </p:pic>
        <p:sp>
          <p:nvSpPr>
            <p:cNvPr id="35" name="矩形 34"/>
            <p:cNvSpPr/>
            <p:nvPr/>
          </p:nvSpPr>
          <p:spPr bwMode="auto">
            <a:xfrm>
              <a:off x="8193360" y="4097539"/>
              <a:ext cx="1800000" cy="369332"/>
            </a:xfrm>
            <a:prstGeom prst="rect">
              <a:avLst/>
            </a:prstGeom>
            <a:grpFill/>
            <a:ln w="9525" cap="flat" cmpd="sng" algn="ctr">
              <a:solidFill>
                <a:srgbClr val="FFFF00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dist="107763" sx="1000" sy="1000" algn="ctr" rotWithShape="0">
                <a:srgbClr val="FF9999"/>
              </a:outerShdw>
            </a:effec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lnSpc>
                  <a:spcPct val="90000"/>
                </a:lnSpc>
                <a:spcBef>
                  <a:spcPct val="50000"/>
                </a:spcBef>
                <a:spcAft>
                  <a:spcPct val="0"/>
                </a:spcAft>
              </a:pPr>
              <a:r>
                <a:rPr kumimoji="1" lang="en-US" altLang="zh-TW" sz="2000" b="1" dirty="0" smtClean="0">
                  <a:solidFill>
                    <a:srgbClr val="000000"/>
                  </a:solidFill>
                  <a:latin typeface="標楷體" pitchFamily="65" charset="-120"/>
                  <a:ea typeface="新細明體" charset="-120"/>
                </a:rPr>
                <a:t>22</a:t>
              </a:r>
              <a:r>
                <a:rPr kumimoji="1" lang="zh-TW" altLang="en-US" sz="2000" b="1" dirty="0" smtClean="0">
                  <a:solidFill>
                    <a:srgbClr val="000000"/>
                  </a:solidFill>
                  <a:latin typeface="標楷體" pitchFamily="65" charset="-120"/>
                  <a:ea typeface="標楷體" pitchFamily="65" charset="-120"/>
                </a:rPr>
                <a:t>日降雨評估</a:t>
              </a:r>
            </a:p>
          </p:txBody>
        </p:sp>
      </p:grpSp>
      <p:sp>
        <p:nvSpPr>
          <p:cNvPr id="36" name="手繪多邊形 35"/>
          <p:cNvSpPr/>
          <p:nvPr/>
        </p:nvSpPr>
        <p:spPr bwMode="auto">
          <a:xfrm>
            <a:off x="1404970" y="1776532"/>
            <a:ext cx="287043" cy="439615"/>
          </a:xfrm>
          <a:custGeom>
            <a:avLst/>
            <a:gdLst>
              <a:gd name="connsiteX0" fmla="*/ 266281 w 287043"/>
              <a:gd name="connsiteY0" fmla="*/ 12560 h 439615"/>
              <a:gd name="connsiteX1" fmla="*/ 276329 w 287043"/>
              <a:gd name="connsiteY1" fmla="*/ 87922 h 439615"/>
              <a:gd name="connsiteX2" fmla="*/ 266281 w 287043"/>
              <a:gd name="connsiteY2" fmla="*/ 118067 h 439615"/>
              <a:gd name="connsiteX3" fmla="*/ 246184 w 287043"/>
              <a:gd name="connsiteY3" fmla="*/ 138164 h 439615"/>
              <a:gd name="connsiteX4" fmla="*/ 226088 w 287043"/>
              <a:gd name="connsiteY4" fmla="*/ 163285 h 439615"/>
              <a:gd name="connsiteX5" fmla="*/ 221063 w 287043"/>
              <a:gd name="connsiteY5" fmla="*/ 178358 h 439615"/>
              <a:gd name="connsiteX6" fmla="*/ 200967 w 287043"/>
              <a:gd name="connsiteY6" fmla="*/ 208503 h 439615"/>
              <a:gd name="connsiteX7" fmla="*/ 190918 w 287043"/>
              <a:gd name="connsiteY7" fmla="*/ 223575 h 439615"/>
              <a:gd name="connsiteX8" fmla="*/ 185894 w 287043"/>
              <a:gd name="connsiteY8" fmla="*/ 243672 h 439615"/>
              <a:gd name="connsiteX9" fmla="*/ 175846 w 287043"/>
              <a:gd name="connsiteY9" fmla="*/ 308986 h 439615"/>
              <a:gd name="connsiteX10" fmla="*/ 170822 w 287043"/>
              <a:gd name="connsiteY10" fmla="*/ 349180 h 439615"/>
              <a:gd name="connsiteX11" fmla="*/ 155749 w 287043"/>
              <a:gd name="connsiteY11" fmla="*/ 409470 h 439615"/>
              <a:gd name="connsiteX12" fmla="*/ 140677 w 287043"/>
              <a:gd name="connsiteY12" fmla="*/ 419518 h 439615"/>
              <a:gd name="connsiteX13" fmla="*/ 130628 w 287043"/>
              <a:gd name="connsiteY13" fmla="*/ 429566 h 439615"/>
              <a:gd name="connsiteX14" fmla="*/ 100483 w 287043"/>
              <a:gd name="connsiteY14" fmla="*/ 439615 h 439615"/>
              <a:gd name="connsiteX15" fmla="*/ 55266 w 287043"/>
              <a:gd name="connsiteY15" fmla="*/ 434591 h 439615"/>
              <a:gd name="connsiteX16" fmla="*/ 40193 w 287043"/>
              <a:gd name="connsiteY16" fmla="*/ 429566 h 439615"/>
              <a:gd name="connsiteX17" fmla="*/ 25121 w 287043"/>
              <a:gd name="connsiteY17" fmla="*/ 409470 h 439615"/>
              <a:gd name="connsiteX18" fmla="*/ 10048 w 287043"/>
              <a:gd name="connsiteY18" fmla="*/ 364252 h 439615"/>
              <a:gd name="connsiteX19" fmla="*/ 5024 w 287043"/>
              <a:gd name="connsiteY19" fmla="*/ 349180 h 439615"/>
              <a:gd name="connsiteX20" fmla="*/ 0 w 287043"/>
              <a:gd name="connsiteY20" fmla="*/ 334107 h 439615"/>
              <a:gd name="connsiteX21" fmla="*/ 10048 w 287043"/>
              <a:gd name="connsiteY21" fmla="*/ 268793 h 439615"/>
              <a:gd name="connsiteX22" fmla="*/ 20096 w 287043"/>
              <a:gd name="connsiteY22" fmla="*/ 258744 h 439615"/>
              <a:gd name="connsiteX23" fmla="*/ 30145 w 287043"/>
              <a:gd name="connsiteY23" fmla="*/ 228599 h 439615"/>
              <a:gd name="connsiteX24" fmla="*/ 35169 w 287043"/>
              <a:gd name="connsiteY24" fmla="*/ 208503 h 439615"/>
              <a:gd name="connsiteX25" fmla="*/ 45217 w 287043"/>
              <a:gd name="connsiteY25" fmla="*/ 198454 h 439615"/>
              <a:gd name="connsiteX26" fmla="*/ 60290 w 287043"/>
              <a:gd name="connsiteY26" fmla="*/ 148213 h 439615"/>
              <a:gd name="connsiteX27" fmla="*/ 70338 w 287043"/>
              <a:gd name="connsiteY27" fmla="*/ 138164 h 439615"/>
              <a:gd name="connsiteX28" fmla="*/ 80387 w 287043"/>
              <a:gd name="connsiteY28" fmla="*/ 97971 h 439615"/>
              <a:gd name="connsiteX29" fmla="*/ 85411 w 287043"/>
              <a:gd name="connsiteY29" fmla="*/ 82898 h 439615"/>
              <a:gd name="connsiteX30" fmla="*/ 100483 w 287043"/>
              <a:gd name="connsiteY30" fmla="*/ 72850 h 439615"/>
              <a:gd name="connsiteX31" fmla="*/ 125604 w 287043"/>
              <a:gd name="connsiteY31" fmla="*/ 57777 h 439615"/>
              <a:gd name="connsiteX32" fmla="*/ 170822 w 287043"/>
              <a:gd name="connsiteY32" fmla="*/ 22608 h 439615"/>
              <a:gd name="connsiteX33" fmla="*/ 185894 w 287043"/>
              <a:gd name="connsiteY33" fmla="*/ 12560 h 439615"/>
              <a:gd name="connsiteX34" fmla="*/ 256233 w 287043"/>
              <a:gd name="connsiteY34" fmla="*/ 12560 h 439615"/>
              <a:gd name="connsiteX35" fmla="*/ 266281 w 287043"/>
              <a:gd name="connsiteY35" fmla="*/ 12560 h 4396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287043" h="439615">
                <a:moveTo>
                  <a:pt x="266281" y="12560"/>
                </a:moveTo>
                <a:cubicBezTo>
                  <a:pt x="269630" y="25120"/>
                  <a:pt x="287043" y="20071"/>
                  <a:pt x="276329" y="87922"/>
                </a:cubicBezTo>
                <a:cubicBezTo>
                  <a:pt x="274677" y="98384"/>
                  <a:pt x="273771" y="110577"/>
                  <a:pt x="266281" y="118067"/>
                </a:cubicBezTo>
                <a:lnTo>
                  <a:pt x="246184" y="138164"/>
                </a:lnTo>
                <a:cubicBezTo>
                  <a:pt x="233557" y="176049"/>
                  <a:pt x="252059" y="130822"/>
                  <a:pt x="226088" y="163285"/>
                </a:cubicBezTo>
                <a:cubicBezTo>
                  <a:pt x="222779" y="167421"/>
                  <a:pt x="223635" y="173728"/>
                  <a:pt x="221063" y="178358"/>
                </a:cubicBezTo>
                <a:cubicBezTo>
                  <a:pt x="215198" y="188915"/>
                  <a:pt x="207666" y="198455"/>
                  <a:pt x="200967" y="208503"/>
                </a:cubicBezTo>
                <a:lnTo>
                  <a:pt x="190918" y="223575"/>
                </a:lnTo>
                <a:cubicBezTo>
                  <a:pt x="189243" y="230274"/>
                  <a:pt x="187248" y="236901"/>
                  <a:pt x="185894" y="243672"/>
                </a:cubicBezTo>
                <a:cubicBezTo>
                  <a:pt x="182824" y="259023"/>
                  <a:pt x="177776" y="294508"/>
                  <a:pt x="175846" y="308986"/>
                </a:cubicBezTo>
                <a:cubicBezTo>
                  <a:pt x="174062" y="322370"/>
                  <a:pt x="172731" y="335813"/>
                  <a:pt x="170822" y="349180"/>
                </a:cubicBezTo>
                <a:cubicBezTo>
                  <a:pt x="169827" y="356148"/>
                  <a:pt x="163020" y="404622"/>
                  <a:pt x="155749" y="409470"/>
                </a:cubicBezTo>
                <a:cubicBezTo>
                  <a:pt x="150725" y="412819"/>
                  <a:pt x="145392" y="415746"/>
                  <a:pt x="140677" y="419518"/>
                </a:cubicBezTo>
                <a:cubicBezTo>
                  <a:pt x="136978" y="422477"/>
                  <a:pt x="134865" y="427448"/>
                  <a:pt x="130628" y="429566"/>
                </a:cubicBezTo>
                <a:cubicBezTo>
                  <a:pt x="121154" y="434303"/>
                  <a:pt x="100483" y="439615"/>
                  <a:pt x="100483" y="439615"/>
                </a:cubicBezTo>
                <a:cubicBezTo>
                  <a:pt x="85411" y="437940"/>
                  <a:pt x="70225" y="437084"/>
                  <a:pt x="55266" y="434591"/>
                </a:cubicBezTo>
                <a:cubicBezTo>
                  <a:pt x="50042" y="433720"/>
                  <a:pt x="44262" y="432957"/>
                  <a:pt x="40193" y="429566"/>
                </a:cubicBezTo>
                <a:cubicBezTo>
                  <a:pt x="33760" y="424206"/>
                  <a:pt x="30145" y="416169"/>
                  <a:pt x="25121" y="409470"/>
                </a:cubicBezTo>
                <a:lnTo>
                  <a:pt x="10048" y="364252"/>
                </a:lnTo>
                <a:lnTo>
                  <a:pt x="5024" y="349180"/>
                </a:lnTo>
                <a:lnTo>
                  <a:pt x="0" y="334107"/>
                </a:lnTo>
                <a:cubicBezTo>
                  <a:pt x="326" y="331172"/>
                  <a:pt x="3832" y="281225"/>
                  <a:pt x="10048" y="268793"/>
                </a:cubicBezTo>
                <a:cubicBezTo>
                  <a:pt x="12166" y="264556"/>
                  <a:pt x="16747" y="262094"/>
                  <a:pt x="20096" y="258744"/>
                </a:cubicBezTo>
                <a:cubicBezTo>
                  <a:pt x="23446" y="248696"/>
                  <a:pt x="27576" y="238875"/>
                  <a:pt x="30145" y="228599"/>
                </a:cubicBezTo>
                <a:cubicBezTo>
                  <a:pt x="31820" y="221900"/>
                  <a:pt x="32081" y="214679"/>
                  <a:pt x="35169" y="208503"/>
                </a:cubicBezTo>
                <a:cubicBezTo>
                  <a:pt x="37287" y="204266"/>
                  <a:pt x="41868" y="201804"/>
                  <a:pt x="45217" y="198454"/>
                </a:cubicBezTo>
                <a:cubicBezTo>
                  <a:pt x="47494" y="189345"/>
                  <a:pt x="56212" y="152292"/>
                  <a:pt x="60290" y="148213"/>
                </a:cubicBezTo>
                <a:lnTo>
                  <a:pt x="70338" y="138164"/>
                </a:lnTo>
                <a:cubicBezTo>
                  <a:pt x="73688" y="124766"/>
                  <a:pt x="76020" y="111072"/>
                  <a:pt x="80387" y="97971"/>
                </a:cubicBezTo>
                <a:cubicBezTo>
                  <a:pt x="82062" y="92947"/>
                  <a:pt x="82103" y="87034"/>
                  <a:pt x="85411" y="82898"/>
                </a:cubicBezTo>
                <a:cubicBezTo>
                  <a:pt x="89183" y="78183"/>
                  <a:pt x="95768" y="76622"/>
                  <a:pt x="100483" y="72850"/>
                </a:cubicBezTo>
                <a:cubicBezTo>
                  <a:pt x="120188" y="57087"/>
                  <a:pt x="99430" y="66503"/>
                  <a:pt x="125604" y="57777"/>
                </a:cubicBezTo>
                <a:cubicBezTo>
                  <a:pt x="159494" y="23887"/>
                  <a:pt x="142268" y="32125"/>
                  <a:pt x="170822" y="22608"/>
                </a:cubicBezTo>
                <a:cubicBezTo>
                  <a:pt x="175846" y="19259"/>
                  <a:pt x="180493" y="15260"/>
                  <a:pt x="185894" y="12560"/>
                </a:cubicBezTo>
                <a:cubicBezTo>
                  <a:pt x="209314" y="850"/>
                  <a:pt x="227832" y="9978"/>
                  <a:pt x="256233" y="12560"/>
                </a:cubicBezTo>
                <a:cubicBezTo>
                  <a:pt x="273552" y="18333"/>
                  <a:pt x="262932" y="0"/>
                  <a:pt x="266281" y="12560"/>
                </a:cubicBezTo>
                <a:close/>
              </a:path>
            </a:pathLst>
          </a:custGeom>
          <a:solidFill>
            <a:srgbClr val="CC0066"/>
          </a:solidFill>
          <a:ln w="9525" cap="flat" cmpd="sng" algn="ctr">
            <a:solidFill>
              <a:srgbClr val="FF99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fontAlgn="base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</a:pPr>
            <a:endParaRPr kumimoji="1" lang="zh-TW" altLang="en-US" sz="2800" b="1" smtClean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46" name="手繪多邊形 45"/>
          <p:cNvSpPr/>
          <p:nvPr/>
        </p:nvSpPr>
        <p:spPr bwMode="auto">
          <a:xfrm>
            <a:off x="1222889" y="2436509"/>
            <a:ext cx="182081" cy="373034"/>
          </a:xfrm>
          <a:custGeom>
            <a:avLst/>
            <a:gdLst>
              <a:gd name="connsiteX0" fmla="*/ 111742 w 182081"/>
              <a:gd name="connsiteY0" fmla="*/ 20798 h 373034"/>
              <a:gd name="connsiteX1" fmla="*/ 126815 w 182081"/>
              <a:gd name="connsiteY1" fmla="*/ 10750 h 373034"/>
              <a:gd name="connsiteX2" fmla="*/ 136863 w 182081"/>
              <a:gd name="connsiteY2" fmla="*/ 701 h 373034"/>
              <a:gd name="connsiteX3" fmla="*/ 172032 w 182081"/>
              <a:gd name="connsiteY3" fmla="*/ 10750 h 373034"/>
              <a:gd name="connsiteX4" fmla="*/ 182081 w 182081"/>
              <a:gd name="connsiteY4" fmla="*/ 50943 h 373034"/>
              <a:gd name="connsiteX5" fmla="*/ 177057 w 182081"/>
              <a:gd name="connsiteY5" fmla="*/ 86112 h 373034"/>
              <a:gd name="connsiteX6" fmla="*/ 161984 w 182081"/>
              <a:gd name="connsiteY6" fmla="*/ 126306 h 373034"/>
              <a:gd name="connsiteX7" fmla="*/ 151936 w 182081"/>
              <a:gd name="connsiteY7" fmla="*/ 141378 h 373034"/>
              <a:gd name="connsiteX8" fmla="*/ 136863 w 182081"/>
              <a:gd name="connsiteY8" fmla="*/ 156451 h 373034"/>
              <a:gd name="connsiteX9" fmla="*/ 126815 w 182081"/>
              <a:gd name="connsiteY9" fmla="*/ 211717 h 373034"/>
              <a:gd name="connsiteX10" fmla="*/ 116766 w 182081"/>
              <a:gd name="connsiteY10" fmla="*/ 261959 h 373034"/>
              <a:gd name="connsiteX11" fmla="*/ 106718 w 182081"/>
              <a:gd name="connsiteY11" fmla="*/ 277031 h 373034"/>
              <a:gd name="connsiteX12" fmla="*/ 101694 w 182081"/>
              <a:gd name="connsiteY12" fmla="*/ 292104 h 373034"/>
              <a:gd name="connsiteX13" fmla="*/ 86621 w 182081"/>
              <a:gd name="connsiteY13" fmla="*/ 302152 h 373034"/>
              <a:gd name="connsiteX14" fmla="*/ 76573 w 182081"/>
              <a:gd name="connsiteY14" fmla="*/ 332297 h 373034"/>
              <a:gd name="connsiteX15" fmla="*/ 71549 w 182081"/>
              <a:gd name="connsiteY15" fmla="*/ 347370 h 373034"/>
              <a:gd name="connsiteX16" fmla="*/ 61500 w 182081"/>
              <a:gd name="connsiteY16" fmla="*/ 357418 h 373034"/>
              <a:gd name="connsiteX17" fmla="*/ 46428 w 182081"/>
              <a:gd name="connsiteY17" fmla="*/ 367466 h 373034"/>
              <a:gd name="connsiteX18" fmla="*/ 11259 w 182081"/>
              <a:gd name="connsiteY18" fmla="*/ 362442 h 373034"/>
              <a:gd name="connsiteX19" fmla="*/ 6235 w 182081"/>
              <a:gd name="connsiteY19" fmla="*/ 287079 h 373034"/>
              <a:gd name="connsiteX20" fmla="*/ 16283 w 182081"/>
              <a:gd name="connsiteY20" fmla="*/ 186596 h 373034"/>
              <a:gd name="connsiteX21" fmla="*/ 21307 w 182081"/>
              <a:gd name="connsiteY21" fmla="*/ 171523 h 373034"/>
              <a:gd name="connsiteX22" fmla="*/ 41404 w 182081"/>
              <a:gd name="connsiteY22" fmla="*/ 146403 h 373034"/>
              <a:gd name="connsiteX23" fmla="*/ 51452 w 182081"/>
              <a:gd name="connsiteY23" fmla="*/ 131330 h 373034"/>
              <a:gd name="connsiteX24" fmla="*/ 56476 w 182081"/>
              <a:gd name="connsiteY24" fmla="*/ 116257 h 373034"/>
              <a:gd name="connsiteX25" fmla="*/ 71549 w 182081"/>
              <a:gd name="connsiteY25" fmla="*/ 106209 h 373034"/>
              <a:gd name="connsiteX26" fmla="*/ 81597 w 182081"/>
              <a:gd name="connsiteY26" fmla="*/ 76064 h 373034"/>
              <a:gd name="connsiteX27" fmla="*/ 116766 w 182081"/>
              <a:gd name="connsiteY27" fmla="*/ 45919 h 373034"/>
              <a:gd name="connsiteX28" fmla="*/ 141887 w 182081"/>
              <a:gd name="connsiteY28" fmla="*/ 40895 h 373034"/>
              <a:gd name="connsiteX29" fmla="*/ 111742 w 182081"/>
              <a:gd name="connsiteY29" fmla="*/ 35871 h 373034"/>
              <a:gd name="connsiteX30" fmla="*/ 111742 w 182081"/>
              <a:gd name="connsiteY30" fmla="*/ 20798 h 3730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182081" h="373034">
                <a:moveTo>
                  <a:pt x="111742" y="20798"/>
                </a:moveTo>
                <a:cubicBezTo>
                  <a:pt x="114254" y="16611"/>
                  <a:pt x="122100" y="14522"/>
                  <a:pt x="126815" y="10750"/>
                </a:cubicBezTo>
                <a:cubicBezTo>
                  <a:pt x="130514" y="7791"/>
                  <a:pt x="132191" y="1480"/>
                  <a:pt x="136863" y="701"/>
                </a:cubicBezTo>
                <a:cubicBezTo>
                  <a:pt x="141067" y="0"/>
                  <a:pt x="166538" y="8919"/>
                  <a:pt x="172032" y="10750"/>
                </a:cubicBezTo>
                <a:cubicBezTo>
                  <a:pt x="175998" y="22646"/>
                  <a:pt x="182081" y="38813"/>
                  <a:pt x="182081" y="50943"/>
                </a:cubicBezTo>
                <a:cubicBezTo>
                  <a:pt x="182081" y="62785"/>
                  <a:pt x="179175" y="74461"/>
                  <a:pt x="177057" y="86112"/>
                </a:cubicBezTo>
                <a:cubicBezTo>
                  <a:pt x="173760" y="104243"/>
                  <a:pt x="171275" y="110047"/>
                  <a:pt x="161984" y="126306"/>
                </a:cubicBezTo>
                <a:cubicBezTo>
                  <a:pt x="158988" y="131549"/>
                  <a:pt x="155802" y="136739"/>
                  <a:pt x="151936" y="141378"/>
                </a:cubicBezTo>
                <a:cubicBezTo>
                  <a:pt x="147387" y="146837"/>
                  <a:pt x="141887" y="151427"/>
                  <a:pt x="136863" y="156451"/>
                </a:cubicBezTo>
                <a:cubicBezTo>
                  <a:pt x="127322" y="185075"/>
                  <a:pt x="133127" y="164374"/>
                  <a:pt x="126815" y="211717"/>
                </a:cubicBezTo>
                <a:cubicBezTo>
                  <a:pt x="125131" y="224348"/>
                  <a:pt x="123708" y="248076"/>
                  <a:pt x="116766" y="261959"/>
                </a:cubicBezTo>
                <a:cubicBezTo>
                  <a:pt x="114066" y="267360"/>
                  <a:pt x="110067" y="272007"/>
                  <a:pt x="106718" y="277031"/>
                </a:cubicBezTo>
                <a:cubicBezTo>
                  <a:pt x="105043" y="282055"/>
                  <a:pt x="105002" y="287968"/>
                  <a:pt x="101694" y="292104"/>
                </a:cubicBezTo>
                <a:cubicBezTo>
                  <a:pt x="97922" y="296819"/>
                  <a:pt x="89821" y="297031"/>
                  <a:pt x="86621" y="302152"/>
                </a:cubicBezTo>
                <a:cubicBezTo>
                  <a:pt x="81007" y="311134"/>
                  <a:pt x="79922" y="322249"/>
                  <a:pt x="76573" y="332297"/>
                </a:cubicBezTo>
                <a:cubicBezTo>
                  <a:pt x="74898" y="337321"/>
                  <a:pt x="75294" y="343625"/>
                  <a:pt x="71549" y="347370"/>
                </a:cubicBezTo>
                <a:cubicBezTo>
                  <a:pt x="68199" y="350719"/>
                  <a:pt x="65199" y="354459"/>
                  <a:pt x="61500" y="357418"/>
                </a:cubicBezTo>
                <a:cubicBezTo>
                  <a:pt x="56785" y="361190"/>
                  <a:pt x="51452" y="364117"/>
                  <a:pt x="46428" y="367466"/>
                </a:cubicBezTo>
                <a:cubicBezTo>
                  <a:pt x="34705" y="365791"/>
                  <a:pt x="16555" y="373034"/>
                  <a:pt x="11259" y="362442"/>
                </a:cubicBezTo>
                <a:cubicBezTo>
                  <a:pt x="0" y="339923"/>
                  <a:pt x="6235" y="312256"/>
                  <a:pt x="6235" y="287079"/>
                </a:cubicBezTo>
                <a:cubicBezTo>
                  <a:pt x="6235" y="263219"/>
                  <a:pt x="9887" y="215381"/>
                  <a:pt x="16283" y="186596"/>
                </a:cubicBezTo>
                <a:cubicBezTo>
                  <a:pt x="17432" y="181426"/>
                  <a:pt x="18939" y="176260"/>
                  <a:pt x="21307" y="171523"/>
                </a:cubicBezTo>
                <a:cubicBezTo>
                  <a:pt x="31617" y="150901"/>
                  <a:pt x="28941" y="161982"/>
                  <a:pt x="41404" y="146403"/>
                </a:cubicBezTo>
                <a:cubicBezTo>
                  <a:pt x="45176" y="141688"/>
                  <a:pt x="48752" y="136731"/>
                  <a:pt x="51452" y="131330"/>
                </a:cubicBezTo>
                <a:cubicBezTo>
                  <a:pt x="53820" y="126593"/>
                  <a:pt x="53168" y="120393"/>
                  <a:pt x="56476" y="116257"/>
                </a:cubicBezTo>
                <a:cubicBezTo>
                  <a:pt x="60248" y="111542"/>
                  <a:pt x="66525" y="109558"/>
                  <a:pt x="71549" y="106209"/>
                </a:cubicBezTo>
                <a:cubicBezTo>
                  <a:pt x="74898" y="96161"/>
                  <a:pt x="74107" y="83554"/>
                  <a:pt x="81597" y="76064"/>
                </a:cubicBezTo>
                <a:cubicBezTo>
                  <a:pt x="89156" y="68505"/>
                  <a:pt x="104524" y="50510"/>
                  <a:pt x="116766" y="45919"/>
                </a:cubicBezTo>
                <a:cubicBezTo>
                  <a:pt x="124762" y="42921"/>
                  <a:pt x="133513" y="42570"/>
                  <a:pt x="141887" y="40895"/>
                </a:cubicBezTo>
                <a:cubicBezTo>
                  <a:pt x="131839" y="39220"/>
                  <a:pt x="119697" y="42235"/>
                  <a:pt x="111742" y="35871"/>
                </a:cubicBezTo>
                <a:cubicBezTo>
                  <a:pt x="107606" y="32563"/>
                  <a:pt x="109230" y="24985"/>
                  <a:pt x="111742" y="20798"/>
                </a:cubicBezTo>
                <a:close/>
              </a:path>
            </a:pathLst>
          </a:custGeom>
          <a:solidFill>
            <a:srgbClr val="CC0066"/>
          </a:solidFill>
          <a:ln w="9525" cap="flat" cmpd="sng" algn="ctr">
            <a:solidFill>
              <a:srgbClr val="FF99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fontAlgn="base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</a:pPr>
            <a:endParaRPr kumimoji="1" lang="zh-TW" altLang="en-US" sz="2800" b="1" smtClean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47" name="手繪多邊形 46"/>
          <p:cNvSpPr/>
          <p:nvPr/>
        </p:nvSpPr>
        <p:spPr bwMode="auto">
          <a:xfrm>
            <a:off x="952201" y="2879338"/>
            <a:ext cx="362334" cy="652132"/>
          </a:xfrm>
          <a:custGeom>
            <a:avLst/>
            <a:gdLst>
              <a:gd name="connsiteX0" fmla="*/ 186487 w 362334"/>
              <a:gd name="connsiteY0" fmla="*/ 0 h 652132"/>
              <a:gd name="connsiteX1" fmla="*/ 317116 w 362334"/>
              <a:gd name="connsiteY1" fmla="*/ 10048 h 652132"/>
              <a:gd name="connsiteX2" fmla="*/ 332188 w 362334"/>
              <a:gd name="connsiteY2" fmla="*/ 15072 h 652132"/>
              <a:gd name="connsiteX3" fmla="*/ 352285 w 362334"/>
              <a:gd name="connsiteY3" fmla="*/ 45217 h 652132"/>
              <a:gd name="connsiteX4" fmla="*/ 362334 w 362334"/>
              <a:gd name="connsiteY4" fmla="*/ 75363 h 652132"/>
              <a:gd name="connsiteX5" fmla="*/ 357309 w 362334"/>
              <a:gd name="connsiteY5" fmla="*/ 95459 h 652132"/>
              <a:gd name="connsiteX6" fmla="*/ 327164 w 362334"/>
              <a:gd name="connsiteY6" fmla="*/ 135653 h 652132"/>
              <a:gd name="connsiteX7" fmla="*/ 317116 w 362334"/>
              <a:gd name="connsiteY7" fmla="*/ 150725 h 652132"/>
              <a:gd name="connsiteX8" fmla="*/ 307068 w 362334"/>
              <a:gd name="connsiteY8" fmla="*/ 160774 h 652132"/>
              <a:gd name="connsiteX9" fmla="*/ 286971 w 362334"/>
              <a:gd name="connsiteY9" fmla="*/ 190919 h 652132"/>
              <a:gd name="connsiteX10" fmla="*/ 256826 w 362334"/>
              <a:gd name="connsiteY10" fmla="*/ 236136 h 652132"/>
              <a:gd name="connsiteX11" fmla="*/ 236729 w 362334"/>
              <a:gd name="connsiteY11" fmla="*/ 266281 h 652132"/>
              <a:gd name="connsiteX12" fmla="*/ 226681 w 362334"/>
              <a:gd name="connsiteY12" fmla="*/ 276330 h 652132"/>
              <a:gd name="connsiteX13" fmla="*/ 211608 w 362334"/>
              <a:gd name="connsiteY13" fmla="*/ 306475 h 652132"/>
              <a:gd name="connsiteX14" fmla="*/ 196536 w 362334"/>
              <a:gd name="connsiteY14" fmla="*/ 356716 h 652132"/>
              <a:gd name="connsiteX15" fmla="*/ 186487 w 362334"/>
              <a:gd name="connsiteY15" fmla="*/ 386861 h 652132"/>
              <a:gd name="connsiteX16" fmla="*/ 176439 w 362334"/>
              <a:gd name="connsiteY16" fmla="*/ 396910 h 652132"/>
              <a:gd name="connsiteX17" fmla="*/ 166391 w 362334"/>
              <a:gd name="connsiteY17" fmla="*/ 427055 h 652132"/>
              <a:gd name="connsiteX18" fmla="*/ 161367 w 362334"/>
              <a:gd name="connsiteY18" fmla="*/ 442127 h 652132"/>
              <a:gd name="connsiteX19" fmla="*/ 156342 w 362334"/>
              <a:gd name="connsiteY19" fmla="*/ 462224 h 652132"/>
              <a:gd name="connsiteX20" fmla="*/ 146294 w 362334"/>
              <a:gd name="connsiteY20" fmla="*/ 497393 h 652132"/>
              <a:gd name="connsiteX21" fmla="*/ 136246 w 362334"/>
              <a:gd name="connsiteY21" fmla="*/ 572756 h 652132"/>
              <a:gd name="connsiteX22" fmla="*/ 131221 w 362334"/>
              <a:gd name="connsiteY22" fmla="*/ 587828 h 652132"/>
              <a:gd name="connsiteX23" fmla="*/ 126197 w 362334"/>
              <a:gd name="connsiteY23" fmla="*/ 628022 h 652132"/>
              <a:gd name="connsiteX24" fmla="*/ 121173 w 362334"/>
              <a:gd name="connsiteY24" fmla="*/ 648119 h 652132"/>
              <a:gd name="connsiteX25" fmla="*/ 91028 w 362334"/>
              <a:gd name="connsiteY25" fmla="*/ 643094 h 652132"/>
              <a:gd name="connsiteX26" fmla="*/ 65907 w 362334"/>
              <a:gd name="connsiteY26" fmla="*/ 617974 h 652132"/>
              <a:gd name="connsiteX27" fmla="*/ 60883 w 362334"/>
              <a:gd name="connsiteY27" fmla="*/ 597877 h 652132"/>
              <a:gd name="connsiteX28" fmla="*/ 50835 w 362334"/>
              <a:gd name="connsiteY28" fmla="*/ 582804 h 652132"/>
              <a:gd name="connsiteX29" fmla="*/ 35762 w 362334"/>
              <a:gd name="connsiteY29" fmla="*/ 527538 h 652132"/>
              <a:gd name="connsiteX30" fmla="*/ 30738 w 362334"/>
              <a:gd name="connsiteY30" fmla="*/ 422031 h 652132"/>
              <a:gd name="connsiteX31" fmla="*/ 15665 w 362334"/>
              <a:gd name="connsiteY31" fmla="*/ 376813 h 652132"/>
              <a:gd name="connsiteX32" fmla="*/ 10641 w 362334"/>
              <a:gd name="connsiteY32" fmla="*/ 361741 h 652132"/>
              <a:gd name="connsiteX33" fmla="*/ 5617 w 362334"/>
              <a:gd name="connsiteY33" fmla="*/ 346668 h 652132"/>
              <a:gd name="connsiteX34" fmla="*/ 20690 w 362334"/>
              <a:gd name="connsiteY34" fmla="*/ 321547 h 652132"/>
              <a:gd name="connsiteX35" fmla="*/ 25714 w 362334"/>
              <a:gd name="connsiteY35" fmla="*/ 306475 h 652132"/>
              <a:gd name="connsiteX36" fmla="*/ 40786 w 362334"/>
              <a:gd name="connsiteY36" fmla="*/ 301450 h 652132"/>
              <a:gd name="connsiteX37" fmla="*/ 55859 w 362334"/>
              <a:gd name="connsiteY37" fmla="*/ 276330 h 652132"/>
              <a:gd name="connsiteX38" fmla="*/ 60883 w 362334"/>
              <a:gd name="connsiteY38" fmla="*/ 261257 h 652132"/>
              <a:gd name="connsiteX39" fmla="*/ 70931 w 362334"/>
              <a:gd name="connsiteY39" fmla="*/ 246185 h 652132"/>
              <a:gd name="connsiteX40" fmla="*/ 80980 w 362334"/>
              <a:gd name="connsiteY40" fmla="*/ 180870 h 652132"/>
              <a:gd name="connsiteX41" fmla="*/ 86004 w 362334"/>
              <a:gd name="connsiteY41" fmla="*/ 140677 h 652132"/>
              <a:gd name="connsiteX42" fmla="*/ 96052 w 362334"/>
              <a:gd name="connsiteY42" fmla="*/ 110532 h 652132"/>
              <a:gd name="connsiteX43" fmla="*/ 106101 w 362334"/>
              <a:gd name="connsiteY43" fmla="*/ 80387 h 652132"/>
              <a:gd name="connsiteX44" fmla="*/ 141270 w 362334"/>
              <a:gd name="connsiteY44" fmla="*/ 40193 h 652132"/>
              <a:gd name="connsiteX45" fmla="*/ 171415 w 362334"/>
              <a:gd name="connsiteY45" fmla="*/ 30145 h 652132"/>
              <a:gd name="connsiteX46" fmla="*/ 186487 w 362334"/>
              <a:gd name="connsiteY46" fmla="*/ 20097 h 652132"/>
              <a:gd name="connsiteX47" fmla="*/ 196536 w 362334"/>
              <a:gd name="connsiteY47" fmla="*/ 10048 h 652132"/>
              <a:gd name="connsiteX48" fmla="*/ 186487 w 362334"/>
              <a:gd name="connsiteY48" fmla="*/ 0 h 6521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</a:cxnLst>
            <a:rect l="l" t="t" r="r" b="b"/>
            <a:pathLst>
              <a:path w="362334" h="652132">
                <a:moveTo>
                  <a:pt x="186487" y="0"/>
                </a:moveTo>
                <a:cubicBezTo>
                  <a:pt x="230000" y="2176"/>
                  <a:pt x="274287" y="531"/>
                  <a:pt x="317116" y="10048"/>
                </a:cubicBezTo>
                <a:cubicBezTo>
                  <a:pt x="322286" y="11197"/>
                  <a:pt x="327164" y="13397"/>
                  <a:pt x="332188" y="15072"/>
                </a:cubicBezTo>
                <a:cubicBezTo>
                  <a:pt x="344968" y="27852"/>
                  <a:pt x="344174" y="24939"/>
                  <a:pt x="352285" y="45217"/>
                </a:cubicBezTo>
                <a:cubicBezTo>
                  <a:pt x="356219" y="55052"/>
                  <a:pt x="362334" y="75363"/>
                  <a:pt x="362334" y="75363"/>
                </a:cubicBezTo>
                <a:cubicBezTo>
                  <a:pt x="360659" y="82062"/>
                  <a:pt x="360397" y="89283"/>
                  <a:pt x="357309" y="95459"/>
                </a:cubicBezTo>
                <a:cubicBezTo>
                  <a:pt x="333937" y="142203"/>
                  <a:pt x="346007" y="112100"/>
                  <a:pt x="327164" y="135653"/>
                </a:cubicBezTo>
                <a:cubicBezTo>
                  <a:pt x="323392" y="140368"/>
                  <a:pt x="320888" y="146010"/>
                  <a:pt x="317116" y="150725"/>
                </a:cubicBezTo>
                <a:cubicBezTo>
                  <a:pt x="314157" y="154424"/>
                  <a:pt x="309910" y="156984"/>
                  <a:pt x="307068" y="160774"/>
                </a:cubicBezTo>
                <a:cubicBezTo>
                  <a:pt x="299822" y="170435"/>
                  <a:pt x="293670" y="180871"/>
                  <a:pt x="286971" y="190919"/>
                </a:cubicBezTo>
                <a:lnTo>
                  <a:pt x="256826" y="236136"/>
                </a:lnTo>
                <a:cubicBezTo>
                  <a:pt x="256821" y="236144"/>
                  <a:pt x="236736" y="266274"/>
                  <a:pt x="236729" y="266281"/>
                </a:cubicBezTo>
                <a:lnTo>
                  <a:pt x="226681" y="276330"/>
                </a:lnTo>
                <a:cubicBezTo>
                  <a:pt x="208358" y="331299"/>
                  <a:pt x="237582" y="248035"/>
                  <a:pt x="211608" y="306475"/>
                </a:cubicBezTo>
                <a:cubicBezTo>
                  <a:pt x="200677" y="331070"/>
                  <a:pt x="203281" y="334233"/>
                  <a:pt x="196536" y="356716"/>
                </a:cubicBezTo>
                <a:cubicBezTo>
                  <a:pt x="193492" y="366861"/>
                  <a:pt x="193976" y="379371"/>
                  <a:pt x="186487" y="386861"/>
                </a:cubicBezTo>
                <a:lnTo>
                  <a:pt x="176439" y="396910"/>
                </a:lnTo>
                <a:lnTo>
                  <a:pt x="166391" y="427055"/>
                </a:lnTo>
                <a:cubicBezTo>
                  <a:pt x="164716" y="432079"/>
                  <a:pt x="162652" y="436989"/>
                  <a:pt x="161367" y="442127"/>
                </a:cubicBezTo>
                <a:cubicBezTo>
                  <a:pt x="159692" y="448826"/>
                  <a:pt x="158239" y="455584"/>
                  <a:pt x="156342" y="462224"/>
                </a:cubicBezTo>
                <a:cubicBezTo>
                  <a:pt x="141934" y="512648"/>
                  <a:pt x="161990" y="434610"/>
                  <a:pt x="146294" y="497393"/>
                </a:cubicBezTo>
                <a:cubicBezTo>
                  <a:pt x="145072" y="507171"/>
                  <a:pt x="138557" y="561202"/>
                  <a:pt x="136246" y="572756"/>
                </a:cubicBezTo>
                <a:cubicBezTo>
                  <a:pt x="135207" y="577949"/>
                  <a:pt x="132896" y="582804"/>
                  <a:pt x="131221" y="587828"/>
                </a:cubicBezTo>
                <a:cubicBezTo>
                  <a:pt x="129546" y="601226"/>
                  <a:pt x="128417" y="614703"/>
                  <a:pt x="126197" y="628022"/>
                </a:cubicBezTo>
                <a:cubicBezTo>
                  <a:pt x="125062" y="634833"/>
                  <a:pt x="127520" y="645399"/>
                  <a:pt x="121173" y="648119"/>
                </a:cubicBezTo>
                <a:cubicBezTo>
                  <a:pt x="111810" y="652132"/>
                  <a:pt x="101076" y="644769"/>
                  <a:pt x="91028" y="643094"/>
                </a:cubicBezTo>
                <a:cubicBezTo>
                  <a:pt x="77632" y="634163"/>
                  <a:pt x="72605" y="633603"/>
                  <a:pt x="65907" y="617974"/>
                </a:cubicBezTo>
                <a:cubicBezTo>
                  <a:pt x="63187" y="611627"/>
                  <a:pt x="63603" y="604224"/>
                  <a:pt x="60883" y="597877"/>
                </a:cubicBezTo>
                <a:cubicBezTo>
                  <a:pt x="58504" y="592327"/>
                  <a:pt x="53287" y="588322"/>
                  <a:pt x="50835" y="582804"/>
                </a:cubicBezTo>
                <a:cubicBezTo>
                  <a:pt x="41561" y="561939"/>
                  <a:pt x="40061" y="549032"/>
                  <a:pt x="35762" y="527538"/>
                </a:cubicBezTo>
                <a:cubicBezTo>
                  <a:pt x="34087" y="492369"/>
                  <a:pt x="34626" y="457025"/>
                  <a:pt x="30738" y="422031"/>
                </a:cubicBezTo>
                <a:cubicBezTo>
                  <a:pt x="30737" y="422021"/>
                  <a:pt x="18179" y="384354"/>
                  <a:pt x="15665" y="376813"/>
                </a:cubicBezTo>
                <a:lnTo>
                  <a:pt x="10641" y="361741"/>
                </a:lnTo>
                <a:lnTo>
                  <a:pt x="5617" y="346668"/>
                </a:lnTo>
                <a:cubicBezTo>
                  <a:pt x="19848" y="303974"/>
                  <a:pt x="0" y="356029"/>
                  <a:pt x="20690" y="321547"/>
                </a:cubicBezTo>
                <a:cubicBezTo>
                  <a:pt x="23415" y="317006"/>
                  <a:pt x="21969" y="310220"/>
                  <a:pt x="25714" y="306475"/>
                </a:cubicBezTo>
                <a:cubicBezTo>
                  <a:pt x="29459" y="302730"/>
                  <a:pt x="35762" y="303125"/>
                  <a:pt x="40786" y="301450"/>
                </a:cubicBezTo>
                <a:cubicBezTo>
                  <a:pt x="55019" y="258751"/>
                  <a:pt x="35168" y="310814"/>
                  <a:pt x="55859" y="276330"/>
                </a:cubicBezTo>
                <a:cubicBezTo>
                  <a:pt x="58584" y="271789"/>
                  <a:pt x="58515" y="265994"/>
                  <a:pt x="60883" y="261257"/>
                </a:cubicBezTo>
                <a:cubicBezTo>
                  <a:pt x="63583" y="255856"/>
                  <a:pt x="67582" y="251209"/>
                  <a:pt x="70931" y="246185"/>
                </a:cubicBezTo>
                <a:cubicBezTo>
                  <a:pt x="76051" y="215472"/>
                  <a:pt x="76669" y="213205"/>
                  <a:pt x="80980" y="180870"/>
                </a:cubicBezTo>
                <a:cubicBezTo>
                  <a:pt x="82764" y="167487"/>
                  <a:pt x="83175" y="153879"/>
                  <a:pt x="86004" y="140677"/>
                </a:cubicBezTo>
                <a:cubicBezTo>
                  <a:pt x="88223" y="130320"/>
                  <a:pt x="92703" y="120580"/>
                  <a:pt x="96052" y="110532"/>
                </a:cubicBezTo>
                <a:cubicBezTo>
                  <a:pt x="96054" y="110527"/>
                  <a:pt x="106097" y="80392"/>
                  <a:pt x="106101" y="80387"/>
                </a:cubicBezTo>
                <a:cubicBezTo>
                  <a:pt x="118969" y="61084"/>
                  <a:pt x="121438" y="49007"/>
                  <a:pt x="141270" y="40193"/>
                </a:cubicBezTo>
                <a:cubicBezTo>
                  <a:pt x="150949" y="35891"/>
                  <a:pt x="171415" y="30145"/>
                  <a:pt x="171415" y="30145"/>
                </a:cubicBezTo>
                <a:cubicBezTo>
                  <a:pt x="176439" y="26796"/>
                  <a:pt x="181772" y="23869"/>
                  <a:pt x="186487" y="20097"/>
                </a:cubicBezTo>
                <a:cubicBezTo>
                  <a:pt x="190186" y="17138"/>
                  <a:pt x="193186" y="13398"/>
                  <a:pt x="196536" y="10048"/>
                </a:cubicBezTo>
                <a:lnTo>
                  <a:pt x="186487" y="0"/>
                </a:lnTo>
                <a:close/>
              </a:path>
            </a:pathLst>
          </a:custGeom>
          <a:solidFill>
            <a:srgbClr val="CC0066"/>
          </a:solidFill>
          <a:ln w="9525" cap="flat" cmpd="sng" algn="ctr">
            <a:solidFill>
              <a:srgbClr val="FF99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fontAlgn="base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</a:pPr>
            <a:endParaRPr kumimoji="1" lang="zh-TW" altLang="en-US" sz="2800" b="1" smtClean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50" name="手繪多邊形 49"/>
          <p:cNvSpPr/>
          <p:nvPr/>
        </p:nvSpPr>
        <p:spPr bwMode="auto">
          <a:xfrm>
            <a:off x="922649" y="1653439"/>
            <a:ext cx="809288" cy="2024743"/>
          </a:xfrm>
          <a:custGeom>
            <a:avLst/>
            <a:gdLst>
              <a:gd name="connsiteX0" fmla="*/ 532562 w 809288"/>
              <a:gd name="connsiteY0" fmla="*/ 200967 h 2024743"/>
              <a:gd name="connsiteX1" fmla="*/ 547635 w 809288"/>
              <a:gd name="connsiteY1" fmla="*/ 190919 h 2024743"/>
              <a:gd name="connsiteX2" fmla="*/ 567732 w 809288"/>
              <a:gd name="connsiteY2" fmla="*/ 170822 h 2024743"/>
              <a:gd name="connsiteX3" fmla="*/ 582804 w 809288"/>
              <a:gd name="connsiteY3" fmla="*/ 165798 h 2024743"/>
              <a:gd name="connsiteX4" fmla="*/ 597877 w 809288"/>
              <a:gd name="connsiteY4" fmla="*/ 140677 h 2024743"/>
              <a:gd name="connsiteX5" fmla="*/ 607925 w 809288"/>
              <a:gd name="connsiteY5" fmla="*/ 125604 h 2024743"/>
              <a:gd name="connsiteX6" fmla="*/ 617973 w 809288"/>
              <a:gd name="connsiteY6" fmla="*/ 95459 h 2024743"/>
              <a:gd name="connsiteX7" fmla="*/ 622998 w 809288"/>
              <a:gd name="connsiteY7" fmla="*/ 80387 h 2024743"/>
              <a:gd name="connsiteX8" fmla="*/ 633046 w 809288"/>
              <a:gd name="connsiteY8" fmla="*/ 50242 h 2024743"/>
              <a:gd name="connsiteX9" fmla="*/ 653143 w 809288"/>
              <a:gd name="connsiteY9" fmla="*/ 30145 h 2024743"/>
              <a:gd name="connsiteX10" fmla="*/ 663191 w 809288"/>
              <a:gd name="connsiteY10" fmla="*/ 15073 h 2024743"/>
              <a:gd name="connsiteX11" fmla="*/ 693336 w 809288"/>
              <a:gd name="connsiteY11" fmla="*/ 5024 h 2024743"/>
              <a:gd name="connsiteX12" fmla="*/ 708409 w 809288"/>
              <a:gd name="connsiteY12" fmla="*/ 0 h 2024743"/>
              <a:gd name="connsiteX13" fmla="*/ 738554 w 809288"/>
              <a:gd name="connsiteY13" fmla="*/ 5024 h 2024743"/>
              <a:gd name="connsiteX14" fmla="*/ 753626 w 809288"/>
              <a:gd name="connsiteY14" fmla="*/ 10048 h 2024743"/>
              <a:gd name="connsiteX15" fmla="*/ 758650 w 809288"/>
              <a:gd name="connsiteY15" fmla="*/ 25121 h 2024743"/>
              <a:gd name="connsiteX16" fmla="*/ 778747 w 809288"/>
              <a:gd name="connsiteY16" fmla="*/ 45218 h 2024743"/>
              <a:gd name="connsiteX17" fmla="*/ 798844 w 809288"/>
              <a:gd name="connsiteY17" fmla="*/ 85411 h 2024743"/>
              <a:gd name="connsiteX18" fmla="*/ 798844 w 809288"/>
              <a:gd name="connsiteY18" fmla="*/ 160774 h 2024743"/>
              <a:gd name="connsiteX19" fmla="*/ 783771 w 809288"/>
              <a:gd name="connsiteY19" fmla="*/ 205991 h 2024743"/>
              <a:gd name="connsiteX20" fmla="*/ 773723 w 809288"/>
              <a:gd name="connsiteY20" fmla="*/ 241160 h 2024743"/>
              <a:gd name="connsiteX21" fmla="*/ 763675 w 809288"/>
              <a:gd name="connsiteY21" fmla="*/ 276330 h 2024743"/>
              <a:gd name="connsiteX22" fmla="*/ 748602 w 809288"/>
              <a:gd name="connsiteY22" fmla="*/ 366765 h 2024743"/>
              <a:gd name="connsiteX23" fmla="*/ 738554 w 809288"/>
              <a:gd name="connsiteY23" fmla="*/ 381837 h 2024743"/>
              <a:gd name="connsiteX24" fmla="*/ 733530 w 809288"/>
              <a:gd name="connsiteY24" fmla="*/ 396910 h 2024743"/>
              <a:gd name="connsiteX25" fmla="*/ 723481 w 809288"/>
              <a:gd name="connsiteY25" fmla="*/ 406958 h 2024743"/>
              <a:gd name="connsiteX26" fmla="*/ 713433 w 809288"/>
              <a:gd name="connsiteY26" fmla="*/ 437103 h 2024743"/>
              <a:gd name="connsiteX27" fmla="*/ 698360 w 809288"/>
              <a:gd name="connsiteY27" fmla="*/ 502418 h 2024743"/>
              <a:gd name="connsiteX28" fmla="*/ 693336 w 809288"/>
              <a:gd name="connsiteY28" fmla="*/ 537587 h 2024743"/>
              <a:gd name="connsiteX29" fmla="*/ 683288 w 809288"/>
              <a:gd name="connsiteY29" fmla="*/ 567732 h 2024743"/>
              <a:gd name="connsiteX30" fmla="*/ 698360 w 809288"/>
              <a:gd name="connsiteY30" fmla="*/ 557684 h 2024743"/>
              <a:gd name="connsiteX31" fmla="*/ 663191 w 809288"/>
              <a:gd name="connsiteY31" fmla="*/ 592853 h 2024743"/>
              <a:gd name="connsiteX32" fmla="*/ 638070 w 809288"/>
              <a:gd name="connsiteY32" fmla="*/ 612949 h 2024743"/>
              <a:gd name="connsiteX33" fmla="*/ 628022 w 809288"/>
              <a:gd name="connsiteY33" fmla="*/ 628022 h 2024743"/>
              <a:gd name="connsiteX34" fmla="*/ 607925 w 809288"/>
              <a:gd name="connsiteY34" fmla="*/ 648119 h 2024743"/>
              <a:gd name="connsiteX35" fmla="*/ 592853 w 809288"/>
              <a:gd name="connsiteY35" fmla="*/ 663191 h 2024743"/>
              <a:gd name="connsiteX36" fmla="*/ 582804 w 809288"/>
              <a:gd name="connsiteY36" fmla="*/ 673240 h 2024743"/>
              <a:gd name="connsiteX37" fmla="*/ 572756 w 809288"/>
              <a:gd name="connsiteY37" fmla="*/ 703385 h 2024743"/>
              <a:gd name="connsiteX38" fmla="*/ 567732 w 809288"/>
              <a:gd name="connsiteY38" fmla="*/ 718457 h 2024743"/>
              <a:gd name="connsiteX39" fmla="*/ 562708 w 809288"/>
              <a:gd name="connsiteY39" fmla="*/ 738554 h 2024743"/>
              <a:gd name="connsiteX40" fmla="*/ 557683 w 809288"/>
              <a:gd name="connsiteY40" fmla="*/ 763675 h 2024743"/>
              <a:gd name="connsiteX41" fmla="*/ 547635 w 809288"/>
              <a:gd name="connsiteY41" fmla="*/ 793820 h 2024743"/>
              <a:gd name="connsiteX42" fmla="*/ 542611 w 809288"/>
              <a:gd name="connsiteY42" fmla="*/ 808892 h 2024743"/>
              <a:gd name="connsiteX43" fmla="*/ 532562 w 809288"/>
              <a:gd name="connsiteY43" fmla="*/ 828989 h 2024743"/>
              <a:gd name="connsiteX44" fmla="*/ 517490 w 809288"/>
              <a:gd name="connsiteY44" fmla="*/ 874207 h 2024743"/>
              <a:gd name="connsiteX45" fmla="*/ 502417 w 809288"/>
              <a:gd name="connsiteY45" fmla="*/ 919424 h 2024743"/>
              <a:gd name="connsiteX46" fmla="*/ 492369 w 809288"/>
              <a:gd name="connsiteY46" fmla="*/ 949569 h 2024743"/>
              <a:gd name="connsiteX47" fmla="*/ 482321 w 809288"/>
              <a:gd name="connsiteY47" fmla="*/ 964642 h 2024743"/>
              <a:gd name="connsiteX48" fmla="*/ 462224 w 809288"/>
              <a:gd name="connsiteY48" fmla="*/ 1009859 h 2024743"/>
              <a:gd name="connsiteX49" fmla="*/ 457200 w 809288"/>
              <a:gd name="connsiteY49" fmla="*/ 1024932 h 2024743"/>
              <a:gd name="connsiteX50" fmla="*/ 447151 w 809288"/>
              <a:gd name="connsiteY50" fmla="*/ 1095270 h 2024743"/>
              <a:gd name="connsiteX51" fmla="*/ 442127 w 809288"/>
              <a:gd name="connsiteY51" fmla="*/ 1110343 h 2024743"/>
              <a:gd name="connsiteX52" fmla="*/ 437103 w 809288"/>
              <a:gd name="connsiteY52" fmla="*/ 1145512 h 2024743"/>
              <a:gd name="connsiteX53" fmla="*/ 427055 w 809288"/>
              <a:gd name="connsiteY53" fmla="*/ 1215851 h 2024743"/>
              <a:gd name="connsiteX54" fmla="*/ 422031 w 809288"/>
              <a:gd name="connsiteY54" fmla="*/ 1230923 h 2024743"/>
              <a:gd name="connsiteX55" fmla="*/ 422031 w 809288"/>
              <a:gd name="connsiteY55" fmla="*/ 1336431 h 2024743"/>
              <a:gd name="connsiteX56" fmla="*/ 417006 w 809288"/>
              <a:gd name="connsiteY56" fmla="*/ 1351503 h 2024743"/>
              <a:gd name="connsiteX57" fmla="*/ 386861 w 809288"/>
              <a:gd name="connsiteY57" fmla="*/ 1391697 h 2024743"/>
              <a:gd name="connsiteX58" fmla="*/ 371789 w 809288"/>
              <a:gd name="connsiteY58" fmla="*/ 1416818 h 2024743"/>
              <a:gd name="connsiteX59" fmla="*/ 361740 w 809288"/>
              <a:gd name="connsiteY59" fmla="*/ 1451987 h 2024743"/>
              <a:gd name="connsiteX60" fmla="*/ 341644 w 809288"/>
              <a:gd name="connsiteY60" fmla="*/ 1497204 h 2024743"/>
              <a:gd name="connsiteX61" fmla="*/ 331595 w 809288"/>
              <a:gd name="connsiteY61" fmla="*/ 1527349 h 2024743"/>
              <a:gd name="connsiteX62" fmla="*/ 306475 w 809288"/>
              <a:gd name="connsiteY62" fmla="*/ 1572567 h 2024743"/>
              <a:gd name="connsiteX63" fmla="*/ 291402 w 809288"/>
              <a:gd name="connsiteY63" fmla="*/ 1582615 h 2024743"/>
              <a:gd name="connsiteX64" fmla="*/ 271305 w 809288"/>
              <a:gd name="connsiteY64" fmla="*/ 1612760 h 2024743"/>
              <a:gd name="connsiteX65" fmla="*/ 266281 w 809288"/>
              <a:gd name="connsiteY65" fmla="*/ 1627833 h 2024743"/>
              <a:gd name="connsiteX66" fmla="*/ 246184 w 809288"/>
              <a:gd name="connsiteY66" fmla="*/ 1657978 h 2024743"/>
              <a:gd name="connsiteX67" fmla="*/ 241160 w 809288"/>
              <a:gd name="connsiteY67" fmla="*/ 1673051 h 2024743"/>
              <a:gd name="connsiteX68" fmla="*/ 231112 w 809288"/>
              <a:gd name="connsiteY68" fmla="*/ 1688123 h 2024743"/>
              <a:gd name="connsiteX69" fmla="*/ 211015 w 809288"/>
              <a:gd name="connsiteY69" fmla="*/ 1728316 h 2024743"/>
              <a:gd name="connsiteX70" fmla="*/ 200967 w 809288"/>
              <a:gd name="connsiteY70" fmla="*/ 1758462 h 2024743"/>
              <a:gd name="connsiteX71" fmla="*/ 190919 w 809288"/>
              <a:gd name="connsiteY71" fmla="*/ 1778558 h 2024743"/>
              <a:gd name="connsiteX72" fmla="*/ 180870 w 809288"/>
              <a:gd name="connsiteY72" fmla="*/ 1808703 h 2024743"/>
              <a:gd name="connsiteX73" fmla="*/ 175846 w 809288"/>
              <a:gd name="connsiteY73" fmla="*/ 1868993 h 2024743"/>
              <a:gd name="connsiteX74" fmla="*/ 170822 w 809288"/>
              <a:gd name="connsiteY74" fmla="*/ 1884066 h 2024743"/>
              <a:gd name="connsiteX75" fmla="*/ 165798 w 809288"/>
              <a:gd name="connsiteY75" fmla="*/ 1914211 h 2024743"/>
              <a:gd name="connsiteX76" fmla="*/ 155749 w 809288"/>
              <a:gd name="connsiteY76" fmla="*/ 1984549 h 2024743"/>
              <a:gd name="connsiteX77" fmla="*/ 145701 w 809288"/>
              <a:gd name="connsiteY77" fmla="*/ 2024743 h 2024743"/>
              <a:gd name="connsiteX78" fmla="*/ 130628 w 809288"/>
              <a:gd name="connsiteY78" fmla="*/ 2019719 h 2024743"/>
              <a:gd name="connsiteX79" fmla="*/ 125604 w 809288"/>
              <a:gd name="connsiteY79" fmla="*/ 1999622 h 2024743"/>
              <a:gd name="connsiteX80" fmla="*/ 105508 w 809288"/>
              <a:gd name="connsiteY80" fmla="*/ 1954404 h 2024743"/>
              <a:gd name="connsiteX81" fmla="*/ 95459 w 809288"/>
              <a:gd name="connsiteY81" fmla="*/ 1904163 h 2024743"/>
              <a:gd name="connsiteX82" fmla="*/ 75362 w 809288"/>
              <a:gd name="connsiteY82" fmla="*/ 1884066 h 2024743"/>
              <a:gd name="connsiteX83" fmla="*/ 70338 w 809288"/>
              <a:gd name="connsiteY83" fmla="*/ 1868993 h 2024743"/>
              <a:gd name="connsiteX84" fmla="*/ 60290 w 809288"/>
              <a:gd name="connsiteY84" fmla="*/ 1833824 h 2024743"/>
              <a:gd name="connsiteX85" fmla="*/ 50242 w 809288"/>
              <a:gd name="connsiteY85" fmla="*/ 1813727 h 2024743"/>
              <a:gd name="connsiteX86" fmla="*/ 40193 w 809288"/>
              <a:gd name="connsiteY86" fmla="*/ 1773534 h 2024743"/>
              <a:gd name="connsiteX87" fmla="*/ 35169 w 809288"/>
              <a:gd name="connsiteY87" fmla="*/ 1657978 h 2024743"/>
              <a:gd name="connsiteX88" fmla="*/ 30145 w 809288"/>
              <a:gd name="connsiteY88" fmla="*/ 1617785 h 2024743"/>
              <a:gd name="connsiteX89" fmla="*/ 20097 w 809288"/>
              <a:gd name="connsiteY89" fmla="*/ 1607736 h 2024743"/>
              <a:gd name="connsiteX90" fmla="*/ 15072 w 809288"/>
              <a:gd name="connsiteY90" fmla="*/ 1592664 h 2024743"/>
              <a:gd name="connsiteX91" fmla="*/ 10048 w 809288"/>
              <a:gd name="connsiteY91" fmla="*/ 1572567 h 2024743"/>
              <a:gd name="connsiteX92" fmla="*/ 0 w 809288"/>
              <a:gd name="connsiteY92" fmla="*/ 1542422 h 2024743"/>
              <a:gd name="connsiteX93" fmla="*/ 10048 w 809288"/>
              <a:gd name="connsiteY93" fmla="*/ 1507253 h 2024743"/>
              <a:gd name="connsiteX94" fmla="*/ 20097 w 809288"/>
              <a:gd name="connsiteY94" fmla="*/ 1497204 h 2024743"/>
              <a:gd name="connsiteX95" fmla="*/ 45217 w 809288"/>
              <a:gd name="connsiteY95" fmla="*/ 1472084 h 2024743"/>
              <a:gd name="connsiteX96" fmla="*/ 60290 w 809288"/>
              <a:gd name="connsiteY96" fmla="*/ 1426866 h 2024743"/>
              <a:gd name="connsiteX97" fmla="*/ 65314 w 809288"/>
              <a:gd name="connsiteY97" fmla="*/ 1411793 h 2024743"/>
              <a:gd name="connsiteX98" fmla="*/ 75362 w 809288"/>
              <a:gd name="connsiteY98" fmla="*/ 1366576 h 2024743"/>
              <a:gd name="connsiteX99" fmla="*/ 85411 w 809288"/>
              <a:gd name="connsiteY99" fmla="*/ 1331407 h 2024743"/>
              <a:gd name="connsiteX100" fmla="*/ 95459 w 809288"/>
              <a:gd name="connsiteY100" fmla="*/ 1321358 h 2024743"/>
              <a:gd name="connsiteX101" fmla="*/ 110532 w 809288"/>
              <a:gd name="connsiteY101" fmla="*/ 1266092 h 2024743"/>
              <a:gd name="connsiteX102" fmla="*/ 130628 w 809288"/>
              <a:gd name="connsiteY102" fmla="*/ 1271116 h 2024743"/>
              <a:gd name="connsiteX103" fmla="*/ 160773 w 809288"/>
              <a:gd name="connsiteY103" fmla="*/ 1245996 h 2024743"/>
              <a:gd name="connsiteX104" fmla="*/ 170822 w 809288"/>
              <a:gd name="connsiteY104" fmla="*/ 1230923 h 2024743"/>
              <a:gd name="connsiteX105" fmla="*/ 175846 w 809288"/>
              <a:gd name="connsiteY105" fmla="*/ 1215851 h 2024743"/>
              <a:gd name="connsiteX106" fmla="*/ 185894 w 809288"/>
              <a:gd name="connsiteY106" fmla="*/ 1205802 h 2024743"/>
              <a:gd name="connsiteX107" fmla="*/ 216039 w 809288"/>
              <a:gd name="connsiteY107" fmla="*/ 1145512 h 2024743"/>
              <a:gd name="connsiteX108" fmla="*/ 236136 w 809288"/>
              <a:gd name="connsiteY108" fmla="*/ 1125415 h 2024743"/>
              <a:gd name="connsiteX109" fmla="*/ 256233 w 809288"/>
              <a:gd name="connsiteY109" fmla="*/ 1095270 h 2024743"/>
              <a:gd name="connsiteX110" fmla="*/ 261257 w 809288"/>
              <a:gd name="connsiteY110" fmla="*/ 1080198 h 2024743"/>
              <a:gd name="connsiteX111" fmla="*/ 271305 w 809288"/>
              <a:gd name="connsiteY111" fmla="*/ 1065125 h 2024743"/>
              <a:gd name="connsiteX112" fmla="*/ 276330 w 809288"/>
              <a:gd name="connsiteY112" fmla="*/ 994787 h 2024743"/>
              <a:gd name="connsiteX113" fmla="*/ 281354 w 809288"/>
              <a:gd name="connsiteY113" fmla="*/ 959618 h 2024743"/>
              <a:gd name="connsiteX114" fmla="*/ 286378 w 809288"/>
              <a:gd name="connsiteY114" fmla="*/ 939521 h 2024743"/>
              <a:gd name="connsiteX115" fmla="*/ 301450 w 809288"/>
              <a:gd name="connsiteY115" fmla="*/ 904352 h 2024743"/>
              <a:gd name="connsiteX116" fmla="*/ 321547 w 809288"/>
              <a:gd name="connsiteY116" fmla="*/ 839037 h 2024743"/>
              <a:gd name="connsiteX117" fmla="*/ 351692 w 809288"/>
              <a:gd name="connsiteY117" fmla="*/ 788796 h 2024743"/>
              <a:gd name="connsiteX118" fmla="*/ 371789 w 809288"/>
              <a:gd name="connsiteY118" fmla="*/ 763675 h 2024743"/>
              <a:gd name="connsiteX119" fmla="*/ 381837 w 809288"/>
              <a:gd name="connsiteY119" fmla="*/ 733530 h 2024743"/>
              <a:gd name="connsiteX120" fmla="*/ 386861 w 809288"/>
              <a:gd name="connsiteY120" fmla="*/ 713433 h 2024743"/>
              <a:gd name="connsiteX121" fmla="*/ 396910 w 809288"/>
              <a:gd name="connsiteY121" fmla="*/ 698360 h 2024743"/>
              <a:gd name="connsiteX122" fmla="*/ 406958 w 809288"/>
              <a:gd name="connsiteY122" fmla="*/ 663191 h 2024743"/>
              <a:gd name="connsiteX123" fmla="*/ 411982 w 809288"/>
              <a:gd name="connsiteY123" fmla="*/ 622998 h 2024743"/>
              <a:gd name="connsiteX124" fmla="*/ 417006 w 809288"/>
              <a:gd name="connsiteY124" fmla="*/ 602901 h 2024743"/>
              <a:gd name="connsiteX125" fmla="*/ 427055 w 809288"/>
              <a:gd name="connsiteY125" fmla="*/ 537587 h 2024743"/>
              <a:gd name="connsiteX126" fmla="*/ 422031 w 809288"/>
              <a:gd name="connsiteY126" fmla="*/ 442127 h 2024743"/>
              <a:gd name="connsiteX127" fmla="*/ 432079 w 809288"/>
              <a:gd name="connsiteY127" fmla="*/ 381837 h 2024743"/>
              <a:gd name="connsiteX128" fmla="*/ 442127 w 809288"/>
              <a:gd name="connsiteY128" fmla="*/ 351692 h 2024743"/>
              <a:gd name="connsiteX129" fmla="*/ 452176 w 809288"/>
              <a:gd name="connsiteY129" fmla="*/ 341644 h 2024743"/>
              <a:gd name="connsiteX130" fmla="*/ 472272 w 809288"/>
              <a:gd name="connsiteY130" fmla="*/ 311499 h 2024743"/>
              <a:gd name="connsiteX131" fmla="*/ 492369 w 809288"/>
              <a:gd name="connsiteY131" fmla="*/ 291402 h 2024743"/>
              <a:gd name="connsiteX132" fmla="*/ 497393 w 809288"/>
              <a:gd name="connsiteY132" fmla="*/ 271306 h 2024743"/>
              <a:gd name="connsiteX133" fmla="*/ 507442 w 809288"/>
              <a:gd name="connsiteY133" fmla="*/ 261257 h 2024743"/>
              <a:gd name="connsiteX134" fmla="*/ 527538 w 809288"/>
              <a:gd name="connsiteY134" fmla="*/ 221064 h 2024743"/>
              <a:gd name="connsiteX135" fmla="*/ 547635 w 809288"/>
              <a:gd name="connsiteY135" fmla="*/ 200967 h 2024743"/>
              <a:gd name="connsiteX136" fmla="*/ 532562 w 809288"/>
              <a:gd name="connsiteY136" fmla="*/ 200967 h 20247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</a:cxnLst>
            <a:rect l="l" t="t" r="r" b="b"/>
            <a:pathLst>
              <a:path w="809288" h="2024743">
                <a:moveTo>
                  <a:pt x="532562" y="200967"/>
                </a:moveTo>
                <a:cubicBezTo>
                  <a:pt x="532562" y="199292"/>
                  <a:pt x="543050" y="194849"/>
                  <a:pt x="547635" y="190919"/>
                </a:cubicBezTo>
                <a:cubicBezTo>
                  <a:pt x="554828" y="184754"/>
                  <a:pt x="558744" y="173818"/>
                  <a:pt x="567732" y="170822"/>
                </a:cubicBezTo>
                <a:lnTo>
                  <a:pt x="582804" y="165798"/>
                </a:lnTo>
                <a:cubicBezTo>
                  <a:pt x="602431" y="146171"/>
                  <a:pt x="584834" y="166764"/>
                  <a:pt x="597877" y="140677"/>
                </a:cubicBezTo>
                <a:cubicBezTo>
                  <a:pt x="600577" y="135276"/>
                  <a:pt x="605473" y="131122"/>
                  <a:pt x="607925" y="125604"/>
                </a:cubicBezTo>
                <a:cubicBezTo>
                  <a:pt x="612227" y="115925"/>
                  <a:pt x="614623" y="105507"/>
                  <a:pt x="617973" y="95459"/>
                </a:cubicBezTo>
                <a:lnTo>
                  <a:pt x="622998" y="80387"/>
                </a:lnTo>
                <a:lnTo>
                  <a:pt x="633046" y="50242"/>
                </a:lnTo>
                <a:cubicBezTo>
                  <a:pt x="639745" y="43543"/>
                  <a:pt x="647888" y="38028"/>
                  <a:pt x="653143" y="30145"/>
                </a:cubicBezTo>
                <a:cubicBezTo>
                  <a:pt x="656492" y="25121"/>
                  <a:pt x="658071" y="18273"/>
                  <a:pt x="663191" y="15073"/>
                </a:cubicBezTo>
                <a:cubicBezTo>
                  <a:pt x="672173" y="9459"/>
                  <a:pt x="683288" y="8374"/>
                  <a:pt x="693336" y="5024"/>
                </a:cubicBezTo>
                <a:lnTo>
                  <a:pt x="708409" y="0"/>
                </a:lnTo>
                <a:cubicBezTo>
                  <a:pt x="718457" y="1675"/>
                  <a:pt x="728610" y="2814"/>
                  <a:pt x="738554" y="5024"/>
                </a:cubicBezTo>
                <a:cubicBezTo>
                  <a:pt x="743724" y="6173"/>
                  <a:pt x="749881" y="6303"/>
                  <a:pt x="753626" y="10048"/>
                </a:cubicBezTo>
                <a:cubicBezTo>
                  <a:pt x="757371" y="13793"/>
                  <a:pt x="755572" y="20811"/>
                  <a:pt x="758650" y="25121"/>
                </a:cubicBezTo>
                <a:cubicBezTo>
                  <a:pt x="764156" y="32830"/>
                  <a:pt x="778747" y="45218"/>
                  <a:pt x="778747" y="45218"/>
                </a:cubicBezTo>
                <a:cubicBezTo>
                  <a:pt x="790293" y="79857"/>
                  <a:pt x="781305" y="67874"/>
                  <a:pt x="798844" y="85411"/>
                </a:cubicBezTo>
                <a:cubicBezTo>
                  <a:pt x="809288" y="116745"/>
                  <a:pt x="807951" y="106136"/>
                  <a:pt x="798844" y="160774"/>
                </a:cubicBezTo>
                <a:cubicBezTo>
                  <a:pt x="796332" y="175844"/>
                  <a:pt x="787539" y="190920"/>
                  <a:pt x="783771" y="205991"/>
                </a:cubicBezTo>
                <a:cubicBezTo>
                  <a:pt x="768065" y="268820"/>
                  <a:pt x="788138" y="190705"/>
                  <a:pt x="773723" y="241160"/>
                </a:cubicBezTo>
                <a:cubicBezTo>
                  <a:pt x="761104" y="285329"/>
                  <a:pt x="775723" y="240184"/>
                  <a:pt x="763675" y="276330"/>
                </a:cubicBezTo>
                <a:cubicBezTo>
                  <a:pt x="762239" y="293561"/>
                  <a:pt x="762680" y="345648"/>
                  <a:pt x="748602" y="366765"/>
                </a:cubicBezTo>
                <a:lnTo>
                  <a:pt x="738554" y="381837"/>
                </a:lnTo>
                <a:cubicBezTo>
                  <a:pt x="736879" y="386861"/>
                  <a:pt x="736255" y="392369"/>
                  <a:pt x="733530" y="396910"/>
                </a:cubicBezTo>
                <a:cubicBezTo>
                  <a:pt x="731093" y="400972"/>
                  <a:pt x="725599" y="402721"/>
                  <a:pt x="723481" y="406958"/>
                </a:cubicBezTo>
                <a:cubicBezTo>
                  <a:pt x="718744" y="416432"/>
                  <a:pt x="716002" y="426827"/>
                  <a:pt x="713433" y="437103"/>
                </a:cubicBezTo>
                <a:cubicBezTo>
                  <a:pt x="707564" y="460578"/>
                  <a:pt x="702227" y="479216"/>
                  <a:pt x="698360" y="502418"/>
                </a:cubicBezTo>
                <a:cubicBezTo>
                  <a:pt x="696413" y="514099"/>
                  <a:pt x="695999" y="526048"/>
                  <a:pt x="693336" y="537587"/>
                </a:cubicBezTo>
                <a:cubicBezTo>
                  <a:pt x="690954" y="547908"/>
                  <a:pt x="674475" y="573607"/>
                  <a:pt x="683288" y="567732"/>
                </a:cubicBezTo>
                <a:lnTo>
                  <a:pt x="698360" y="557684"/>
                </a:lnTo>
                <a:cubicBezTo>
                  <a:pt x="675326" y="592236"/>
                  <a:pt x="689721" y="584010"/>
                  <a:pt x="663191" y="592853"/>
                </a:cubicBezTo>
                <a:cubicBezTo>
                  <a:pt x="634394" y="636049"/>
                  <a:pt x="672740" y="585213"/>
                  <a:pt x="638070" y="612949"/>
                </a:cubicBezTo>
                <a:cubicBezTo>
                  <a:pt x="633355" y="616721"/>
                  <a:pt x="631952" y="623437"/>
                  <a:pt x="628022" y="628022"/>
                </a:cubicBezTo>
                <a:cubicBezTo>
                  <a:pt x="621857" y="635215"/>
                  <a:pt x="614624" y="641420"/>
                  <a:pt x="607925" y="648119"/>
                </a:cubicBezTo>
                <a:lnTo>
                  <a:pt x="592853" y="663191"/>
                </a:lnTo>
                <a:lnTo>
                  <a:pt x="582804" y="673240"/>
                </a:lnTo>
                <a:lnTo>
                  <a:pt x="572756" y="703385"/>
                </a:lnTo>
                <a:cubicBezTo>
                  <a:pt x="571081" y="708409"/>
                  <a:pt x="569016" y="713319"/>
                  <a:pt x="567732" y="718457"/>
                </a:cubicBezTo>
                <a:cubicBezTo>
                  <a:pt x="566057" y="725156"/>
                  <a:pt x="564206" y="731813"/>
                  <a:pt x="562708" y="738554"/>
                </a:cubicBezTo>
                <a:cubicBezTo>
                  <a:pt x="560855" y="746890"/>
                  <a:pt x="559930" y="755436"/>
                  <a:pt x="557683" y="763675"/>
                </a:cubicBezTo>
                <a:cubicBezTo>
                  <a:pt x="554896" y="773894"/>
                  <a:pt x="550984" y="783772"/>
                  <a:pt x="547635" y="793820"/>
                </a:cubicBezTo>
                <a:cubicBezTo>
                  <a:pt x="545960" y="798844"/>
                  <a:pt x="544979" y="804155"/>
                  <a:pt x="542611" y="808892"/>
                </a:cubicBezTo>
                <a:cubicBezTo>
                  <a:pt x="539261" y="815591"/>
                  <a:pt x="535344" y="822035"/>
                  <a:pt x="532562" y="828989"/>
                </a:cubicBezTo>
                <a:cubicBezTo>
                  <a:pt x="532559" y="828997"/>
                  <a:pt x="520003" y="866667"/>
                  <a:pt x="517490" y="874207"/>
                </a:cubicBezTo>
                <a:lnTo>
                  <a:pt x="502417" y="919424"/>
                </a:lnTo>
                <a:cubicBezTo>
                  <a:pt x="502417" y="919425"/>
                  <a:pt x="492370" y="949568"/>
                  <a:pt x="492369" y="949569"/>
                </a:cubicBezTo>
                <a:cubicBezTo>
                  <a:pt x="489020" y="954593"/>
                  <a:pt x="484773" y="959124"/>
                  <a:pt x="482321" y="964642"/>
                </a:cubicBezTo>
                <a:cubicBezTo>
                  <a:pt x="458407" y="1018449"/>
                  <a:pt x="484963" y="975751"/>
                  <a:pt x="462224" y="1009859"/>
                </a:cubicBezTo>
                <a:cubicBezTo>
                  <a:pt x="460549" y="1014883"/>
                  <a:pt x="458120" y="1019717"/>
                  <a:pt x="457200" y="1024932"/>
                </a:cubicBezTo>
                <a:cubicBezTo>
                  <a:pt x="453084" y="1048256"/>
                  <a:pt x="454640" y="1072801"/>
                  <a:pt x="447151" y="1095270"/>
                </a:cubicBezTo>
                <a:lnTo>
                  <a:pt x="442127" y="1110343"/>
                </a:lnTo>
                <a:cubicBezTo>
                  <a:pt x="440452" y="1122066"/>
                  <a:pt x="438668" y="1133774"/>
                  <a:pt x="437103" y="1145512"/>
                </a:cubicBezTo>
                <a:cubicBezTo>
                  <a:pt x="434568" y="1164525"/>
                  <a:pt x="431468" y="1195994"/>
                  <a:pt x="427055" y="1215851"/>
                </a:cubicBezTo>
                <a:cubicBezTo>
                  <a:pt x="425906" y="1221021"/>
                  <a:pt x="423706" y="1225899"/>
                  <a:pt x="422031" y="1230923"/>
                </a:cubicBezTo>
                <a:cubicBezTo>
                  <a:pt x="427069" y="1286348"/>
                  <a:pt x="430269" y="1282889"/>
                  <a:pt x="422031" y="1336431"/>
                </a:cubicBezTo>
                <a:cubicBezTo>
                  <a:pt x="421226" y="1341665"/>
                  <a:pt x="419578" y="1346874"/>
                  <a:pt x="417006" y="1351503"/>
                </a:cubicBezTo>
                <a:cubicBezTo>
                  <a:pt x="402802" y="1377070"/>
                  <a:pt x="402108" y="1376450"/>
                  <a:pt x="386861" y="1391697"/>
                </a:cubicBezTo>
                <a:cubicBezTo>
                  <a:pt x="372629" y="1434392"/>
                  <a:pt x="392478" y="1382335"/>
                  <a:pt x="371789" y="1416818"/>
                </a:cubicBezTo>
                <a:cubicBezTo>
                  <a:pt x="368413" y="1422444"/>
                  <a:pt x="363053" y="1447611"/>
                  <a:pt x="361740" y="1451987"/>
                </a:cubicBezTo>
                <a:cubicBezTo>
                  <a:pt x="351956" y="1484601"/>
                  <a:pt x="356329" y="1475177"/>
                  <a:pt x="341644" y="1497204"/>
                </a:cubicBezTo>
                <a:lnTo>
                  <a:pt x="331595" y="1527349"/>
                </a:lnTo>
                <a:cubicBezTo>
                  <a:pt x="326359" y="1543056"/>
                  <a:pt x="321284" y="1562695"/>
                  <a:pt x="306475" y="1572567"/>
                </a:cubicBezTo>
                <a:lnTo>
                  <a:pt x="291402" y="1582615"/>
                </a:lnTo>
                <a:cubicBezTo>
                  <a:pt x="284703" y="1592663"/>
                  <a:pt x="275124" y="1601303"/>
                  <a:pt x="271305" y="1612760"/>
                </a:cubicBezTo>
                <a:cubicBezTo>
                  <a:pt x="269630" y="1617784"/>
                  <a:pt x="268853" y="1623203"/>
                  <a:pt x="266281" y="1627833"/>
                </a:cubicBezTo>
                <a:cubicBezTo>
                  <a:pt x="260416" y="1638390"/>
                  <a:pt x="246184" y="1657978"/>
                  <a:pt x="246184" y="1657978"/>
                </a:cubicBezTo>
                <a:cubicBezTo>
                  <a:pt x="244509" y="1663002"/>
                  <a:pt x="243528" y="1668314"/>
                  <a:pt x="241160" y="1673051"/>
                </a:cubicBezTo>
                <a:cubicBezTo>
                  <a:pt x="238460" y="1678452"/>
                  <a:pt x="233564" y="1682605"/>
                  <a:pt x="231112" y="1688123"/>
                </a:cubicBezTo>
                <a:cubicBezTo>
                  <a:pt x="212639" y="1729688"/>
                  <a:pt x="231652" y="1707681"/>
                  <a:pt x="211015" y="1728316"/>
                </a:cubicBezTo>
                <a:cubicBezTo>
                  <a:pt x="207666" y="1738365"/>
                  <a:pt x="205704" y="1748988"/>
                  <a:pt x="200967" y="1758462"/>
                </a:cubicBezTo>
                <a:cubicBezTo>
                  <a:pt x="197618" y="1765161"/>
                  <a:pt x="193701" y="1771604"/>
                  <a:pt x="190919" y="1778558"/>
                </a:cubicBezTo>
                <a:cubicBezTo>
                  <a:pt x="186985" y="1788392"/>
                  <a:pt x="180870" y="1808703"/>
                  <a:pt x="180870" y="1808703"/>
                </a:cubicBezTo>
                <a:cubicBezTo>
                  <a:pt x="179195" y="1828800"/>
                  <a:pt x="178511" y="1849004"/>
                  <a:pt x="175846" y="1868993"/>
                </a:cubicBezTo>
                <a:cubicBezTo>
                  <a:pt x="175146" y="1874243"/>
                  <a:pt x="171971" y="1878896"/>
                  <a:pt x="170822" y="1884066"/>
                </a:cubicBezTo>
                <a:cubicBezTo>
                  <a:pt x="168612" y="1894010"/>
                  <a:pt x="167309" y="1904137"/>
                  <a:pt x="165798" y="1914211"/>
                </a:cubicBezTo>
                <a:cubicBezTo>
                  <a:pt x="162285" y="1937633"/>
                  <a:pt x="163238" y="1962080"/>
                  <a:pt x="155749" y="1984549"/>
                </a:cubicBezTo>
                <a:cubicBezTo>
                  <a:pt x="148025" y="2007723"/>
                  <a:pt x="151764" y="1994429"/>
                  <a:pt x="145701" y="2024743"/>
                </a:cubicBezTo>
                <a:cubicBezTo>
                  <a:pt x="140677" y="2023068"/>
                  <a:pt x="133936" y="2023855"/>
                  <a:pt x="130628" y="2019719"/>
                </a:cubicBezTo>
                <a:cubicBezTo>
                  <a:pt x="126314" y="2014327"/>
                  <a:pt x="127588" y="2006236"/>
                  <a:pt x="125604" y="1999622"/>
                </a:cubicBezTo>
                <a:cubicBezTo>
                  <a:pt x="115821" y="1967010"/>
                  <a:pt x="120191" y="1976431"/>
                  <a:pt x="105508" y="1954404"/>
                </a:cubicBezTo>
                <a:cubicBezTo>
                  <a:pt x="105338" y="1953211"/>
                  <a:pt x="101722" y="1912931"/>
                  <a:pt x="95459" y="1904163"/>
                </a:cubicBezTo>
                <a:cubicBezTo>
                  <a:pt x="89952" y="1896454"/>
                  <a:pt x="75362" y="1884066"/>
                  <a:pt x="75362" y="1884066"/>
                </a:cubicBezTo>
                <a:cubicBezTo>
                  <a:pt x="73687" y="1879042"/>
                  <a:pt x="71793" y="1874085"/>
                  <a:pt x="70338" y="1868993"/>
                </a:cubicBezTo>
                <a:cubicBezTo>
                  <a:pt x="66697" y="1856248"/>
                  <a:pt x="65452" y="1845869"/>
                  <a:pt x="60290" y="1833824"/>
                </a:cubicBezTo>
                <a:cubicBezTo>
                  <a:pt x="57340" y="1826940"/>
                  <a:pt x="53192" y="1820611"/>
                  <a:pt x="50242" y="1813727"/>
                </a:cubicBezTo>
                <a:cubicBezTo>
                  <a:pt x="44446" y="1800203"/>
                  <a:pt x="43144" y="1788289"/>
                  <a:pt x="40193" y="1773534"/>
                </a:cubicBezTo>
                <a:cubicBezTo>
                  <a:pt x="38518" y="1735015"/>
                  <a:pt x="37651" y="1696453"/>
                  <a:pt x="35169" y="1657978"/>
                </a:cubicBezTo>
                <a:cubicBezTo>
                  <a:pt x="34300" y="1644504"/>
                  <a:pt x="34025" y="1630718"/>
                  <a:pt x="30145" y="1617785"/>
                </a:cubicBezTo>
                <a:cubicBezTo>
                  <a:pt x="28784" y="1613248"/>
                  <a:pt x="23446" y="1611086"/>
                  <a:pt x="20097" y="1607736"/>
                </a:cubicBezTo>
                <a:cubicBezTo>
                  <a:pt x="18422" y="1602712"/>
                  <a:pt x="16527" y="1597756"/>
                  <a:pt x="15072" y="1592664"/>
                </a:cubicBezTo>
                <a:cubicBezTo>
                  <a:pt x="13175" y="1586025"/>
                  <a:pt x="12032" y="1579181"/>
                  <a:pt x="10048" y="1572567"/>
                </a:cubicBezTo>
                <a:cubicBezTo>
                  <a:pt x="7005" y="1562422"/>
                  <a:pt x="0" y="1542422"/>
                  <a:pt x="0" y="1542422"/>
                </a:cubicBezTo>
                <a:cubicBezTo>
                  <a:pt x="938" y="1538668"/>
                  <a:pt x="6959" y="1512402"/>
                  <a:pt x="10048" y="1507253"/>
                </a:cubicBezTo>
                <a:cubicBezTo>
                  <a:pt x="12485" y="1503191"/>
                  <a:pt x="17138" y="1500903"/>
                  <a:pt x="20097" y="1497204"/>
                </a:cubicBezTo>
                <a:cubicBezTo>
                  <a:pt x="39236" y="1473280"/>
                  <a:pt x="19379" y="1489309"/>
                  <a:pt x="45217" y="1472084"/>
                </a:cubicBezTo>
                <a:lnTo>
                  <a:pt x="60290" y="1426866"/>
                </a:lnTo>
                <a:cubicBezTo>
                  <a:pt x="61965" y="1421842"/>
                  <a:pt x="64443" y="1417017"/>
                  <a:pt x="65314" y="1411793"/>
                </a:cubicBezTo>
                <a:cubicBezTo>
                  <a:pt x="74379" y="1357404"/>
                  <a:pt x="65469" y="1401200"/>
                  <a:pt x="75362" y="1366576"/>
                </a:cubicBezTo>
                <a:cubicBezTo>
                  <a:pt x="76556" y="1362399"/>
                  <a:pt x="82127" y="1336881"/>
                  <a:pt x="85411" y="1331407"/>
                </a:cubicBezTo>
                <a:cubicBezTo>
                  <a:pt x="87848" y="1327345"/>
                  <a:pt x="92110" y="1324708"/>
                  <a:pt x="95459" y="1321358"/>
                </a:cubicBezTo>
                <a:cubicBezTo>
                  <a:pt x="108209" y="1283112"/>
                  <a:pt x="103431" y="1301599"/>
                  <a:pt x="110532" y="1266092"/>
                </a:cubicBezTo>
                <a:cubicBezTo>
                  <a:pt x="117231" y="1267767"/>
                  <a:pt x="123723" y="1271116"/>
                  <a:pt x="130628" y="1271116"/>
                </a:cubicBezTo>
                <a:cubicBezTo>
                  <a:pt x="147615" y="1271116"/>
                  <a:pt x="152056" y="1258200"/>
                  <a:pt x="160773" y="1245996"/>
                </a:cubicBezTo>
                <a:cubicBezTo>
                  <a:pt x="164283" y="1241082"/>
                  <a:pt x="167472" y="1235947"/>
                  <a:pt x="170822" y="1230923"/>
                </a:cubicBezTo>
                <a:cubicBezTo>
                  <a:pt x="172497" y="1225899"/>
                  <a:pt x="173121" y="1220392"/>
                  <a:pt x="175846" y="1215851"/>
                </a:cubicBezTo>
                <a:cubicBezTo>
                  <a:pt x="178283" y="1211789"/>
                  <a:pt x="183776" y="1210039"/>
                  <a:pt x="185894" y="1205802"/>
                </a:cubicBezTo>
                <a:cubicBezTo>
                  <a:pt x="202237" y="1173116"/>
                  <a:pt x="187246" y="1174305"/>
                  <a:pt x="216039" y="1145512"/>
                </a:cubicBezTo>
                <a:cubicBezTo>
                  <a:pt x="222738" y="1138813"/>
                  <a:pt x="230881" y="1133298"/>
                  <a:pt x="236136" y="1125415"/>
                </a:cubicBezTo>
                <a:lnTo>
                  <a:pt x="256233" y="1095270"/>
                </a:lnTo>
                <a:cubicBezTo>
                  <a:pt x="257908" y="1090246"/>
                  <a:pt x="258889" y="1084935"/>
                  <a:pt x="261257" y="1080198"/>
                </a:cubicBezTo>
                <a:cubicBezTo>
                  <a:pt x="263957" y="1074797"/>
                  <a:pt x="270256" y="1071071"/>
                  <a:pt x="271305" y="1065125"/>
                </a:cubicBezTo>
                <a:cubicBezTo>
                  <a:pt x="275390" y="1041977"/>
                  <a:pt x="274101" y="1018187"/>
                  <a:pt x="276330" y="994787"/>
                </a:cubicBezTo>
                <a:cubicBezTo>
                  <a:pt x="277453" y="982998"/>
                  <a:pt x="279236" y="971269"/>
                  <a:pt x="281354" y="959618"/>
                </a:cubicBezTo>
                <a:cubicBezTo>
                  <a:pt x="282589" y="952824"/>
                  <a:pt x="283954" y="945987"/>
                  <a:pt x="286378" y="939521"/>
                </a:cubicBezTo>
                <a:cubicBezTo>
                  <a:pt x="310398" y="875465"/>
                  <a:pt x="285853" y="954263"/>
                  <a:pt x="301450" y="904352"/>
                </a:cubicBezTo>
                <a:cubicBezTo>
                  <a:pt x="308244" y="882610"/>
                  <a:pt x="311360" y="859411"/>
                  <a:pt x="321547" y="839037"/>
                </a:cubicBezTo>
                <a:cubicBezTo>
                  <a:pt x="336997" y="808137"/>
                  <a:pt x="327439" y="825176"/>
                  <a:pt x="351692" y="788796"/>
                </a:cubicBezTo>
                <a:cubicBezTo>
                  <a:pt x="364370" y="769779"/>
                  <a:pt x="357468" y="777994"/>
                  <a:pt x="371789" y="763675"/>
                </a:cubicBezTo>
                <a:cubicBezTo>
                  <a:pt x="375138" y="753627"/>
                  <a:pt x="379268" y="743806"/>
                  <a:pt x="381837" y="733530"/>
                </a:cubicBezTo>
                <a:cubicBezTo>
                  <a:pt x="383512" y="726831"/>
                  <a:pt x="384141" y="719780"/>
                  <a:pt x="386861" y="713433"/>
                </a:cubicBezTo>
                <a:cubicBezTo>
                  <a:pt x="389240" y="707883"/>
                  <a:pt x="393560" y="703384"/>
                  <a:pt x="396910" y="698360"/>
                </a:cubicBezTo>
                <a:cubicBezTo>
                  <a:pt x="400892" y="686413"/>
                  <a:pt x="404855" y="675810"/>
                  <a:pt x="406958" y="663191"/>
                </a:cubicBezTo>
                <a:cubicBezTo>
                  <a:pt x="409178" y="649873"/>
                  <a:pt x="409762" y="636316"/>
                  <a:pt x="411982" y="622998"/>
                </a:cubicBezTo>
                <a:cubicBezTo>
                  <a:pt x="413117" y="616187"/>
                  <a:pt x="415652" y="609672"/>
                  <a:pt x="417006" y="602901"/>
                </a:cubicBezTo>
                <a:cubicBezTo>
                  <a:pt x="420495" y="585455"/>
                  <a:pt x="424639" y="554500"/>
                  <a:pt x="427055" y="537587"/>
                </a:cubicBezTo>
                <a:cubicBezTo>
                  <a:pt x="425380" y="505767"/>
                  <a:pt x="422031" y="473991"/>
                  <a:pt x="422031" y="442127"/>
                </a:cubicBezTo>
                <a:cubicBezTo>
                  <a:pt x="422031" y="434938"/>
                  <a:pt x="429226" y="392297"/>
                  <a:pt x="432079" y="381837"/>
                </a:cubicBezTo>
                <a:cubicBezTo>
                  <a:pt x="434866" y="371618"/>
                  <a:pt x="434637" y="359181"/>
                  <a:pt x="442127" y="351692"/>
                </a:cubicBezTo>
                <a:cubicBezTo>
                  <a:pt x="445477" y="348343"/>
                  <a:pt x="449334" y="345434"/>
                  <a:pt x="452176" y="341644"/>
                </a:cubicBezTo>
                <a:cubicBezTo>
                  <a:pt x="459422" y="331983"/>
                  <a:pt x="463733" y="320038"/>
                  <a:pt x="472272" y="311499"/>
                </a:cubicBezTo>
                <a:lnTo>
                  <a:pt x="492369" y="291402"/>
                </a:lnTo>
                <a:cubicBezTo>
                  <a:pt x="494044" y="284703"/>
                  <a:pt x="494305" y="277482"/>
                  <a:pt x="497393" y="271306"/>
                </a:cubicBezTo>
                <a:cubicBezTo>
                  <a:pt x="499512" y="267069"/>
                  <a:pt x="505779" y="265693"/>
                  <a:pt x="507442" y="261257"/>
                </a:cubicBezTo>
                <a:cubicBezTo>
                  <a:pt x="523487" y="218470"/>
                  <a:pt x="498046" y="240726"/>
                  <a:pt x="527538" y="221064"/>
                </a:cubicBezTo>
                <a:cubicBezTo>
                  <a:pt x="533628" y="202793"/>
                  <a:pt x="528147" y="205839"/>
                  <a:pt x="547635" y="200967"/>
                </a:cubicBezTo>
                <a:cubicBezTo>
                  <a:pt x="549260" y="200561"/>
                  <a:pt x="532562" y="202642"/>
                  <a:pt x="532562" y="200967"/>
                </a:cubicBezTo>
                <a:close/>
              </a:path>
            </a:pathLst>
          </a:cu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fontAlgn="base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</a:pPr>
            <a:endParaRPr kumimoji="1" lang="zh-TW" altLang="en-US" sz="2800" b="1" smtClean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51" name="手繪多邊形 50"/>
          <p:cNvSpPr/>
          <p:nvPr/>
        </p:nvSpPr>
        <p:spPr bwMode="auto">
          <a:xfrm>
            <a:off x="887480" y="1552955"/>
            <a:ext cx="926914" cy="2180493"/>
          </a:xfrm>
          <a:custGeom>
            <a:avLst/>
            <a:gdLst>
              <a:gd name="connsiteX0" fmla="*/ 502417 w 926914"/>
              <a:gd name="connsiteY0" fmla="*/ 326572 h 2180493"/>
              <a:gd name="connsiteX1" fmla="*/ 527538 w 926914"/>
              <a:gd name="connsiteY1" fmla="*/ 306475 h 2180493"/>
              <a:gd name="connsiteX2" fmla="*/ 537586 w 926914"/>
              <a:gd name="connsiteY2" fmla="*/ 291403 h 2180493"/>
              <a:gd name="connsiteX3" fmla="*/ 542611 w 926914"/>
              <a:gd name="connsiteY3" fmla="*/ 276330 h 2180493"/>
              <a:gd name="connsiteX4" fmla="*/ 557683 w 926914"/>
              <a:gd name="connsiteY4" fmla="*/ 266282 h 2180493"/>
              <a:gd name="connsiteX5" fmla="*/ 562707 w 926914"/>
              <a:gd name="connsiteY5" fmla="*/ 251209 h 2180493"/>
              <a:gd name="connsiteX6" fmla="*/ 572756 w 926914"/>
              <a:gd name="connsiteY6" fmla="*/ 236137 h 2180493"/>
              <a:gd name="connsiteX7" fmla="*/ 582804 w 926914"/>
              <a:gd name="connsiteY7" fmla="*/ 205992 h 2180493"/>
              <a:gd name="connsiteX8" fmla="*/ 587828 w 926914"/>
              <a:gd name="connsiteY8" fmla="*/ 190919 h 2180493"/>
              <a:gd name="connsiteX9" fmla="*/ 592852 w 926914"/>
              <a:gd name="connsiteY9" fmla="*/ 120581 h 2180493"/>
              <a:gd name="connsiteX10" fmla="*/ 597877 w 926914"/>
              <a:gd name="connsiteY10" fmla="*/ 105508 h 2180493"/>
              <a:gd name="connsiteX11" fmla="*/ 612949 w 926914"/>
              <a:gd name="connsiteY11" fmla="*/ 45218 h 2180493"/>
              <a:gd name="connsiteX12" fmla="*/ 628022 w 926914"/>
              <a:gd name="connsiteY12" fmla="*/ 20097 h 2180493"/>
              <a:gd name="connsiteX13" fmla="*/ 638070 w 926914"/>
              <a:gd name="connsiteY13" fmla="*/ 5025 h 2180493"/>
              <a:gd name="connsiteX14" fmla="*/ 673239 w 926914"/>
              <a:gd name="connsiteY14" fmla="*/ 0 h 2180493"/>
              <a:gd name="connsiteX15" fmla="*/ 708408 w 926914"/>
              <a:gd name="connsiteY15" fmla="*/ 5025 h 2180493"/>
              <a:gd name="connsiteX16" fmla="*/ 743578 w 926914"/>
              <a:gd name="connsiteY16" fmla="*/ 20097 h 2180493"/>
              <a:gd name="connsiteX17" fmla="*/ 768699 w 926914"/>
              <a:gd name="connsiteY17" fmla="*/ 35170 h 2180493"/>
              <a:gd name="connsiteX18" fmla="*/ 813916 w 926914"/>
              <a:gd name="connsiteY18" fmla="*/ 55266 h 2180493"/>
              <a:gd name="connsiteX19" fmla="*/ 834013 w 926914"/>
              <a:gd name="connsiteY19" fmla="*/ 60291 h 2180493"/>
              <a:gd name="connsiteX20" fmla="*/ 864158 w 926914"/>
              <a:gd name="connsiteY20" fmla="*/ 70339 h 2180493"/>
              <a:gd name="connsiteX21" fmla="*/ 889279 w 926914"/>
              <a:gd name="connsiteY21" fmla="*/ 90436 h 2180493"/>
              <a:gd name="connsiteX22" fmla="*/ 909375 w 926914"/>
              <a:gd name="connsiteY22" fmla="*/ 115557 h 2180493"/>
              <a:gd name="connsiteX23" fmla="*/ 909375 w 926914"/>
              <a:gd name="connsiteY23" fmla="*/ 155750 h 2180493"/>
              <a:gd name="connsiteX24" fmla="*/ 899327 w 926914"/>
              <a:gd name="connsiteY24" fmla="*/ 185895 h 2180493"/>
              <a:gd name="connsiteX25" fmla="*/ 894303 w 926914"/>
              <a:gd name="connsiteY25" fmla="*/ 200968 h 2180493"/>
              <a:gd name="connsiteX26" fmla="*/ 879230 w 926914"/>
              <a:gd name="connsiteY26" fmla="*/ 231113 h 2180493"/>
              <a:gd name="connsiteX27" fmla="*/ 869182 w 926914"/>
              <a:gd name="connsiteY27" fmla="*/ 251209 h 2180493"/>
              <a:gd name="connsiteX28" fmla="*/ 859134 w 926914"/>
              <a:gd name="connsiteY28" fmla="*/ 281354 h 2180493"/>
              <a:gd name="connsiteX29" fmla="*/ 854109 w 926914"/>
              <a:gd name="connsiteY29" fmla="*/ 296427 h 2180493"/>
              <a:gd name="connsiteX30" fmla="*/ 849085 w 926914"/>
              <a:gd name="connsiteY30" fmla="*/ 311499 h 2180493"/>
              <a:gd name="connsiteX31" fmla="*/ 864158 w 926914"/>
              <a:gd name="connsiteY31" fmla="*/ 386862 h 2180493"/>
              <a:gd name="connsiteX32" fmla="*/ 874206 w 926914"/>
              <a:gd name="connsiteY32" fmla="*/ 417007 h 2180493"/>
              <a:gd name="connsiteX33" fmla="*/ 879230 w 926914"/>
              <a:gd name="connsiteY33" fmla="*/ 432080 h 2180493"/>
              <a:gd name="connsiteX34" fmla="*/ 864158 w 926914"/>
              <a:gd name="connsiteY34" fmla="*/ 497394 h 2180493"/>
              <a:gd name="connsiteX35" fmla="*/ 844061 w 926914"/>
              <a:gd name="connsiteY35" fmla="*/ 517491 h 2180493"/>
              <a:gd name="connsiteX36" fmla="*/ 823964 w 926914"/>
              <a:gd name="connsiteY36" fmla="*/ 542611 h 2180493"/>
              <a:gd name="connsiteX37" fmla="*/ 818940 w 926914"/>
              <a:gd name="connsiteY37" fmla="*/ 557684 h 2180493"/>
              <a:gd name="connsiteX38" fmla="*/ 798844 w 926914"/>
              <a:gd name="connsiteY38" fmla="*/ 587829 h 2180493"/>
              <a:gd name="connsiteX39" fmla="*/ 788795 w 926914"/>
              <a:gd name="connsiteY39" fmla="*/ 638071 h 2180493"/>
              <a:gd name="connsiteX40" fmla="*/ 778747 w 926914"/>
              <a:gd name="connsiteY40" fmla="*/ 668216 h 2180493"/>
              <a:gd name="connsiteX41" fmla="*/ 773723 w 926914"/>
              <a:gd name="connsiteY41" fmla="*/ 693337 h 2180493"/>
              <a:gd name="connsiteX42" fmla="*/ 748602 w 926914"/>
              <a:gd name="connsiteY42" fmla="*/ 708409 h 2180493"/>
              <a:gd name="connsiteX43" fmla="*/ 728505 w 926914"/>
              <a:gd name="connsiteY43" fmla="*/ 748603 h 2180493"/>
              <a:gd name="connsiteX44" fmla="*/ 718457 w 926914"/>
              <a:gd name="connsiteY44" fmla="*/ 778748 h 2180493"/>
              <a:gd name="connsiteX45" fmla="*/ 703384 w 926914"/>
              <a:gd name="connsiteY45" fmla="*/ 839038 h 2180493"/>
              <a:gd name="connsiteX46" fmla="*/ 693336 w 926914"/>
              <a:gd name="connsiteY46" fmla="*/ 854110 h 2180493"/>
              <a:gd name="connsiteX47" fmla="*/ 678263 w 926914"/>
              <a:gd name="connsiteY47" fmla="*/ 884255 h 2180493"/>
              <a:gd name="connsiteX48" fmla="*/ 663191 w 926914"/>
              <a:gd name="connsiteY48" fmla="*/ 914400 h 2180493"/>
              <a:gd name="connsiteX49" fmla="*/ 643094 w 926914"/>
              <a:gd name="connsiteY49" fmla="*/ 959618 h 2180493"/>
              <a:gd name="connsiteX50" fmla="*/ 633046 w 926914"/>
              <a:gd name="connsiteY50" fmla="*/ 989763 h 2180493"/>
              <a:gd name="connsiteX51" fmla="*/ 628022 w 926914"/>
              <a:gd name="connsiteY51" fmla="*/ 1014884 h 2180493"/>
              <a:gd name="connsiteX52" fmla="*/ 617973 w 926914"/>
              <a:gd name="connsiteY52" fmla="*/ 1045029 h 2180493"/>
              <a:gd name="connsiteX53" fmla="*/ 607925 w 926914"/>
              <a:gd name="connsiteY53" fmla="*/ 1075174 h 2180493"/>
              <a:gd name="connsiteX54" fmla="*/ 602901 w 926914"/>
              <a:gd name="connsiteY54" fmla="*/ 1090247 h 2180493"/>
              <a:gd name="connsiteX55" fmla="*/ 597877 w 926914"/>
              <a:gd name="connsiteY55" fmla="*/ 1155561 h 2180493"/>
              <a:gd name="connsiteX56" fmla="*/ 577780 w 926914"/>
              <a:gd name="connsiteY56" fmla="*/ 1225899 h 2180493"/>
              <a:gd name="connsiteX57" fmla="*/ 562707 w 926914"/>
              <a:gd name="connsiteY57" fmla="*/ 1276141 h 2180493"/>
              <a:gd name="connsiteX58" fmla="*/ 557683 w 926914"/>
              <a:gd name="connsiteY58" fmla="*/ 1291214 h 2180493"/>
              <a:gd name="connsiteX59" fmla="*/ 547635 w 926914"/>
              <a:gd name="connsiteY59" fmla="*/ 1306286 h 2180493"/>
              <a:gd name="connsiteX60" fmla="*/ 537586 w 926914"/>
              <a:gd name="connsiteY60" fmla="*/ 1336431 h 2180493"/>
              <a:gd name="connsiteX61" fmla="*/ 532562 w 926914"/>
              <a:gd name="connsiteY61" fmla="*/ 1411794 h 2180493"/>
              <a:gd name="connsiteX62" fmla="*/ 527538 w 926914"/>
              <a:gd name="connsiteY62" fmla="*/ 1426866 h 2180493"/>
              <a:gd name="connsiteX63" fmla="*/ 517490 w 926914"/>
              <a:gd name="connsiteY63" fmla="*/ 1467060 h 2180493"/>
              <a:gd name="connsiteX64" fmla="*/ 507441 w 926914"/>
              <a:gd name="connsiteY64" fmla="*/ 1482132 h 2180493"/>
              <a:gd name="connsiteX65" fmla="*/ 497393 w 926914"/>
              <a:gd name="connsiteY65" fmla="*/ 1512277 h 2180493"/>
              <a:gd name="connsiteX66" fmla="*/ 492369 w 926914"/>
              <a:gd name="connsiteY66" fmla="*/ 1527350 h 2180493"/>
              <a:gd name="connsiteX67" fmla="*/ 482320 w 926914"/>
              <a:gd name="connsiteY67" fmla="*/ 1537398 h 2180493"/>
              <a:gd name="connsiteX68" fmla="*/ 467248 w 926914"/>
              <a:gd name="connsiteY68" fmla="*/ 1572568 h 2180493"/>
              <a:gd name="connsiteX69" fmla="*/ 462224 w 926914"/>
              <a:gd name="connsiteY69" fmla="*/ 1587640 h 2180493"/>
              <a:gd name="connsiteX70" fmla="*/ 442127 w 926914"/>
              <a:gd name="connsiteY70" fmla="*/ 1622809 h 2180493"/>
              <a:gd name="connsiteX71" fmla="*/ 422030 w 926914"/>
              <a:gd name="connsiteY71" fmla="*/ 1663003 h 2180493"/>
              <a:gd name="connsiteX72" fmla="*/ 411982 w 926914"/>
              <a:gd name="connsiteY72" fmla="*/ 1693148 h 2180493"/>
              <a:gd name="connsiteX73" fmla="*/ 401934 w 926914"/>
              <a:gd name="connsiteY73" fmla="*/ 1708220 h 2180493"/>
              <a:gd name="connsiteX74" fmla="*/ 396909 w 926914"/>
              <a:gd name="connsiteY74" fmla="*/ 1723293 h 2180493"/>
              <a:gd name="connsiteX75" fmla="*/ 381837 w 926914"/>
              <a:gd name="connsiteY75" fmla="*/ 1728317 h 2180493"/>
              <a:gd name="connsiteX76" fmla="*/ 361740 w 926914"/>
              <a:gd name="connsiteY76" fmla="*/ 1753438 h 2180493"/>
              <a:gd name="connsiteX77" fmla="*/ 356716 w 926914"/>
              <a:gd name="connsiteY77" fmla="*/ 1768510 h 2180493"/>
              <a:gd name="connsiteX78" fmla="*/ 336619 w 926914"/>
              <a:gd name="connsiteY78" fmla="*/ 1788607 h 2180493"/>
              <a:gd name="connsiteX79" fmla="*/ 316523 w 926914"/>
              <a:gd name="connsiteY79" fmla="*/ 1813728 h 2180493"/>
              <a:gd name="connsiteX80" fmla="*/ 311499 w 926914"/>
              <a:gd name="connsiteY80" fmla="*/ 1828800 h 2180493"/>
              <a:gd name="connsiteX81" fmla="*/ 301450 w 926914"/>
              <a:gd name="connsiteY81" fmla="*/ 1838849 h 2180493"/>
              <a:gd name="connsiteX82" fmla="*/ 291402 w 926914"/>
              <a:gd name="connsiteY82" fmla="*/ 1853921 h 2180493"/>
              <a:gd name="connsiteX83" fmla="*/ 281353 w 926914"/>
              <a:gd name="connsiteY83" fmla="*/ 1863970 h 2180493"/>
              <a:gd name="connsiteX84" fmla="*/ 261257 w 926914"/>
              <a:gd name="connsiteY84" fmla="*/ 1889091 h 2180493"/>
              <a:gd name="connsiteX85" fmla="*/ 251208 w 926914"/>
              <a:gd name="connsiteY85" fmla="*/ 1919236 h 2180493"/>
              <a:gd name="connsiteX86" fmla="*/ 246184 w 926914"/>
              <a:gd name="connsiteY86" fmla="*/ 1934308 h 2180493"/>
              <a:gd name="connsiteX87" fmla="*/ 236136 w 926914"/>
              <a:gd name="connsiteY87" fmla="*/ 1949381 h 2180493"/>
              <a:gd name="connsiteX88" fmla="*/ 241160 w 926914"/>
              <a:gd name="connsiteY88" fmla="*/ 2029768 h 2180493"/>
              <a:gd name="connsiteX89" fmla="*/ 231112 w 926914"/>
              <a:gd name="connsiteY89" fmla="*/ 2069961 h 2180493"/>
              <a:gd name="connsiteX90" fmla="*/ 226088 w 926914"/>
              <a:gd name="connsiteY90" fmla="*/ 2095082 h 2180493"/>
              <a:gd name="connsiteX91" fmla="*/ 200967 w 926914"/>
              <a:gd name="connsiteY91" fmla="*/ 2175469 h 2180493"/>
              <a:gd name="connsiteX92" fmla="*/ 185894 w 926914"/>
              <a:gd name="connsiteY92" fmla="*/ 2180493 h 2180493"/>
              <a:gd name="connsiteX93" fmla="*/ 170822 w 926914"/>
              <a:gd name="connsiteY93" fmla="*/ 2150348 h 2180493"/>
              <a:gd name="connsiteX94" fmla="*/ 160773 w 926914"/>
              <a:gd name="connsiteY94" fmla="*/ 2140299 h 2180493"/>
              <a:gd name="connsiteX95" fmla="*/ 150725 w 926914"/>
              <a:gd name="connsiteY95" fmla="*/ 2125227 h 2180493"/>
              <a:gd name="connsiteX96" fmla="*/ 115556 w 926914"/>
              <a:gd name="connsiteY96" fmla="*/ 2115179 h 2180493"/>
              <a:gd name="connsiteX97" fmla="*/ 105507 w 926914"/>
              <a:gd name="connsiteY97" fmla="*/ 2044840 h 2180493"/>
              <a:gd name="connsiteX98" fmla="*/ 90435 w 926914"/>
              <a:gd name="connsiteY98" fmla="*/ 2014695 h 2180493"/>
              <a:gd name="connsiteX99" fmla="*/ 80386 w 926914"/>
              <a:gd name="connsiteY99" fmla="*/ 1984550 h 2180493"/>
              <a:gd name="connsiteX100" fmla="*/ 75362 w 926914"/>
              <a:gd name="connsiteY100" fmla="*/ 1969477 h 2180493"/>
              <a:gd name="connsiteX101" fmla="*/ 65314 w 926914"/>
              <a:gd name="connsiteY101" fmla="*/ 1954405 h 2180493"/>
              <a:gd name="connsiteX102" fmla="*/ 55266 w 926914"/>
              <a:gd name="connsiteY102" fmla="*/ 1899139 h 2180493"/>
              <a:gd name="connsiteX103" fmla="*/ 45217 w 926914"/>
              <a:gd name="connsiteY103" fmla="*/ 1863970 h 2180493"/>
              <a:gd name="connsiteX104" fmla="*/ 30145 w 926914"/>
              <a:gd name="connsiteY104" fmla="*/ 1808704 h 2180493"/>
              <a:gd name="connsiteX105" fmla="*/ 20096 w 926914"/>
              <a:gd name="connsiteY105" fmla="*/ 1793631 h 2180493"/>
              <a:gd name="connsiteX106" fmla="*/ 10048 w 926914"/>
              <a:gd name="connsiteY106" fmla="*/ 1753438 h 2180493"/>
              <a:gd name="connsiteX107" fmla="*/ 0 w 926914"/>
              <a:gd name="connsiteY107" fmla="*/ 1718269 h 2180493"/>
              <a:gd name="connsiteX108" fmla="*/ 5024 w 926914"/>
              <a:gd name="connsiteY108" fmla="*/ 1683099 h 2180493"/>
              <a:gd name="connsiteX109" fmla="*/ 10048 w 926914"/>
              <a:gd name="connsiteY109" fmla="*/ 1657979 h 2180493"/>
              <a:gd name="connsiteX110" fmla="*/ 20096 w 926914"/>
              <a:gd name="connsiteY110" fmla="*/ 1582616 h 2180493"/>
              <a:gd name="connsiteX111" fmla="*/ 25120 w 926914"/>
              <a:gd name="connsiteY111" fmla="*/ 1507253 h 2180493"/>
              <a:gd name="connsiteX112" fmla="*/ 35169 w 926914"/>
              <a:gd name="connsiteY112" fmla="*/ 1477108 h 2180493"/>
              <a:gd name="connsiteX113" fmla="*/ 40193 w 926914"/>
              <a:gd name="connsiteY113" fmla="*/ 1462036 h 2180493"/>
              <a:gd name="connsiteX114" fmla="*/ 50241 w 926914"/>
              <a:gd name="connsiteY114" fmla="*/ 1451987 h 2180493"/>
              <a:gd name="connsiteX115" fmla="*/ 70338 w 926914"/>
              <a:gd name="connsiteY115" fmla="*/ 1426866 h 2180493"/>
              <a:gd name="connsiteX116" fmla="*/ 75362 w 926914"/>
              <a:gd name="connsiteY116" fmla="*/ 1411794 h 2180493"/>
              <a:gd name="connsiteX117" fmla="*/ 90435 w 926914"/>
              <a:gd name="connsiteY117" fmla="*/ 1401746 h 2180493"/>
              <a:gd name="connsiteX118" fmla="*/ 80386 w 926914"/>
              <a:gd name="connsiteY118" fmla="*/ 1366576 h 2180493"/>
              <a:gd name="connsiteX119" fmla="*/ 85411 w 926914"/>
              <a:gd name="connsiteY119" fmla="*/ 1336431 h 2180493"/>
              <a:gd name="connsiteX120" fmla="*/ 110531 w 926914"/>
              <a:gd name="connsiteY120" fmla="*/ 1341455 h 2180493"/>
              <a:gd name="connsiteX121" fmla="*/ 125604 w 926914"/>
              <a:gd name="connsiteY121" fmla="*/ 1336431 h 2180493"/>
              <a:gd name="connsiteX122" fmla="*/ 140677 w 926914"/>
              <a:gd name="connsiteY122" fmla="*/ 1296238 h 2180493"/>
              <a:gd name="connsiteX123" fmla="*/ 170822 w 926914"/>
              <a:gd name="connsiteY123" fmla="*/ 1286190 h 2180493"/>
              <a:gd name="connsiteX124" fmla="*/ 180870 w 926914"/>
              <a:gd name="connsiteY124" fmla="*/ 1276141 h 2180493"/>
              <a:gd name="connsiteX125" fmla="*/ 195942 w 926914"/>
              <a:gd name="connsiteY125" fmla="*/ 1271117 h 2180493"/>
              <a:gd name="connsiteX126" fmla="*/ 200967 w 926914"/>
              <a:gd name="connsiteY126" fmla="*/ 1256044 h 2180493"/>
              <a:gd name="connsiteX127" fmla="*/ 216039 w 926914"/>
              <a:gd name="connsiteY127" fmla="*/ 1245996 h 2180493"/>
              <a:gd name="connsiteX128" fmla="*/ 236136 w 926914"/>
              <a:gd name="connsiteY128" fmla="*/ 1220875 h 2180493"/>
              <a:gd name="connsiteX129" fmla="*/ 246184 w 926914"/>
              <a:gd name="connsiteY129" fmla="*/ 1205803 h 2180493"/>
              <a:gd name="connsiteX130" fmla="*/ 261257 w 926914"/>
              <a:gd name="connsiteY130" fmla="*/ 1175658 h 2180493"/>
              <a:gd name="connsiteX131" fmla="*/ 276329 w 926914"/>
              <a:gd name="connsiteY131" fmla="*/ 1130440 h 2180493"/>
              <a:gd name="connsiteX132" fmla="*/ 281353 w 926914"/>
              <a:gd name="connsiteY132" fmla="*/ 1115368 h 2180493"/>
              <a:gd name="connsiteX133" fmla="*/ 286378 w 926914"/>
              <a:gd name="connsiteY133" fmla="*/ 1100295 h 2180493"/>
              <a:gd name="connsiteX134" fmla="*/ 291402 w 926914"/>
              <a:gd name="connsiteY134" fmla="*/ 1065126 h 2180493"/>
              <a:gd name="connsiteX135" fmla="*/ 296426 w 926914"/>
              <a:gd name="connsiteY135" fmla="*/ 1024932 h 2180493"/>
              <a:gd name="connsiteX136" fmla="*/ 301450 w 926914"/>
              <a:gd name="connsiteY136" fmla="*/ 1009860 h 2180493"/>
              <a:gd name="connsiteX137" fmla="*/ 311499 w 926914"/>
              <a:gd name="connsiteY137" fmla="*/ 959618 h 2180493"/>
              <a:gd name="connsiteX138" fmla="*/ 321547 w 926914"/>
              <a:gd name="connsiteY138" fmla="*/ 914400 h 2180493"/>
              <a:gd name="connsiteX139" fmla="*/ 331595 w 926914"/>
              <a:gd name="connsiteY139" fmla="*/ 899328 h 2180493"/>
              <a:gd name="connsiteX140" fmla="*/ 341644 w 926914"/>
              <a:gd name="connsiteY140" fmla="*/ 869183 h 2180493"/>
              <a:gd name="connsiteX141" fmla="*/ 351692 w 926914"/>
              <a:gd name="connsiteY141" fmla="*/ 854110 h 2180493"/>
              <a:gd name="connsiteX142" fmla="*/ 371789 w 926914"/>
              <a:gd name="connsiteY142" fmla="*/ 808893 h 2180493"/>
              <a:gd name="connsiteX143" fmla="*/ 386861 w 926914"/>
              <a:gd name="connsiteY143" fmla="*/ 763675 h 2180493"/>
              <a:gd name="connsiteX144" fmla="*/ 391885 w 926914"/>
              <a:gd name="connsiteY144" fmla="*/ 748603 h 2180493"/>
              <a:gd name="connsiteX145" fmla="*/ 396909 w 926914"/>
              <a:gd name="connsiteY145" fmla="*/ 728506 h 2180493"/>
              <a:gd name="connsiteX146" fmla="*/ 406958 w 926914"/>
              <a:gd name="connsiteY146" fmla="*/ 713433 h 2180493"/>
              <a:gd name="connsiteX147" fmla="*/ 417006 w 926914"/>
              <a:gd name="connsiteY147" fmla="*/ 683288 h 2180493"/>
              <a:gd name="connsiteX148" fmla="*/ 422030 w 926914"/>
              <a:gd name="connsiteY148" fmla="*/ 668216 h 2180493"/>
              <a:gd name="connsiteX149" fmla="*/ 417006 w 926914"/>
              <a:gd name="connsiteY149" fmla="*/ 612950 h 2180493"/>
              <a:gd name="connsiteX150" fmla="*/ 411982 w 926914"/>
              <a:gd name="connsiteY150" fmla="*/ 597877 h 2180493"/>
              <a:gd name="connsiteX151" fmla="*/ 427055 w 926914"/>
              <a:gd name="connsiteY151" fmla="*/ 482321 h 2180493"/>
              <a:gd name="connsiteX152" fmla="*/ 437103 w 926914"/>
              <a:gd name="connsiteY152" fmla="*/ 467249 h 2180493"/>
              <a:gd name="connsiteX153" fmla="*/ 462224 w 926914"/>
              <a:gd name="connsiteY153" fmla="*/ 447152 h 2180493"/>
              <a:gd name="connsiteX154" fmla="*/ 467248 w 926914"/>
              <a:gd name="connsiteY154" fmla="*/ 432080 h 2180493"/>
              <a:gd name="connsiteX155" fmla="*/ 487345 w 926914"/>
              <a:gd name="connsiteY155" fmla="*/ 411983 h 2180493"/>
              <a:gd name="connsiteX156" fmla="*/ 497393 w 926914"/>
              <a:gd name="connsiteY156" fmla="*/ 381838 h 2180493"/>
              <a:gd name="connsiteX157" fmla="*/ 502417 w 926914"/>
              <a:gd name="connsiteY157" fmla="*/ 366765 h 2180493"/>
              <a:gd name="connsiteX158" fmla="*/ 507441 w 926914"/>
              <a:gd name="connsiteY158" fmla="*/ 341644 h 2180493"/>
              <a:gd name="connsiteX159" fmla="*/ 502417 w 926914"/>
              <a:gd name="connsiteY159" fmla="*/ 326572 h 2180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</a:cxnLst>
            <a:rect l="l" t="t" r="r" b="b"/>
            <a:pathLst>
              <a:path w="926914" h="2180493">
                <a:moveTo>
                  <a:pt x="502417" y="326572"/>
                </a:moveTo>
                <a:cubicBezTo>
                  <a:pt x="505767" y="320711"/>
                  <a:pt x="519354" y="316705"/>
                  <a:pt x="527538" y="306475"/>
                </a:cubicBezTo>
                <a:cubicBezTo>
                  <a:pt x="531310" y="301760"/>
                  <a:pt x="534886" y="296804"/>
                  <a:pt x="537586" y="291403"/>
                </a:cubicBezTo>
                <a:cubicBezTo>
                  <a:pt x="539955" y="286666"/>
                  <a:pt x="539302" y="280466"/>
                  <a:pt x="542611" y="276330"/>
                </a:cubicBezTo>
                <a:cubicBezTo>
                  <a:pt x="546383" y="271615"/>
                  <a:pt x="552659" y="269631"/>
                  <a:pt x="557683" y="266282"/>
                </a:cubicBezTo>
                <a:cubicBezTo>
                  <a:pt x="559358" y="261258"/>
                  <a:pt x="560338" y="255946"/>
                  <a:pt x="562707" y="251209"/>
                </a:cubicBezTo>
                <a:cubicBezTo>
                  <a:pt x="565407" y="245808"/>
                  <a:pt x="570304" y="241655"/>
                  <a:pt x="572756" y="236137"/>
                </a:cubicBezTo>
                <a:cubicBezTo>
                  <a:pt x="577058" y="226458"/>
                  <a:pt x="579455" y="216040"/>
                  <a:pt x="582804" y="205992"/>
                </a:cubicBezTo>
                <a:lnTo>
                  <a:pt x="587828" y="190919"/>
                </a:lnTo>
                <a:cubicBezTo>
                  <a:pt x="589503" y="167473"/>
                  <a:pt x="590105" y="143926"/>
                  <a:pt x="592852" y="120581"/>
                </a:cubicBezTo>
                <a:cubicBezTo>
                  <a:pt x="593471" y="115321"/>
                  <a:pt x="596728" y="110678"/>
                  <a:pt x="597877" y="105508"/>
                </a:cubicBezTo>
                <a:cubicBezTo>
                  <a:pt x="611411" y="44610"/>
                  <a:pt x="592642" y="106139"/>
                  <a:pt x="612949" y="45218"/>
                </a:cubicBezTo>
                <a:cubicBezTo>
                  <a:pt x="621673" y="19044"/>
                  <a:pt x="612258" y="39802"/>
                  <a:pt x="628022" y="20097"/>
                </a:cubicBezTo>
                <a:cubicBezTo>
                  <a:pt x="631794" y="15382"/>
                  <a:pt x="632552" y="7477"/>
                  <a:pt x="638070" y="5025"/>
                </a:cubicBezTo>
                <a:cubicBezTo>
                  <a:pt x="648891" y="215"/>
                  <a:pt x="661516" y="1675"/>
                  <a:pt x="673239" y="0"/>
                </a:cubicBezTo>
                <a:cubicBezTo>
                  <a:pt x="684962" y="1675"/>
                  <a:pt x="696796" y="2702"/>
                  <a:pt x="708408" y="5025"/>
                </a:cubicBezTo>
                <a:cubicBezTo>
                  <a:pt x="720731" y="7490"/>
                  <a:pt x="732682" y="14649"/>
                  <a:pt x="743578" y="20097"/>
                </a:cubicBezTo>
                <a:cubicBezTo>
                  <a:pt x="763203" y="39724"/>
                  <a:pt x="742611" y="22127"/>
                  <a:pt x="768699" y="35170"/>
                </a:cubicBezTo>
                <a:cubicBezTo>
                  <a:pt x="801698" y="51669"/>
                  <a:pt x="762055" y="42299"/>
                  <a:pt x="813916" y="55266"/>
                </a:cubicBezTo>
                <a:cubicBezTo>
                  <a:pt x="820615" y="56941"/>
                  <a:pt x="827399" y="58307"/>
                  <a:pt x="834013" y="60291"/>
                </a:cubicBezTo>
                <a:cubicBezTo>
                  <a:pt x="844158" y="63335"/>
                  <a:pt x="864158" y="70339"/>
                  <a:pt x="864158" y="70339"/>
                </a:cubicBezTo>
                <a:cubicBezTo>
                  <a:pt x="875350" y="77800"/>
                  <a:pt x="881097" y="80208"/>
                  <a:pt x="889279" y="90436"/>
                </a:cubicBezTo>
                <a:cubicBezTo>
                  <a:pt x="914636" y="122132"/>
                  <a:pt x="885109" y="91288"/>
                  <a:pt x="909375" y="115557"/>
                </a:cubicBezTo>
                <a:cubicBezTo>
                  <a:pt x="920922" y="150196"/>
                  <a:pt x="926914" y="138213"/>
                  <a:pt x="909375" y="155750"/>
                </a:cubicBezTo>
                <a:lnTo>
                  <a:pt x="899327" y="185895"/>
                </a:lnTo>
                <a:cubicBezTo>
                  <a:pt x="897652" y="190919"/>
                  <a:pt x="897241" y="196561"/>
                  <a:pt x="894303" y="200968"/>
                </a:cubicBezTo>
                <a:cubicBezTo>
                  <a:pt x="874995" y="229931"/>
                  <a:pt x="891710" y="201993"/>
                  <a:pt x="879230" y="231113"/>
                </a:cubicBezTo>
                <a:cubicBezTo>
                  <a:pt x="876280" y="237997"/>
                  <a:pt x="871963" y="244255"/>
                  <a:pt x="869182" y="251209"/>
                </a:cubicBezTo>
                <a:cubicBezTo>
                  <a:pt x="865248" y="261043"/>
                  <a:pt x="862483" y="271306"/>
                  <a:pt x="859134" y="281354"/>
                </a:cubicBezTo>
                <a:lnTo>
                  <a:pt x="854109" y="296427"/>
                </a:lnTo>
                <a:lnTo>
                  <a:pt x="849085" y="311499"/>
                </a:lnTo>
                <a:cubicBezTo>
                  <a:pt x="853293" y="340958"/>
                  <a:pt x="854465" y="357783"/>
                  <a:pt x="864158" y="386862"/>
                </a:cubicBezTo>
                <a:lnTo>
                  <a:pt x="874206" y="417007"/>
                </a:lnTo>
                <a:lnTo>
                  <a:pt x="879230" y="432080"/>
                </a:lnTo>
                <a:cubicBezTo>
                  <a:pt x="877848" y="441751"/>
                  <a:pt x="873353" y="488199"/>
                  <a:pt x="864158" y="497394"/>
                </a:cubicBezTo>
                <a:cubicBezTo>
                  <a:pt x="857459" y="504093"/>
                  <a:pt x="849316" y="509608"/>
                  <a:pt x="844061" y="517491"/>
                </a:cubicBezTo>
                <a:cubicBezTo>
                  <a:pt x="831385" y="536504"/>
                  <a:pt x="838283" y="528294"/>
                  <a:pt x="823964" y="542611"/>
                </a:cubicBezTo>
                <a:cubicBezTo>
                  <a:pt x="822289" y="547635"/>
                  <a:pt x="821512" y="553054"/>
                  <a:pt x="818940" y="557684"/>
                </a:cubicBezTo>
                <a:cubicBezTo>
                  <a:pt x="813075" y="568241"/>
                  <a:pt x="798844" y="587829"/>
                  <a:pt x="798844" y="587829"/>
                </a:cubicBezTo>
                <a:cubicBezTo>
                  <a:pt x="795494" y="604576"/>
                  <a:pt x="794196" y="621868"/>
                  <a:pt x="788795" y="638071"/>
                </a:cubicBezTo>
                <a:cubicBezTo>
                  <a:pt x="785446" y="648119"/>
                  <a:pt x="780824" y="657830"/>
                  <a:pt x="778747" y="668216"/>
                </a:cubicBezTo>
                <a:cubicBezTo>
                  <a:pt x="777072" y="676590"/>
                  <a:pt x="777087" y="685488"/>
                  <a:pt x="773723" y="693337"/>
                </a:cubicBezTo>
                <a:cubicBezTo>
                  <a:pt x="769126" y="704064"/>
                  <a:pt x="757886" y="705314"/>
                  <a:pt x="748602" y="708409"/>
                </a:cubicBezTo>
                <a:cubicBezTo>
                  <a:pt x="737055" y="743048"/>
                  <a:pt x="746042" y="731064"/>
                  <a:pt x="728505" y="748603"/>
                </a:cubicBezTo>
                <a:cubicBezTo>
                  <a:pt x="725156" y="758651"/>
                  <a:pt x="720198" y="768300"/>
                  <a:pt x="718457" y="778748"/>
                </a:cubicBezTo>
                <a:cubicBezTo>
                  <a:pt x="715945" y="793818"/>
                  <a:pt x="712232" y="825766"/>
                  <a:pt x="703384" y="839038"/>
                </a:cubicBezTo>
                <a:lnTo>
                  <a:pt x="693336" y="854110"/>
                </a:lnTo>
                <a:cubicBezTo>
                  <a:pt x="680708" y="891997"/>
                  <a:pt x="697743" y="845297"/>
                  <a:pt x="678263" y="884255"/>
                </a:cubicBezTo>
                <a:cubicBezTo>
                  <a:pt x="657458" y="925864"/>
                  <a:pt x="691992" y="871198"/>
                  <a:pt x="663191" y="914400"/>
                </a:cubicBezTo>
                <a:cubicBezTo>
                  <a:pt x="651233" y="950274"/>
                  <a:pt x="659018" y="935733"/>
                  <a:pt x="643094" y="959618"/>
                </a:cubicBezTo>
                <a:cubicBezTo>
                  <a:pt x="639745" y="969666"/>
                  <a:pt x="635123" y="979377"/>
                  <a:pt x="633046" y="989763"/>
                </a:cubicBezTo>
                <a:cubicBezTo>
                  <a:pt x="631371" y="998137"/>
                  <a:pt x="630269" y="1006645"/>
                  <a:pt x="628022" y="1014884"/>
                </a:cubicBezTo>
                <a:cubicBezTo>
                  <a:pt x="625235" y="1025103"/>
                  <a:pt x="621323" y="1034981"/>
                  <a:pt x="617973" y="1045029"/>
                </a:cubicBezTo>
                <a:lnTo>
                  <a:pt x="607925" y="1075174"/>
                </a:lnTo>
                <a:lnTo>
                  <a:pt x="602901" y="1090247"/>
                </a:lnTo>
                <a:cubicBezTo>
                  <a:pt x="601226" y="1112018"/>
                  <a:pt x="600965" y="1133945"/>
                  <a:pt x="597877" y="1155561"/>
                </a:cubicBezTo>
                <a:cubicBezTo>
                  <a:pt x="591613" y="1199410"/>
                  <a:pt x="587322" y="1187729"/>
                  <a:pt x="577780" y="1225899"/>
                </a:cubicBezTo>
                <a:cubicBezTo>
                  <a:pt x="570186" y="1256276"/>
                  <a:pt x="574941" y="1239439"/>
                  <a:pt x="562707" y="1276141"/>
                </a:cubicBezTo>
                <a:cubicBezTo>
                  <a:pt x="561032" y="1281165"/>
                  <a:pt x="560621" y="1286807"/>
                  <a:pt x="557683" y="1291214"/>
                </a:cubicBezTo>
                <a:lnTo>
                  <a:pt x="547635" y="1306286"/>
                </a:lnTo>
                <a:cubicBezTo>
                  <a:pt x="544285" y="1316334"/>
                  <a:pt x="538291" y="1325863"/>
                  <a:pt x="537586" y="1336431"/>
                </a:cubicBezTo>
                <a:cubicBezTo>
                  <a:pt x="535911" y="1361552"/>
                  <a:pt x="535342" y="1386771"/>
                  <a:pt x="532562" y="1411794"/>
                </a:cubicBezTo>
                <a:cubicBezTo>
                  <a:pt x="531977" y="1417057"/>
                  <a:pt x="528822" y="1421728"/>
                  <a:pt x="527538" y="1426866"/>
                </a:cubicBezTo>
                <a:cubicBezTo>
                  <a:pt x="524673" y="1438328"/>
                  <a:pt x="523231" y="1455578"/>
                  <a:pt x="517490" y="1467060"/>
                </a:cubicBezTo>
                <a:cubicBezTo>
                  <a:pt x="514790" y="1472461"/>
                  <a:pt x="510791" y="1477108"/>
                  <a:pt x="507441" y="1482132"/>
                </a:cubicBezTo>
                <a:lnTo>
                  <a:pt x="497393" y="1512277"/>
                </a:lnTo>
                <a:cubicBezTo>
                  <a:pt x="495718" y="1517301"/>
                  <a:pt x="496114" y="1523605"/>
                  <a:pt x="492369" y="1527350"/>
                </a:cubicBezTo>
                <a:lnTo>
                  <a:pt x="482320" y="1537398"/>
                </a:lnTo>
                <a:cubicBezTo>
                  <a:pt x="471865" y="1579222"/>
                  <a:pt x="484595" y="1537872"/>
                  <a:pt x="467248" y="1572568"/>
                </a:cubicBezTo>
                <a:cubicBezTo>
                  <a:pt x="464880" y="1577305"/>
                  <a:pt x="464592" y="1582903"/>
                  <a:pt x="462224" y="1587640"/>
                </a:cubicBezTo>
                <a:cubicBezTo>
                  <a:pt x="444099" y="1623890"/>
                  <a:pt x="459740" y="1578776"/>
                  <a:pt x="442127" y="1622809"/>
                </a:cubicBezTo>
                <a:cubicBezTo>
                  <a:pt x="426732" y="1661297"/>
                  <a:pt x="441290" y="1643743"/>
                  <a:pt x="422030" y="1663003"/>
                </a:cubicBezTo>
                <a:cubicBezTo>
                  <a:pt x="418681" y="1673051"/>
                  <a:pt x="417857" y="1684335"/>
                  <a:pt x="411982" y="1693148"/>
                </a:cubicBezTo>
                <a:cubicBezTo>
                  <a:pt x="408633" y="1698172"/>
                  <a:pt x="404634" y="1702819"/>
                  <a:pt x="401934" y="1708220"/>
                </a:cubicBezTo>
                <a:cubicBezTo>
                  <a:pt x="399565" y="1712957"/>
                  <a:pt x="400654" y="1719548"/>
                  <a:pt x="396909" y="1723293"/>
                </a:cubicBezTo>
                <a:cubicBezTo>
                  <a:pt x="393164" y="1727038"/>
                  <a:pt x="386861" y="1726642"/>
                  <a:pt x="381837" y="1728317"/>
                </a:cubicBezTo>
                <a:cubicBezTo>
                  <a:pt x="369210" y="1766202"/>
                  <a:pt x="387712" y="1720975"/>
                  <a:pt x="361740" y="1753438"/>
                </a:cubicBezTo>
                <a:cubicBezTo>
                  <a:pt x="358432" y="1757573"/>
                  <a:pt x="359794" y="1764201"/>
                  <a:pt x="356716" y="1768510"/>
                </a:cubicBezTo>
                <a:cubicBezTo>
                  <a:pt x="351209" y="1776219"/>
                  <a:pt x="336619" y="1788607"/>
                  <a:pt x="336619" y="1788607"/>
                </a:cubicBezTo>
                <a:cubicBezTo>
                  <a:pt x="323991" y="1826492"/>
                  <a:pt x="342494" y="1781265"/>
                  <a:pt x="316523" y="1813728"/>
                </a:cubicBezTo>
                <a:cubicBezTo>
                  <a:pt x="313215" y="1817863"/>
                  <a:pt x="314224" y="1824259"/>
                  <a:pt x="311499" y="1828800"/>
                </a:cubicBezTo>
                <a:cubicBezTo>
                  <a:pt x="309062" y="1832862"/>
                  <a:pt x="304409" y="1835150"/>
                  <a:pt x="301450" y="1838849"/>
                </a:cubicBezTo>
                <a:cubicBezTo>
                  <a:pt x="297678" y="1843564"/>
                  <a:pt x="295174" y="1849206"/>
                  <a:pt x="291402" y="1853921"/>
                </a:cubicBezTo>
                <a:cubicBezTo>
                  <a:pt x="288443" y="1857620"/>
                  <a:pt x="284312" y="1860271"/>
                  <a:pt x="281353" y="1863970"/>
                </a:cubicBezTo>
                <a:cubicBezTo>
                  <a:pt x="255996" y="1895666"/>
                  <a:pt x="285523" y="1864822"/>
                  <a:pt x="261257" y="1889091"/>
                </a:cubicBezTo>
                <a:lnTo>
                  <a:pt x="251208" y="1919236"/>
                </a:lnTo>
                <a:cubicBezTo>
                  <a:pt x="249533" y="1924260"/>
                  <a:pt x="249121" y="1929902"/>
                  <a:pt x="246184" y="1934308"/>
                </a:cubicBezTo>
                <a:lnTo>
                  <a:pt x="236136" y="1949381"/>
                </a:lnTo>
                <a:cubicBezTo>
                  <a:pt x="237811" y="1976177"/>
                  <a:pt x="242278" y="2002943"/>
                  <a:pt x="241160" y="2029768"/>
                </a:cubicBezTo>
                <a:cubicBezTo>
                  <a:pt x="240585" y="2043566"/>
                  <a:pt x="233820" y="2056419"/>
                  <a:pt x="231112" y="2069961"/>
                </a:cubicBezTo>
                <a:cubicBezTo>
                  <a:pt x="229437" y="2078335"/>
                  <a:pt x="227217" y="2086617"/>
                  <a:pt x="226088" y="2095082"/>
                </a:cubicBezTo>
                <a:cubicBezTo>
                  <a:pt x="224368" y="2107980"/>
                  <a:pt x="227165" y="2166737"/>
                  <a:pt x="200967" y="2175469"/>
                </a:cubicBezTo>
                <a:lnTo>
                  <a:pt x="185894" y="2180493"/>
                </a:lnTo>
                <a:cubicBezTo>
                  <a:pt x="180588" y="2164573"/>
                  <a:pt x="181953" y="2164261"/>
                  <a:pt x="170822" y="2150348"/>
                </a:cubicBezTo>
                <a:cubicBezTo>
                  <a:pt x="167863" y="2146649"/>
                  <a:pt x="163732" y="2143998"/>
                  <a:pt x="160773" y="2140299"/>
                </a:cubicBezTo>
                <a:cubicBezTo>
                  <a:pt x="157001" y="2135584"/>
                  <a:pt x="155440" y="2128999"/>
                  <a:pt x="150725" y="2125227"/>
                </a:cubicBezTo>
                <a:cubicBezTo>
                  <a:pt x="147449" y="2122607"/>
                  <a:pt x="116869" y="2115507"/>
                  <a:pt x="115556" y="2115179"/>
                </a:cubicBezTo>
                <a:cubicBezTo>
                  <a:pt x="103105" y="2077831"/>
                  <a:pt x="116513" y="2121887"/>
                  <a:pt x="105507" y="2044840"/>
                </a:cubicBezTo>
                <a:cubicBezTo>
                  <a:pt x="102614" y="2024592"/>
                  <a:pt x="98813" y="2033545"/>
                  <a:pt x="90435" y="2014695"/>
                </a:cubicBezTo>
                <a:cubicBezTo>
                  <a:pt x="86133" y="2005016"/>
                  <a:pt x="83736" y="1994598"/>
                  <a:pt x="80386" y="1984550"/>
                </a:cubicBezTo>
                <a:cubicBezTo>
                  <a:pt x="78711" y="1979526"/>
                  <a:pt x="78300" y="1973884"/>
                  <a:pt x="75362" y="1969477"/>
                </a:cubicBezTo>
                <a:lnTo>
                  <a:pt x="65314" y="1954405"/>
                </a:lnTo>
                <a:cubicBezTo>
                  <a:pt x="53917" y="1908813"/>
                  <a:pt x="67271" y="1965165"/>
                  <a:pt x="55266" y="1899139"/>
                </a:cubicBezTo>
                <a:cubicBezTo>
                  <a:pt x="49001" y="1864684"/>
                  <a:pt x="52390" y="1892664"/>
                  <a:pt x="45217" y="1863970"/>
                </a:cubicBezTo>
                <a:cubicBezTo>
                  <a:pt x="41442" y="1848871"/>
                  <a:pt x="38767" y="1821637"/>
                  <a:pt x="30145" y="1808704"/>
                </a:cubicBezTo>
                <a:lnTo>
                  <a:pt x="20096" y="1793631"/>
                </a:lnTo>
                <a:cubicBezTo>
                  <a:pt x="16747" y="1780233"/>
                  <a:pt x="14415" y="1766539"/>
                  <a:pt x="10048" y="1753438"/>
                </a:cubicBezTo>
                <a:cubicBezTo>
                  <a:pt x="2841" y="1731814"/>
                  <a:pt x="6308" y="1743503"/>
                  <a:pt x="0" y="1718269"/>
                </a:cubicBezTo>
                <a:cubicBezTo>
                  <a:pt x="1675" y="1706546"/>
                  <a:pt x="3077" y="1694780"/>
                  <a:pt x="5024" y="1683099"/>
                </a:cubicBezTo>
                <a:cubicBezTo>
                  <a:pt x="6428" y="1674676"/>
                  <a:pt x="8644" y="1666402"/>
                  <a:pt x="10048" y="1657979"/>
                </a:cubicBezTo>
                <a:cubicBezTo>
                  <a:pt x="12097" y="1645687"/>
                  <a:pt x="19173" y="1593236"/>
                  <a:pt x="20096" y="1582616"/>
                </a:cubicBezTo>
                <a:cubicBezTo>
                  <a:pt x="22277" y="1557534"/>
                  <a:pt x="21559" y="1532177"/>
                  <a:pt x="25120" y="1507253"/>
                </a:cubicBezTo>
                <a:cubicBezTo>
                  <a:pt x="26618" y="1496768"/>
                  <a:pt x="31819" y="1487156"/>
                  <a:pt x="35169" y="1477108"/>
                </a:cubicBezTo>
                <a:cubicBezTo>
                  <a:pt x="36844" y="1472084"/>
                  <a:pt x="36449" y="1465781"/>
                  <a:pt x="40193" y="1462036"/>
                </a:cubicBezTo>
                <a:cubicBezTo>
                  <a:pt x="43542" y="1458686"/>
                  <a:pt x="47282" y="1455686"/>
                  <a:pt x="50241" y="1451987"/>
                </a:cubicBezTo>
                <a:cubicBezTo>
                  <a:pt x="75593" y="1420297"/>
                  <a:pt x="46077" y="1451130"/>
                  <a:pt x="70338" y="1426866"/>
                </a:cubicBezTo>
                <a:cubicBezTo>
                  <a:pt x="72013" y="1421842"/>
                  <a:pt x="72054" y="1415929"/>
                  <a:pt x="75362" y="1411794"/>
                </a:cubicBezTo>
                <a:cubicBezTo>
                  <a:pt x="79134" y="1407079"/>
                  <a:pt x="88525" y="1407474"/>
                  <a:pt x="90435" y="1401746"/>
                </a:cubicBezTo>
                <a:cubicBezTo>
                  <a:pt x="91487" y="1398590"/>
                  <a:pt x="81949" y="1371265"/>
                  <a:pt x="80386" y="1366576"/>
                </a:cubicBezTo>
                <a:cubicBezTo>
                  <a:pt x="82061" y="1356528"/>
                  <a:pt x="77585" y="1342953"/>
                  <a:pt x="85411" y="1336431"/>
                </a:cubicBezTo>
                <a:cubicBezTo>
                  <a:pt x="91971" y="1330964"/>
                  <a:pt x="101992" y="1341455"/>
                  <a:pt x="110531" y="1341455"/>
                </a:cubicBezTo>
                <a:cubicBezTo>
                  <a:pt x="115827" y="1341455"/>
                  <a:pt x="120580" y="1338106"/>
                  <a:pt x="125604" y="1336431"/>
                </a:cubicBezTo>
                <a:cubicBezTo>
                  <a:pt x="120186" y="1309340"/>
                  <a:pt x="112524" y="1310314"/>
                  <a:pt x="140677" y="1296238"/>
                </a:cubicBezTo>
                <a:cubicBezTo>
                  <a:pt x="150151" y="1291501"/>
                  <a:pt x="170822" y="1286190"/>
                  <a:pt x="170822" y="1286190"/>
                </a:cubicBezTo>
                <a:cubicBezTo>
                  <a:pt x="174171" y="1282840"/>
                  <a:pt x="176808" y="1278578"/>
                  <a:pt x="180870" y="1276141"/>
                </a:cubicBezTo>
                <a:cubicBezTo>
                  <a:pt x="185411" y="1273416"/>
                  <a:pt x="192197" y="1274862"/>
                  <a:pt x="195942" y="1271117"/>
                </a:cubicBezTo>
                <a:cubicBezTo>
                  <a:pt x="199687" y="1267372"/>
                  <a:pt x="197658" y="1260180"/>
                  <a:pt x="200967" y="1256044"/>
                </a:cubicBezTo>
                <a:cubicBezTo>
                  <a:pt x="204739" y="1251329"/>
                  <a:pt x="211015" y="1249345"/>
                  <a:pt x="216039" y="1245996"/>
                </a:cubicBezTo>
                <a:cubicBezTo>
                  <a:pt x="246978" y="1199593"/>
                  <a:pt x="207492" y="1256681"/>
                  <a:pt x="236136" y="1220875"/>
                </a:cubicBezTo>
                <a:cubicBezTo>
                  <a:pt x="239908" y="1216160"/>
                  <a:pt x="242835" y="1210827"/>
                  <a:pt x="246184" y="1205803"/>
                </a:cubicBezTo>
                <a:cubicBezTo>
                  <a:pt x="264505" y="1150835"/>
                  <a:pt x="235286" y="1234091"/>
                  <a:pt x="261257" y="1175658"/>
                </a:cubicBezTo>
                <a:cubicBezTo>
                  <a:pt x="261259" y="1175653"/>
                  <a:pt x="273816" y="1137979"/>
                  <a:pt x="276329" y="1130440"/>
                </a:cubicBezTo>
                <a:lnTo>
                  <a:pt x="281353" y="1115368"/>
                </a:lnTo>
                <a:lnTo>
                  <a:pt x="286378" y="1100295"/>
                </a:lnTo>
                <a:cubicBezTo>
                  <a:pt x="288053" y="1088572"/>
                  <a:pt x="289837" y="1076864"/>
                  <a:pt x="291402" y="1065126"/>
                </a:cubicBezTo>
                <a:cubicBezTo>
                  <a:pt x="293186" y="1051742"/>
                  <a:pt x="294011" y="1038216"/>
                  <a:pt x="296426" y="1024932"/>
                </a:cubicBezTo>
                <a:cubicBezTo>
                  <a:pt x="297373" y="1019722"/>
                  <a:pt x="300259" y="1015020"/>
                  <a:pt x="301450" y="1009860"/>
                </a:cubicBezTo>
                <a:cubicBezTo>
                  <a:pt x="305291" y="993218"/>
                  <a:pt x="308149" y="976365"/>
                  <a:pt x="311499" y="959618"/>
                </a:cubicBezTo>
                <a:cubicBezTo>
                  <a:pt x="312393" y="955147"/>
                  <a:pt x="318886" y="920608"/>
                  <a:pt x="321547" y="914400"/>
                </a:cubicBezTo>
                <a:cubicBezTo>
                  <a:pt x="323925" y="908850"/>
                  <a:pt x="328246" y="904352"/>
                  <a:pt x="331595" y="899328"/>
                </a:cubicBezTo>
                <a:cubicBezTo>
                  <a:pt x="334945" y="889280"/>
                  <a:pt x="335769" y="877996"/>
                  <a:pt x="341644" y="869183"/>
                </a:cubicBezTo>
                <a:cubicBezTo>
                  <a:pt x="344993" y="864159"/>
                  <a:pt x="349240" y="859628"/>
                  <a:pt x="351692" y="854110"/>
                </a:cubicBezTo>
                <a:cubicBezTo>
                  <a:pt x="375603" y="800308"/>
                  <a:pt x="349050" y="842998"/>
                  <a:pt x="371789" y="808893"/>
                </a:cubicBezTo>
                <a:lnTo>
                  <a:pt x="386861" y="763675"/>
                </a:lnTo>
                <a:cubicBezTo>
                  <a:pt x="388536" y="758651"/>
                  <a:pt x="390601" y="753741"/>
                  <a:pt x="391885" y="748603"/>
                </a:cubicBezTo>
                <a:cubicBezTo>
                  <a:pt x="393560" y="741904"/>
                  <a:pt x="394189" y="734853"/>
                  <a:pt x="396909" y="728506"/>
                </a:cubicBezTo>
                <a:cubicBezTo>
                  <a:pt x="399288" y="722956"/>
                  <a:pt x="403608" y="718457"/>
                  <a:pt x="406958" y="713433"/>
                </a:cubicBezTo>
                <a:lnTo>
                  <a:pt x="417006" y="683288"/>
                </a:lnTo>
                <a:lnTo>
                  <a:pt x="422030" y="668216"/>
                </a:lnTo>
                <a:cubicBezTo>
                  <a:pt x="420355" y="649794"/>
                  <a:pt x="419622" y="631262"/>
                  <a:pt x="417006" y="612950"/>
                </a:cubicBezTo>
                <a:cubicBezTo>
                  <a:pt x="416257" y="607707"/>
                  <a:pt x="411982" y="603173"/>
                  <a:pt x="411982" y="597877"/>
                </a:cubicBezTo>
                <a:cubicBezTo>
                  <a:pt x="411982" y="587365"/>
                  <a:pt x="410084" y="507778"/>
                  <a:pt x="427055" y="482321"/>
                </a:cubicBezTo>
                <a:cubicBezTo>
                  <a:pt x="430404" y="477297"/>
                  <a:pt x="433331" y="471964"/>
                  <a:pt x="437103" y="467249"/>
                </a:cubicBezTo>
                <a:cubicBezTo>
                  <a:pt x="445287" y="457019"/>
                  <a:pt x="451029" y="454615"/>
                  <a:pt x="462224" y="447152"/>
                </a:cubicBezTo>
                <a:cubicBezTo>
                  <a:pt x="463899" y="442128"/>
                  <a:pt x="464170" y="436389"/>
                  <a:pt x="467248" y="432080"/>
                </a:cubicBezTo>
                <a:cubicBezTo>
                  <a:pt x="472755" y="424371"/>
                  <a:pt x="487345" y="411983"/>
                  <a:pt x="487345" y="411983"/>
                </a:cubicBezTo>
                <a:lnTo>
                  <a:pt x="497393" y="381838"/>
                </a:lnTo>
                <a:cubicBezTo>
                  <a:pt x="499068" y="376814"/>
                  <a:pt x="501378" y="371958"/>
                  <a:pt x="502417" y="366765"/>
                </a:cubicBezTo>
                <a:cubicBezTo>
                  <a:pt x="504092" y="358391"/>
                  <a:pt x="505370" y="349928"/>
                  <a:pt x="507441" y="341644"/>
                </a:cubicBezTo>
                <a:cubicBezTo>
                  <a:pt x="512615" y="320949"/>
                  <a:pt x="499068" y="332434"/>
                  <a:pt x="502417" y="326572"/>
                </a:cubicBezTo>
                <a:close/>
              </a:path>
            </a:pathLst>
          </a:custGeom>
          <a:noFill/>
          <a:ln w="28575" cap="flat" cmpd="sng" algn="ctr">
            <a:solidFill>
              <a:srgbClr val="008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fontAlgn="base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</a:pPr>
            <a:endParaRPr kumimoji="1" lang="zh-TW" altLang="en-US" sz="2800" b="1" smtClean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52" name="手繪多邊形 51"/>
          <p:cNvSpPr/>
          <p:nvPr/>
        </p:nvSpPr>
        <p:spPr bwMode="auto">
          <a:xfrm>
            <a:off x="827808" y="1532859"/>
            <a:ext cx="1014265" cy="2255855"/>
          </a:xfrm>
          <a:custGeom>
            <a:avLst/>
            <a:gdLst>
              <a:gd name="connsiteX0" fmla="*/ 486727 w 1014265"/>
              <a:gd name="connsiteY0" fmla="*/ 422031 h 2255855"/>
              <a:gd name="connsiteX1" fmla="*/ 501799 w 1014265"/>
              <a:gd name="connsiteY1" fmla="*/ 411982 h 2255855"/>
              <a:gd name="connsiteX2" fmla="*/ 506823 w 1014265"/>
              <a:gd name="connsiteY2" fmla="*/ 386861 h 2255855"/>
              <a:gd name="connsiteX3" fmla="*/ 516872 w 1014265"/>
              <a:gd name="connsiteY3" fmla="*/ 356716 h 2255855"/>
              <a:gd name="connsiteX4" fmla="*/ 521896 w 1014265"/>
              <a:gd name="connsiteY4" fmla="*/ 341644 h 2255855"/>
              <a:gd name="connsiteX5" fmla="*/ 531944 w 1014265"/>
              <a:gd name="connsiteY5" fmla="*/ 331595 h 2255855"/>
              <a:gd name="connsiteX6" fmla="*/ 547017 w 1014265"/>
              <a:gd name="connsiteY6" fmla="*/ 306475 h 2255855"/>
              <a:gd name="connsiteX7" fmla="*/ 557065 w 1014265"/>
              <a:gd name="connsiteY7" fmla="*/ 286378 h 2255855"/>
              <a:gd name="connsiteX8" fmla="*/ 577162 w 1014265"/>
              <a:gd name="connsiteY8" fmla="*/ 256233 h 2255855"/>
              <a:gd name="connsiteX9" fmla="*/ 592234 w 1014265"/>
              <a:gd name="connsiteY9" fmla="*/ 200967 h 2255855"/>
              <a:gd name="connsiteX10" fmla="*/ 607307 w 1014265"/>
              <a:gd name="connsiteY10" fmla="*/ 95459 h 2255855"/>
              <a:gd name="connsiteX11" fmla="*/ 627403 w 1014265"/>
              <a:gd name="connsiteY11" fmla="*/ 70338 h 2255855"/>
              <a:gd name="connsiteX12" fmla="*/ 632428 w 1014265"/>
              <a:gd name="connsiteY12" fmla="*/ 55266 h 2255855"/>
              <a:gd name="connsiteX13" fmla="*/ 657549 w 1014265"/>
              <a:gd name="connsiteY13" fmla="*/ 35169 h 2255855"/>
              <a:gd name="connsiteX14" fmla="*/ 667597 w 1014265"/>
              <a:gd name="connsiteY14" fmla="*/ 20096 h 2255855"/>
              <a:gd name="connsiteX15" fmla="*/ 682669 w 1014265"/>
              <a:gd name="connsiteY15" fmla="*/ 10048 h 2255855"/>
              <a:gd name="connsiteX16" fmla="*/ 692718 w 1014265"/>
              <a:gd name="connsiteY16" fmla="*/ 0 h 2255855"/>
              <a:gd name="connsiteX17" fmla="*/ 737935 w 1014265"/>
              <a:gd name="connsiteY17" fmla="*/ 5024 h 2255855"/>
              <a:gd name="connsiteX18" fmla="*/ 758032 w 1014265"/>
              <a:gd name="connsiteY18" fmla="*/ 10048 h 2255855"/>
              <a:gd name="connsiteX19" fmla="*/ 833395 w 1014265"/>
              <a:gd name="connsiteY19" fmla="*/ 20096 h 2255855"/>
              <a:gd name="connsiteX20" fmla="*/ 883636 w 1014265"/>
              <a:gd name="connsiteY20" fmla="*/ 40193 h 2255855"/>
              <a:gd name="connsiteX21" fmla="*/ 913781 w 1014265"/>
              <a:gd name="connsiteY21" fmla="*/ 50242 h 2255855"/>
              <a:gd name="connsiteX22" fmla="*/ 928854 w 1014265"/>
              <a:gd name="connsiteY22" fmla="*/ 60290 h 2255855"/>
              <a:gd name="connsiteX23" fmla="*/ 958999 w 1014265"/>
              <a:gd name="connsiteY23" fmla="*/ 70338 h 2255855"/>
              <a:gd name="connsiteX24" fmla="*/ 999192 w 1014265"/>
              <a:gd name="connsiteY24" fmla="*/ 105507 h 2255855"/>
              <a:gd name="connsiteX25" fmla="*/ 1004217 w 1014265"/>
              <a:gd name="connsiteY25" fmla="*/ 125604 h 2255855"/>
              <a:gd name="connsiteX26" fmla="*/ 1014265 w 1014265"/>
              <a:gd name="connsiteY26" fmla="*/ 155749 h 2255855"/>
              <a:gd name="connsiteX27" fmla="*/ 1009241 w 1014265"/>
              <a:gd name="connsiteY27" fmla="*/ 241160 h 2255855"/>
              <a:gd name="connsiteX28" fmla="*/ 1004217 w 1014265"/>
              <a:gd name="connsiteY28" fmla="*/ 261257 h 2255855"/>
              <a:gd name="connsiteX29" fmla="*/ 989144 w 1014265"/>
              <a:gd name="connsiteY29" fmla="*/ 341644 h 2255855"/>
              <a:gd name="connsiteX30" fmla="*/ 979096 w 1014265"/>
              <a:gd name="connsiteY30" fmla="*/ 371789 h 2255855"/>
              <a:gd name="connsiteX31" fmla="*/ 969047 w 1014265"/>
              <a:gd name="connsiteY31" fmla="*/ 386861 h 2255855"/>
              <a:gd name="connsiteX32" fmla="*/ 953975 w 1014265"/>
              <a:gd name="connsiteY32" fmla="*/ 442127 h 2255855"/>
              <a:gd name="connsiteX33" fmla="*/ 948951 w 1014265"/>
              <a:gd name="connsiteY33" fmla="*/ 507442 h 2255855"/>
              <a:gd name="connsiteX34" fmla="*/ 943927 w 1014265"/>
              <a:gd name="connsiteY34" fmla="*/ 522514 h 2255855"/>
              <a:gd name="connsiteX35" fmla="*/ 938902 w 1014265"/>
              <a:gd name="connsiteY35" fmla="*/ 552659 h 2255855"/>
              <a:gd name="connsiteX36" fmla="*/ 933878 w 1014265"/>
              <a:gd name="connsiteY36" fmla="*/ 572756 h 2255855"/>
              <a:gd name="connsiteX37" fmla="*/ 918806 w 1014265"/>
              <a:gd name="connsiteY37" fmla="*/ 633046 h 2255855"/>
              <a:gd name="connsiteX38" fmla="*/ 908757 w 1014265"/>
              <a:gd name="connsiteY38" fmla="*/ 648118 h 2255855"/>
              <a:gd name="connsiteX39" fmla="*/ 903733 w 1014265"/>
              <a:gd name="connsiteY39" fmla="*/ 663191 h 2255855"/>
              <a:gd name="connsiteX40" fmla="*/ 883636 w 1014265"/>
              <a:gd name="connsiteY40" fmla="*/ 693336 h 2255855"/>
              <a:gd name="connsiteX41" fmla="*/ 863540 w 1014265"/>
              <a:gd name="connsiteY41" fmla="*/ 748602 h 2255855"/>
              <a:gd name="connsiteX42" fmla="*/ 848467 w 1014265"/>
              <a:gd name="connsiteY42" fmla="*/ 783771 h 2255855"/>
              <a:gd name="connsiteX43" fmla="*/ 838419 w 1014265"/>
              <a:gd name="connsiteY43" fmla="*/ 818940 h 2255855"/>
              <a:gd name="connsiteX44" fmla="*/ 828371 w 1014265"/>
              <a:gd name="connsiteY44" fmla="*/ 834013 h 2255855"/>
              <a:gd name="connsiteX45" fmla="*/ 823346 w 1014265"/>
              <a:gd name="connsiteY45" fmla="*/ 849086 h 2255855"/>
              <a:gd name="connsiteX46" fmla="*/ 803250 w 1014265"/>
              <a:gd name="connsiteY46" fmla="*/ 884255 h 2255855"/>
              <a:gd name="connsiteX47" fmla="*/ 798225 w 1014265"/>
              <a:gd name="connsiteY47" fmla="*/ 899327 h 2255855"/>
              <a:gd name="connsiteX48" fmla="*/ 788177 w 1014265"/>
              <a:gd name="connsiteY48" fmla="*/ 919424 h 2255855"/>
              <a:gd name="connsiteX49" fmla="*/ 778129 w 1014265"/>
              <a:gd name="connsiteY49" fmla="*/ 944545 h 2255855"/>
              <a:gd name="connsiteX50" fmla="*/ 763056 w 1014265"/>
              <a:gd name="connsiteY50" fmla="*/ 964642 h 2255855"/>
              <a:gd name="connsiteX51" fmla="*/ 742960 w 1014265"/>
              <a:gd name="connsiteY51" fmla="*/ 1009859 h 2255855"/>
              <a:gd name="connsiteX52" fmla="*/ 732911 w 1014265"/>
              <a:gd name="connsiteY52" fmla="*/ 1019907 h 2255855"/>
              <a:gd name="connsiteX53" fmla="*/ 727887 w 1014265"/>
              <a:gd name="connsiteY53" fmla="*/ 1034980 h 2255855"/>
              <a:gd name="connsiteX54" fmla="*/ 717839 w 1014265"/>
              <a:gd name="connsiteY54" fmla="*/ 1050053 h 2255855"/>
              <a:gd name="connsiteX55" fmla="*/ 712814 w 1014265"/>
              <a:gd name="connsiteY55" fmla="*/ 1070149 h 2255855"/>
              <a:gd name="connsiteX56" fmla="*/ 702766 w 1014265"/>
              <a:gd name="connsiteY56" fmla="*/ 1090246 h 2255855"/>
              <a:gd name="connsiteX57" fmla="*/ 687694 w 1014265"/>
              <a:gd name="connsiteY57" fmla="*/ 1135464 h 2255855"/>
              <a:gd name="connsiteX58" fmla="*/ 682669 w 1014265"/>
              <a:gd name="connsiteY58" fmla="*/ 1150536 h 2255855"/>
              <a:gd name="connsiteX59" fmla="*/ 672621 w 1014265"/>
              <a:gd name="connsiteY59" fmla="*/ 1170633 h 2255855"/>
              <a:gd name="connsiteX60" fmla="*/ 657549 w 1014265"/>
              <a:gd name="connsiteY60" fmla="*/ 1200778 h 2255855"/>
              <a:gd name="connsiteX61" fmla="*/ 652524 w 1014265"/>
              <a:gd name="connsiteY61" fmla="*/ 1225899 h 2255855"/>
              <a:gd name="connsiteX62" fmla="*/ 647500 w 1014265"/>
              <a:gd name="connsiteY62" fmla="*/ 1240971 h 2255855"/>
              <a:gd name="connsiteX63" fmla="*/ 627403 w 1014265"/>
              <a:gd name="connsiteY63" fmla="*/ 1286189 h 2255855"/>
              <a:gd name="connsiteX64" fmla="*/ 622379 w 1014265"/>
              <a:gd name="connsiteY64" fmla="*/ 1311310 h 2255855"/>
              <a:gd name="connsiteX65" fmla="*/ 617355 w 1014265"/>
              <a:gd name="connsiteY65" fmla="*/ 1351503 h 2255855"/>
              <a:gd name="connsiteX66" fmla="*/ 612331 w 1014265"/>
              <a:gd name="connsiteY66" fmla="*/ 1366576 h 2255855"/>
              <a:gd name="connsiteX67" fmla="*/ 602283 w 1014265"/>
              <a:gd name="connsiteY67" fmla="*/ 1421842 h 2255855"/>
              <a:gd name="connsiteX68" fmla="*/ 592234 w 1014265"/>
              <a:gd name="connsiteY68" fmla="*/ 1451987 h 2255855"/>
              <a:gd name="connsiteX69" fmla="*/ 582186 w 1014265"/>
              <a:gd name="connsiteY69" fmla="*/ 1467059 h 2255855"/>
              <a:gd name="connsiteX70" fmla="*/ 567113 w 1014265"/>
              <a:gd name="connsiteY70" fmla="*/ 1502228 h 2255855"/>
              <a:gd name="connsiteX71" fmla="*/ 557065 w 1014265"/>
              <a:gd name="connsiteY71" fmla="*/ 1537398 h 2255855"/>
              <a:gd name="connsiteX72" fmla="*/ 547017 w 1014265"/>
              <a:gd name="connsiteY72" fmla="*/ 1552470 h 2255855"/>
              <a:gd name="connsiteX73" fmla="*/ 541992 w 1014265"/>
              <a:gd name="connsiteY73" fmla="*/ 1567543 h 2255855"/>
              <a:gd name="connsiteX74" fmla="*/ 531944 w 1014265"/>
              <a:gd name="connsiteY74" fmla="*/ 1587639 h 2255855"/>
              <a:gd name="connsiteX75" fmla="*/ 526920 w 1014265"/>
              <a:gd name="connsiteY75" fmla="*/ 1602712 h 2255855"/>
              <a:gd name="connsiteX76" fmla="*/ 516872 w 1014265"/>
              <a:gd name="connsiteY76" fmla="*/ 1617784 h 2255855"/>
              <a:gd name="connsiteX77" fmla="*/ 506823 w 1014265"/>
              <a:gd name="connsiteY77" fmla="*/ 1647929 h 2255855"/>
              <a:gd name="connsiteX78" fmla="*/ 501799 w 1014265"/>
              <a:gd name="connsiteY78" fmla="*/ 1663002 h 2255855"/>
              <a:gd name="connsiteX79" fmla="*/ 491751 w 1014265"/>
              <a:gd name="connsiteY79" fmla="*/ 1683099 h 2255855"/>
              <a:gd name="connsiteX80" fmla="*/ 476678 w 1014265"/>
              <a:gd name="connsiteY80" fmla="*/ 1708220 h 2255855"/>
              <a:gd name="connsiteX81" fmla="*/ 461606 w 1014265"/>
              <a:gd name="connsiteY81" fmla="*/ 1758461 h 2255855"/>
              <a:gd name="connsiteX82" fmla="*/ 451557 w 1014265"/>
              <a:gd name="connsiteY82" fmla="*/ 1778558 h 2255855"/>
              <a:gd name="connsiteX83" fmla="*/ 441509 w 1014265"/>
              <a:gd name="connsiteY83" fmla="*/ 1808703 h 2255855"/>
              <a:gd name="connsiteX84" fmla="*/ 436485 w 1014265"/>
              <a:gd name="connsiteY84" fmla="*/ 1823776 h 2255855"/>
              <a:gd name="connsiteX85" fmla="*/ 426436 w 1014265"/>
              <a:gd name="connsiteY85" fmla="*/ 1838848 h 2255855"/>
              <a:gd name="connsiteX86" fmla="*/ 411364 w 1014265"/>
              <a:gd name="connsiteY86" fmla="*/ 1868993 h 2255855"/>
              <a:gd name="connsiteX87" fmla="*/ 401316 w 1014265"/>
              <a:gd name="connsiteY87" fmla="*/ 1894114 h 2255855"/>
              <a:gd name="connsiteX88" fmla="*/ 381219 w 1014265"/>
              <a:gd name="connsiteY88" fmla="*/ 1929283 h 2255855"/>
              <a:gd name="connsiteX89" fmla="*/ 376195 w 1014265"/>
              <a:gd name="connsiteY89" fmla="*/ 1944356 h 2255855"/>
              <a:gd name="connsiteX90" fmla="*/ 356098 w 1014265"/>
              <a:gd name="connsiteY90" fmla="*/ 1984549 h 2255855"/>
              <a:gd name="connsiteX91" fmla="*/ 341025 w 1014265"/>
              <a:gd name="connsiteY91" fmla="*/ 2009670 h 2255855"/>
              <a:gd name="connsiteX92" fmla="*/ 336001 w 1014265"/>
              <a:gd name="connsiteY92" fmla="*/ 2024743 h 2255855"/>
              <a:gd name="connsiteX93" fmla="*/ 315905 w 1014265"/>
              <a:gd name="connsiteY93" fmla="*/ 2064936 h 2255855"/>
              <a:gd name="connsiteX94" fmla="*/ 305856 w 1014265"/>
              <a:gd name="connsiteY94" fmla="*/ 2105129 h 2255855"/>
              <a:gd name="connsiteX95" fmla="*/ 295808 w 1014265"/>
              <a:gd name="connsiteY95" fmla="*/ 2120202 h 2255855"/>
              <a:gd name="connsiteX96" fmla="*/ 285760 w 1014265"/>
              <a:gd name="connsiteY96" fmla="*/ 2155371 h 2255855"/>
              <a:gd name="connsiteX97" fmla="*/ 275711 w 1014265"/>
              <a:gd name="connsiteY97" fmla="*/ 2170444 h 2255855"/>
              <a:gd name="connsiteX98" fmla="*/ 255614 w 1014265"/>
              <a:gd name="connsiteY98" fmla="*/ 2250831 h 2255855"/>
              <a:gd name="connsiteX99" fmla="*/ 240542 w 1014265"/>
              <a:gd name="connsiteY99" fmla="*/ 2255855 h 2255855"/>
              <a:gd name="connsiteX100" fmla="*/ 220445 w 1014265"/>
              <a:gd name="connsiteY100" fmla="*/ 2235758 h 2255855"/>
              <a:gd name="connsiteX101" fmla="*/ 200349 w 1014265"/>
              <a:gd name="connsiteY101" fmla="*/ 2165420 h 2255855"/>
              <a:gd name="connsiteX102" fmla="*/ 200349 w 1014265"/>
              <a:gd name="connsiteY102" fmla="*/ 2165420 h 2255855"/>
              <a:gd name="connsiteX103" fmla="*/ 195324 w 1014265"/>
              <a:gd name="connsiteY103" fmla="*/ 2145323 h 2255855"/>
              <a:gd name="connsiteX104" fmla="*/ 190300 w 1014265"/>
              <a:gd name="connsiteY104" fmla="*/ 2130250 h 2255855"/>
              <a:gd name="connsiteX105" fmla="*/ 130010 w 1014265"/>
              <a:gd name="connsiteY105" fmla="*/ 2115178 h 2255855"/>
              <a:gd name="connsiteX106" fmla="*/ 119962 w 1014265"/>
              <a:gd name="connsiteY106" fmla="*/ 2105129 h 2255855"/>
              <a:gd name="connsiteX107" fmla="*/ 109913 w 1014265"/>
              <a:gd name="connsiteY107" fmla="*/ 2074984 h 2255855"/>
              <a:gd name="connsiteX108" fmla="*/ 104889 w 1014265"/>
              <a:gd name="connsiteY108" fmla="*/ 1813727 h 2255855"/>
              <a:gd name="connsiteX109" fmla="*/ 114938 w 1014265"/>
              <a:gd name="connsiteY109" fmla="*/ 1783582 h 2255855"/>
              <a:gd name="connsiteX110" fmla="*/ 89817 w 1014265"/>
              <a:gd name="connsiteY110" fmla="*/ 1738365 h 2255855"/>
              <a:gd name="connsiteX111" fmla="*/ 74744 w 1014265"/>
              <a:gd name="connsiteY111" fmla="*/ 1733340 h 2255855"/>
              <a:gd name="connsiteX112" fmla="*/ 54647 w 1014265"/>
              <a:gd name="connsiteY112" fmla="*/ 1708220 h 2255855"/>
              <a:gd name="connsiteX113" fmla="*/ 44599 w 1014265"/>
              <a:gd name="connsiteY113" fmla="*/ 1693147 h 2255855"/>
              <a:gd name="connsiteX114" fmla="*/ 24502 w 1014265"/>
              <a:gd name="connsiteY114" fmla="*/ 1587639 h 2255855"/>
              <a:gd name="connsiteX115" fmla="*/ 19478 w 1014265"/>
              <a:gd name="connsiteY115" fmla="*/ 1572567 h 2255855"/>
              <a:gd name="connsiteX116" fmla="*/ 4406 w 1014265"/>
              <a:gd name="connsiteY116" fmla="*/ 1542422 h 2255855"/>
              <a:gd name="connsiteX117" fmla="*/ 9430 w 1014265"/>
              <a:gd name="connsiteY117" fmla="*/ 1512277 h 2255855"/>
              <a:gd name="connsiteX118" fmla="*/ 29527 w 1014265"/>
              <a:gd name="connsiteY118" fmla="*/ 1517301 h 2255855"/>
              <a:gd name="connsiteX119" fmla="*/ 59672 w 1014265"/>
              <a:gd name="connsiteY119" fmla="*/ 1527349 h 2255855"/>
              <a:gd name="connsiteX120" fmla="*/ 74744 w 1014265"/>
              <a:gd name="connsiteY120" fmla="*/ 1497204 h 2255855"/>
              <a:gd name="connsiteX121" fmla="*/ 89817 w 1014265"/>
              <a:gd name="connsiteY121" fmla="*/ 1487156 h 2255855"/>
              <a:gd name="connsiteX122" fmla="*/ 109913 w 1014265"/>
              <a:gd name="connsiteY122" fmla="*/ 1446962 h 2255855"/>
              <a:gd name="connsiteX123" fmla="*/ 104889 w 1014265"/>
              <a:gd name="connsiteY123" fmla="*/ 1431890 h 2255855"/>
              <a:gd name="connsiteX124" fmla="*/ 89817 w 1014265"/>
              <a:gd name="connsiteY124" fmla="*/ 1426866 h 2255855"/>
              <a:gd name="connsiteX125" fmla="*/ 104889 w 1014265"/>
              <a:gd name="connsiteY125" fmla="*/ 1351503 h 2255855"/>
              <a:gd name="connsiteX126" fmla="*/ 114938 w 1014265"/>
              <a:gd name="connsiteY126" fmla="*/ 1341455 h 2255855"/>
              <a:gd name="connsiteX127" fmla="*/ 119962 w 1014265"/>
              <a:gd name="connsiteY127" fmla="*/ 1326382 h 2255855"/>
              <a:gd name="connsiteX128" fmla="*/ 150107 w 1014265"/>
              <a:gd name="connsiteY128" fmla="*/ 1291213 h 2255855"/>
              <a:gd name="connsiteX129" fmla="*/ 165179 w 1014265"/>
              <a:gd name="connsiteY129" fmla="*/ 1276140 h 2255855"/>
              <a:gd name="connsiteX130" fmla="*/ 175228 w 1014265"/>
              <a:gd name="connsiteY130" fmla="*/ 1266092 h 2255855"/>
              <a:gd name="connsiteX131" fmla="*/ 190300 w 1014265"/>
              <a:gd name="connsiteY131" fmla="*/ 1256044 h 2255855"/>
              <a:gd name="connsiteX132" fmla="*/ 215421 w 1014265"/>
              <a:gd name="connsiteY132" fmla="*/ 1230923 h 2255855"/>
              <a:gd name="connsiteX133" fmla="*/ 230494 w 1014265"/>
              <a:gd name="connsiteY133" fmla="*/ 1220875 h 2255855"/>
              <a:gd name="connsiteX134" fmla="*/ 255614 w 1014265"/>
              <a:gd name="connsiteY134" fmla="*/ 1200778 h 2255855"/>
              <a:gd name="connsiteX135" fmla="*/ 270687 w 1014265"/>
              <a:gd name="connsiteY135" fmla="*/ 1155560 h 2255855"/>
              <a:gd name="connsiteX136" fmla="*/ 275711 w 1014265"/>
              <a:gd name="connsiteY136" fmla="*/ 1140488 h 2255855"/>
              <a:gd name="connsiteX137" fmla="*/ 285760 w 1014265"/>
              <a:gd name="connsiteY137" fmla="*/ 1130439 h 2255855"/>
              <a:gd name="connsiteX138" fmla="*/ 305856 w 1014265"/>
              <a:gd name="connsiteY138" fmla="*/ 1085222 h 2255855"/>
              <a:gd name="connsiteX139" fmla="*/ 320929 w 1014265"/>
              <a:gd name="connsiteY139" fmla="*/ 1040004 h 2255855"/>
              <a:gd name="connsiteX140" fmla="*/ 325953 w 1014265"/>
              <a:gd name="connsiteY140" fmla="*/ 1024932 h 2255855"/>
              <a:gd name="connsiteX141" fmla="*/ 341025 w 1014265"/>
              <a:gd name="connsiteY141" fmla="*/ 974690 h 2255855"/>
              <a:gd name="connsiteX142" fmla="*/ 351074 w 1014265"/>
              <a:gd name="connsiteY142" fmla="*/ 959617 h 2255855"/>
              <a:gd name="connsiteX143" fmla="*/ 366146 w 1014265"/>
              <a:gd name="connsiteY143" fmla="*/ 909376 h 2255855"/>
              <a:gd name="connsiteX144" fmla="*/ 371171 w 1014265"/>
              <a:gd name="connsiteY144" fmla="*/ 894303 h 2255855"/>
              <a:gd name="connsiteX145" fmla="*/ 376195 w 1014265"/>
              <a:gd name="connsiteY145" fmla="*/ 879231 h 2255855"/>
              <a:gd name="connsiteX146" fmla="*/ 386243 w 1014265"/>
              <a:gd name="connsiteY146" fmla="*/ 869182 h 2255855"/>
              <a:gd name="connsiteX147" fmla="*/ 401316 w 1014265"/>
              <a:gd name="connsiteY147" fmla="*/ 823965 h 2255855"/>
              <a:gd name="connsiteX148" fmla="*/ 411364 w 1014265"/>
              <a:gd name="connsiteY148" fmla="*/ 788795 h 2255855"/>
              <a:gd name="connsiteX149" fmla="*/ 416388 w 1014265"/>
              <a:gd name="connsiteY149" fmla="*/ 753626 h 2255855"/>
              <a:gd name="connsiteX150" fmla="*/ 421412 w 1014265"/>
              <a:gd name="connsiteY150" fmla="*/ 723481 h 2255855"/>
              <a:gd name="connsiteX151" fmla="*/ 431461 w 1014265"/>
              <a:gd name="connsiteY151" fmla="*/ 668215 h 2255855"/>
              <a:gd name="connsiteX152" fmla="*/ 441509 w 1014265"/>
              <a:gd name="connsiteY152" fmla="*/ 602901 h 2255855"/>
              <a:gd name="connsiteX153" fmla="*/ 446533 w 1014265"/>
              <a:gd name="connsiteY153" fmla="*/ 567732 h 2255855"/>
              <a:gd name="connsiteX154" fmla="*/ 461606 w 1014265"/>
              <a:gd name="connsiteY154" fmla="*/ 522514 h 2255855"/>
              <a:gd name="connsiteX155" fmla="*/ 471654 w 1014265"/>
              <a:gd name="connsiteY155" fmla="*/ 492369 h 2255855"/>
              <a:gd name="connsiteX156" fmla="*/ 476678 w 1014265"/>
              <a:gd name="connsiteY156" fmla="*/ 477296 h 2255855"/>
              <a:gd name="connsiteX157" fmla="*/ 486727 w 1014265"/>
              <a:gd name="connsiteY157" fmla="*/ 462224 h 2255855"/>
              <a:gd name="connsiteX158" fmla="*/ 486727 w 1014265"/>
              <a:gd name="connsiteY158" fmla="*/ 417006 h 2255855"/>
              <a:gd name="connsiteX159" fmla="*/ 486727 w 1014265"/>
              <a:gd name="connsiteY159" fmla="*/ 422031 h 22558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</a:cxnLst>
            <a:rect l="l" t="t" r="r" b="b"/>
            <a:pathLst>
              <a:path w="1014265" h="2255855">
                <a:moveTo>
                  <a:pt x="486727" y="422031"/>
                </a:moveTo>
                <a:cubicBezTo>
                  <a:pt x="489239" y="421194"/>
                  <a:pt x="498803" y="417225"/>
                  <a:pt x="501799" y="411982"/>
                </a:cubicBezTo>
                <a:cubicBezTo>
                  <a:pt x="506036" y="404568"/>
                  <a:pt x="504576" y="395100"/>
                  <a:pt x="506823" y="386861"/>
                </a:cubicBezTo>
                <a:cubicBezTo>
                  <a:pt x="509610" y="376642"/>
                  <a:pt x="513522" y="366764"/>
                  <a:pt x="516872" y="356716"/>
                </a:cubicBezTo>
                <a:cubicBezTo>
                  <a:pt x="518547" y="351692"/>
                  <a:pt x="518152" y="345389"/>
                  <a:pt x="521896" y="341644"/>
                </a:cubicBezTo>
                <a:lnTo>
                  <a:pt x="531944" y="331595"/>
                </a:lnTo>
                <a:cubicBezTo>
                  <a:pt x="543607" y="296606"/>
                  <a:pt x="528625" y="334063"/>
                  <a:pt x="547017" y="306475"/>
                </a:cubicBezTo>
                <a:cubicBezTo>
                  <a:pt x="551172" y="300243"/>
                  <a:pt x="553212" y="292800"/>
                  <a:pt x="557065" y="286378"/>
                </a:cubicBezTo>
                <a:cubicBezTo>
                  <a:pt x="563278" y="276022"/>
                  <a:pt x="577162" y="256233"/>
                  <a:pt x="577162" y="256233"/>
                </a:cubicBezTo>
                <a:cubicBezTo>
                  <a:pt x="589910" y="217987"/>
                  <a:pt x="585133" y="236474"/>
                  <a:pt x="592234" y="200967"/>
                </a:cubicBezTo>
                <a:cubicBezTo>
                  <a:pt x="593207" y="186379"/>
                  <a:pt x="591297" y="119474"/>
                  <a:pt x="607307" y="95459"/>
                </a:cubicBezTo>
                <a:cubicBezTo>
                  <a:pt x="619983" y="76446"/>
                  <a:pt x="613086" y="84657"/>
                  <a:pt x="627403" y="70338"/>
                </a:cubicBezTo>
                <a:cubicBezTo>
                  <a:pt x="629078" y="65314"/>
                  <a:pt x="629703" y="59807"/>
                  <a:pt x="632428" y="55266"/>
                </a:cubicBezTo>
                <a:cubicBezTo>
                  <a:pt x="637203" y="47309"/>
                  <a:pt x="650699" y="39735"/>
                  <a:pt x="657549" y="35169"/>
                </a:cubicBezTo>
                <a:cubicBezTo>
                  <a:pt x="660898" y="30145"/>
                  <a:pt x="663327" y="24366"/>
                  <a:pt x="667597" y="20096"/>
                </a:cubicBezTo>
                <a:cubicBezTo>
                  <a:pt x="671866" y="15826"/>
                  <a:pt x="677954" y="13820"/>
                  <a:pt x="682669" y="10048"/>
                </a:cubicBezTo>
                <a:cubicBezTo>
                  <a:pt x="686368" y="7089"/>
                  <a:pt x="689368" y="3349"/>
                  <a:pt x="692718" y="0"/>
                </a:cubicBezTo>
                <a:cubicBezTo>
                  <a:pt x="707790" y="1675"/>
                  <a:pt x="722946" y="2718"/>
                  <a:pt x="737935" y="5024"/>
                </a:cubicBezTo>
                <a:cubicBezTo>
                  <a:pt x="744760" y="6074"/>
                  <a:pt x="751238" y="8813"/>
                  <a:pt x="758032" y="10048"/>
                </a:cubicBezTo>
                <a:cubicBezTo>
                  <a:pt x="773288" y="12822"/>
                  <a:pt x="819396" y="18346"/>
                  <a:pt x="833395" y="20096"/>
                </a:cubicBezTo>
                <a:cubicBezTo>
                  <a:pt x="862964" y="34882"/>
                  <a:pt x="846387" y="27777"/>
                  <a:pt x="883636" y="40193"/>
                </a:cubicBezTo>
                <a:cubicBezTo>
                  <a:pt x="883641" y="40195"/>
                  <a:pt x="913776" y="50238"/>
                  <a:pt x="913781" y="50242"/>
                </a:cubicBezTo>
                <a:cubicBezTo>
                  <a:pt x="918805" y="53591"/>
                  <a:pt x="923336" y="57838"/>
                  <a:pt x="928854" y="60290"/>
                </a:cubicBezTo>
                <a:cubicBezTo>
                  <a:pt x="938533" y="64592"/>
                  <a:pt x="958999" y="70338"/>
                  <a:pt x="958999" y="70338"/>
                </a:cubicBezTo>
                <a:cubicBezTo>
                  <a:pt x="994168" y="93784"/>
                  <a:pt x="982445" y="80387"/>
                  <a:pt x="999192" y="105507"/>
                </a:cubicBezTo>
                <a:cubicBezTo>
                  <a:pt x="1000867" y="112206"/>
                  <a:pt x="1002233" y="118990"/>
                  <a:pt x="1004217" y="125604"/>
                </a:cubicBezTo>
                <a:cubicBezTo>
                  <a:pt x="1007261" y="135749"/>
                  <a:pt x="1014265" y="155749"/>
                  <a:pt x="1014265" y="155749"/>
                </a:cubicBezTo>
                <a:cubicBezTo>
                  <a:pt x="1012590" y="184219"/>
                  <a:pt x="1011945" y="212769"/>
                  <a:pt x="1009241" y="241160"/>
                </a:cubicBezTo>
                <a:cubicBezTo>
                  <a:pt x="1008586" y="248034"/>
                  <a:pt x="1005490" y="254470"/>
                  <a:pt x="1004217" y="261257"/>
                </a:cubicBezTo>
                <a:cubicBezTo>
                  <a:pt x="999109" y="288500"/>
                  <a:pt x="997050" y="315290"/>
                  <a:pt x="989144" y="341644"/>
                </a:cubicBezTo>
                <a:cubicBezTo>
                  <a:pt x="986101" y="351789"/>
                  <a:pt x="984972" y="362976"/>
                  <a:pt x="979096" y="371789"/>
                </a:cubicBezTo>
                <a:lnTo>
                  <a:pt x="969047" y="386861"/>
                </a:lnTo>
                <a:cubicBezTo>
                  <a:pt x="956299" y="425107"/>
                  <a:pt x="961076" y="406620"/>
                  <a:pt x="953975" y="442127"/>
                </a:cubicBezTo>
                <a:cubicBezTo>
                  <a:pt x="952300" y="463899"/>
                  <a:pt x="951659" y="485775"/>
                  <a:pt x="948951" y="507442"/>
                </a:cubicBezTo>
                <a:cubicBezTo>
                  <a:pt x="948294" y="512697"/>
                  <a:pt x="945076" y="517344"/>
                  <a:pt x="943927" y="522514"/>
                </a:cubicBezTo>
                <a:cubicBezTo>
                  <a:pt x="941717" y="532458"/>
                  <a:pt x="940900" y="542670"/>
                  <a:pt x="938902" y="552659"/>
                </a:cubicBezTo>
                <a:cubicBezTo>
                  <a:pt x="937548" y="559430"/>
                  <a:pt x="935232" y="565985"/>
                  <a:pt x="933878" y="572756"/>
                </a:cubicBezTo>
                <a:cubicBezTo>
                  <a:pt x="930650" y="588897"/>
                  <a:pt x="928398" y="618660"/>
                  <a:pt x="918806" y="633046"/>
                </a:cubicBezTo>
                <a:lnTo>
                  <a:pt x="908757" y="648118"/>
                </a:lnTo>
                <a:cubicBezTo>
                  <a:pt x="907082" y="653142"/>
                  <a:pt x="906305" y="658561"/>
                  <a:pt x="903733" y="663191"/>
                </a:cubicBezTo>
                <a:cubicBezTo>
                  <a:pt x="897868" y="673748"/>
                  <a:pt x="883636" y="693336"/>
                  <a:pt x="883636" y="693336"/>
                </a:cubicBezTo>
                <a:cubicBezTo>
                  <a:pt x="876177" y="715716"/>
                  <a:pt x="874827" y="720384"/>
                  <a:pt x="863540" y="748602"/>
                </a:cubicBezTo>
                <a:cubicBezTo>
                  <a:pt x="858803" y="760444"/>
                  <a:pt x="852826" y="771785"/>
                  <a:pt x="848467" y="783771"/>
                </a:cubicBezTo>
                <a:cubicBezTo>
                  <a:pt x="844173" y="795580"/>
                  <a:pt x="844082" y="807614"/>
                  <a:pt x="838419" y="818940"/>
                </a:cubicBezTo>
                <a:cubicBezTo>
                  <a:pt x="835719" y="824341"/>
                  <a:pt x="831071" y="828612"/>
                  <a:pt x="828371" y="834013"/>
                </a:cubicBezTo>
                <a:cubicBezTo>
                  <a:pt x="826002" y="838750"/>
                  <a:pt x="825432" y="844218"/>
                  <a:pt x="823346" y="849086"/>
                </a:cubicBezTo>
                <a:cubicBezTo>
                  <a:pt x="796928" y="910725"/>
                  <a:pt x="828473" y="833810"/>
                  <a:pt x="803250" y="884255"/>
                </a:cubicBezTo>
                <a:cubicBezTo>
                  <a:pt x="800882" y="888992"/>
                  <a:pt x="800311" y="894459"/>
                  <a:pt x="798225" y="899327"/>
                </a:cubicBezTo>
                <a:cubicBezTo>
                  <a:pt x="795275" y="906211"/>
                  <a:pt x="791219" y="912580"/>
                  <a:pt x="788177" y="919424"/>
                </a:cubicBezTo>
                <a:cubicBezTo>
                  <a:pt x="784514" y="927665"/>
                  <a:pt x="782509" y="936661"/>
                  <a:pt x="778129" y="944545"/>
                </a:cubicBezTo>
                <a:cubicBezTo>
                  <a:pt x="774062" y="951865"/>
                  <a:pt x="767123" y="957322"/>
                  <a:pt x="763056" y="964642"/>
                </a:cubicBezTo>
                <a:cubicBezTo>
                  <a:pt x="748555" y="990744"/>
                  <a:pt x="758429" y="986656"/>
                  <a:pt x="742960" y="1009859"/>
                </a:cubicBezTo>
                <a:cubicBezTo>
                  <a:pt x="740332" y="1013800"/>
                  <a:pt x="736261" y="1016558"/>
                  <a:pt x="732911" y="1019907"/>
                </a:cubicBezTo>
                <a:cubicBezTo>
                  <a:pt x="731236" y="1024931"/>
                  <a:pt x="730255" y="1030243"/>
                  <a:pt x="727887" y="1034980"/>
                </a:cubicBezTo>
                <a:cubicBezTo>
                  <a:pt x="725187" y="1040381"/>
                  <a:pt x="720218" y="1044503"/>
                  <a:pt x="717839" y="1050053"/>
                </a:cubicBezTo>
                <a:cubicBezTo>
                  <a:pt x="715119" y="1056400"/>
                  <a:pt x="715239" y="1063684"/>
                  <a:pt x="712814" y="1070149"/>
                </a:cubicBezTo>
                <a:cubicBezTo>
                  <a:pt x="710184" y="1077162"/>
                  <a:pt x="705547" y="1083292"/>
                  <a:pt x="702766" y="1090246"/>
                </a:cubicBezTo>
                <a:cubicBezTo>
                  <a:pt x="702760" y="1090262"/>
                  <a:pt x="690209" y="1127920"/>
                  <a:pt x="687694" y="1135464"/>
                </a:cubicBezTo>
                <a:cubicBezTo>
                  <a:pt x="686019" y="1140488"/>
                  <a:pt x="685037" y="1145799"/>
                  <a:pt x="682669" y="1150536"/>
                </a:cubicBezTo>
                <a:cubicBezTo>
                  <a:pt x="679320" y="1157235"/>
                  <a:pt x="675251" y="1163620"/>
                  <a:pt x="672621" y="1170633"/>
                </a:cubicBezTo>
                <a:cubicBezTo>
                  <a:pt x="661510" y="1200263"/>
                  <a:pt x="675867" y="1182458"/>
                  <a:pt x="657549" y="1200778"/>
                </a:cubicBezTo>
                <a:cubicBezTo>
                  <a:pt x="655874" y="1209152"/>
                  <a:pt x="654595" y="1217614"/>
                  <a:pt x="652524" y="1225899"/>
                </a:cubicBezTo>
                <a:cubicBezTo>
                  <a:pt x="651239" y="1231037"/>
                  <a:pt x="649359" y="1236012"/>
                  <a:pt x="647500" y="1240971"/>
                </a:cubicBezTo>
                <a:cubicBezTo>
                  <a:pt x="637876" y="1266635"/>
                  <a:pt x="638823" y="1263350"/>
                  <a:pt x="627403" y="1286189"/>
                </a:cubicBezTo>
                <a:cubicBezTo>
                  <a:pt x="625728" y="1294563"/>
                  <a:pt x="623677" y="1302870"/>
                  <a:pt x="622379" y="1311310"/>
                </a:cubicBezTo>
                <a:cubicBezTo>
                  <a:pt x="620326" y="1324655"/>
                  <a:pt x="619770" y="1338219"/>
                  <a:pt x="617355" y="1351503"/>
                </a:cubicBezTo>
                <a:cubicBezTo>
                  <a:pt x="616408" y="1356714"/>
                  <a:pt x="613480" y="1361406"/>
                  <a:pt x="612331" y="1366576"/>
                </a:cubicBezTo>
                <a:cubicBezTo>
                  <a:pt x="607738" y="1387247"/>
                  <a:pt x="607767" y="1401735"/>
                  <a:pt x="602283" y="1421842"/>
                </a:cubicBezTo>
                <a:cubicBezTo>
                  <a:pt x="599496" y="1432061"/>
                  <a:pt x="598109" y="1443174"/>
                  <a:pt x="592234" y="1451987"/>
                </a:cubicBezTo>
                <a:lnTo>
                  <a:pt x="582186" y="1467059"/>
                </a:lnTo>
                <a:cubicBezTo>
                  <a:pt x="567762" y="1524757"/>
                  <a:pt x="587932" y="1453653"/>
                  <a:pt x="567113" y="1502228"/>
                </a:cubicBezTo>
                <a:cubicBezTo>
                  <a:pt x="557451" y="1524772"/>
                  <a:pt x="566845" y="1517838"/>
                  <a:pt x="557065" y="1537398"/>
                </a:cubicBezTo>
                <a:cubicBezTo>
                  <a:pt x="554365" y="1542799"/>
                  <a:pt x="549717" y="1547069"/>
                  <a:pt x="547017" y="1552470"/>
                </a:cubicBezTo>
                <a:cubicBezTo>
                  <a:pt x="544648" y="1557207"/>
                  <a:pt x="544078" y="1562675"/>
                  <a:pt x="541992" y="1567543"/>
                </a:cubicBezTo>
                <a:cubicBezTo>
                  <a:pt x="539042" y="1574427"/>
                  <a:pt x="534894" y="1580755"/>
                  <a:pt x="531944" y="1587639"/>
                </a:cubicBezTo>
                <a:cubicBezTo>
                  <a:pt x="529858" y="1592507"/>
                  <a:pt x="529288" y="1597975"/>
                  <a:pt x="526920" y="1602712"/>
                </a:cubicBezTo>
                <a:cubicBezTo>
                  <a:pt x="524220" y="1608113"/>
                  <a:pt x="519324" y="1612266"/>
                  <a:pt x="516872" y="1617784"/>
                </a:cubicBezTo>
                <a:cubicBezTo>
                  <a:pt x="512570" y="1627463"/>
                  <a:pt x="510173" y="1637881"/>
                  <a:pt x="506823" y="1647929"/>
                </a:cubicBezTo>
                <a:cubicBezTo>
                  <a:pt x="505148" y="1652953"/>
                  <a:pt x="504167" y="1658265"/>
                  <a:pt x="501799" y="1663002"/>
                </a:cubicBezTo>
                <a:cubicBezTo>
                  <a:pt x="498450" y="1669701"/>
                  <a:pt x="494701" y="1676215"/>
                  <a:pt x="491751" y="1683099"/>
                </a:cubicBezTo>
                <a:cubicBezTo>
                  <a:pt x="481968" y="1705926"/>
                  <a:pt x="493388" y="1691510"/>
                  <a:pt x="476678" y="1708220"/>
                </a:cubicBezTo>
                <a:cubicBezTo>
                  <a:pt x="473073" y="1722642"/>
                  <a:pt x="467721" y="1746232"/>
                  <a:pt x="461606" y="1758461"/>
                </a:cubicBezTo>
                <a:cubicBezTo>
                  <a:pt x="458256" y="1765160"/>
                  <a:pt x="454339" y="1771604"/>
                  <a:pt x="451557" y="1778558"/>
                </a:cubicBezTo>
                <a:cubicBezTo>
                  <a:pt x="447623" y="1788392"/>
                  <a:pt x="444858" y="1798655"/>
                  <a:pt x="441509" y="1808703"/>
                </a:cubicBezTo>
                <a:cubicBezTo>
                  <a:pt x="439834" y="1813727"/>
                  <a:pt x="439423" y="1819370"/>
                  <a:pt x="436485" y="1823776"/>
                </a:cubicBezTo>
                <a:lnTo>
                  <a:pt x="426436" y="1838848"/>
                </a:lnTo>
                <a:cubicBezTo>
                  <a:pt x="413808" y="1876734"/>
                  <a:pt x="430842" y="1830035"/>
                  <a:pt x="411364" y="1868993"/>
                </a:cubicBezTo>
                <a:cubicBezTo>
                  <a:pt x="407331" y="1877060"/>
                  <a:pt x="404979" y="1885873"/>
                  <a:pt x="401316" y="1894114"/>
                </a:cubicBezTo>
                <a:cubicBezTo>
                  <a:pt x="392818" y="1913235"/>
                  <a:pt x="391994" y="1913120"/>
                  <a:pt x="381219" y="1929283"/>
                </a:cubicBezTo>
                <a:cubicBezTo>
                  <a:pt x="379544" y="1934307"/>
                  <a:pt x="378387" y="1939535"/>
                  <a:pt x="376195" y="1944356"/>
                </a:cubicBezTo>
                <a:cubicBezTo>
                  <a:pt x="369997" y="1957992"/>
                  <a:pt x="360835" y="1970338"/>
                  <a:pt x="356098" y="1984549"/>
                </a:cubicBezTo>
                <a:cubicBezTo>
                  <a:pt x="349576" y="2004116"/>
                  <a:pt x="354819" y="1995877"/>
                  <a:pt x="341025" y="2009670"/>
                </a:cubicBezTo>
                <a:cubicBezTo>
                  <a:pt x="339350" y="2014694"/>
                  <a:pt x="338192" y="2019922"/>
                  <a:pt x="336001" y="2024743"/>
                </a:cubicBezTo>
                <a:cubicBezTo>
                  <a:pt x="329803" y="2038379"/>
                  <a:pt x="315905" y="2064936"/>
                  <a:pt x="315905" y="2064936"/>
                </a:cubicBezTo>
                <a:cubicBezTo>
                  <a:pt x="313994" y="2074489"/>
                  <a:pt x="311005" y="2094831"/>
                  <a:pt x="305856" y="2105129"/>
                </a:cubicBezTo>
                <a:cubicBezTo>
                  <a:pt x="303156" y="2110530"/>
                  <a:pt x="299157" y="2115178"/>
                  <a:pt x="295808" y="2120202"/>
                </a:cubicBezTo>
                <a:cubicBezTo>
                  <a:pt x="294198" y="2126641"/>
                  <a:pt x="289364" y="2148163"/>
                  <a:pt x="285760" y="2155371"/>
                </a:cubicBezTo>
                <a:cubicBezTo>
                  <a:pt x="283059" y="2160772"/>
                  <a:pt x="279061" y="2165420"/>
                  <a:pt x="275711" y="2170444"/>
                </a:cubicBezTo>
                <a:cubicBezTo>
                  <a:pt x="273366" y="2186862"/>
                  <a:pt x="280735" y="2235758"/>
                  <a:pt x="255614" y="2250831"/>
                </a:cubicBezTo>
                <a:cubicBezTo>
                  <a:pt x="251073" y="2253556"/>
                  <a:pt x="245566" y="2254180"/>
                  <a:pt x="240542" y="2255855"/>
                </a:cubicBezTo>
                <a:cubicBezTo>
                  <a:pt x="233843" y="2249156"/>
                  <a:pt x="222303" y="2245048"/>
                  <a:pt x="220445" y="2235758"/>
                </a:cubicBezTo>
                <a:cubicBezTo>
                  <a:pt x="212305" y="2195058"/>
                  <a:pt x="218121" y="2218738"/>
                  <a:pt x="200349" y="2165420"/>
                </a:cubicBezTo>
                <a:lnTo>
                  <a:pt x="200349" y="2165420"/>
                </a:lnTo>
                <a:cubicBezTo>
                  <a:pt x="198674" y="2158721"/>
                  <a:pt x="197221" y="2151963"/>
                  <a:pt x="195324" y="2145323"/>
                </a:cubicBezTo>
                <a:cubicBezTo>
                  <a:pt x="193869" y="2140231"/>
                  <a:pt x="194610" y="2133328"/>
                  <a:pt x="190300" y="2130250"/>
                </a:cubicBezTo>
                <a:cubicBezTo>
                  <a:pt x="178185" y="2121596"/>
                  <a:pt x="143967" y="2117504"/>
                  <a:pt x="130010" y="2115178"/>
                </a:cubicBezTo>
                <a:cubicBezTo>
                  <a:pt x="126661" y="2111828"/>
                  <a:pt x="122080" y="2109366"/>
                  <a:pt x="119962" y="2105129"/>
                </a:cubicBezTo>
                <a:cubicBezTo>
                  <a:pt x="115225" y="2095655"/>
                  <a:pt x="109913" y="2074984"/>
                  <a:pt x="109913" y="2074984"/>
                </a:cubicBezTo>
                <a:cubicBezTo>
                  <a:pt x="93125" y="1957463"/>
                  <a:pt x="93160" y="1985747"/>
                  <a:pt x="104889" y="1813727"/>
                </a:cubicBezTo>
                <a:cubicBezTo>
                  <a:pt x="105610" y="1803160"/>
                  <a:pt x="114938" y="1783582"/>
                  <a:pt x="114938" y="1783582"/>
                </a:cubicBezTo>
                <a:cubicBezTo>
                  <a:pt x="110514" y="1770311"/>
                  <a:pt x="102771" y="1742684"/>
                  <a:pt x="89817" y="1738365"/>
                </a:cubicBezTo>
                <a:lnTo>
                  <a:pt x="74744" y="1733340"/>
                </a:lnTo>
                <a:cubicBezTo>
                  <a:pt x="43811" y="1686940"/>
                  <a:pt x="83289" y="1744022"/>
                  <a:pt x="54647" y="1708220"/>
                </a:cubicBezTo>
                <a:cubicBezTo>
                  <a:pt x="50875" y="1703505"/>
                  <a:pt x="47948" y="1698171"/>
                  <a:pt x="44599" y="1693147"/>
                </a:cubicBezTo>
                <a:cubicBezTo>
                  <a:pt x="33884" y="1596710"/>
                  <a:pt x="51376" y="1627948"/>
                  <a:pt x="24502" y="1587639"/>
                </a:cubicBezTo>
                <a:cubicBezTo>
                  <a:pt x="22827" y="1582615"/>
                  <a:pt x="21846" y="1577304"/>
                  <a:pt x="19478" y="1572567"/>
                </a:cubicBezTo>
                <a:cubicBezTo>
                  <a:pt x="0" y="1533609"/>
                  <a:pt x="17034" y="1580305"/>
                  <a:pt x="4406" y="1542422"/>
                </a:cubicBezTo>
                <a:cubicBezTo>
                  <a:pt x="6081" y="1532374"/>
                  <a:pt x="2227" y="1519480"/>
                  <a:pt x="9430" y="1512277"/>
                </a:cubicBezTo>
                <a:cubicBezTo>
                  <a:pt x="14313" y="1507394"/>
                  <a:pt x="22913" y="1515317"/>
                  <a:pt x="29527" y="1517301"/>
                </a:cubicBezTo>
                <a:cubicBezTo>
                  <a:pt x="39672" y="1520344"/>
                  <a:pt x="59672" y="1527349"/>
                  <a:pt x="59672" y="1527349"/>
                </a:cubicBezTo>
                <a:cubicBezTo>
                  <a:pt x="63758" y="1515092"/>
                  <a:pt x="65006" y="1506942"/>
                  <a:pt x="74744" y="1497204"/>
                </a:cubicBezTo>
                <a:cubicBezTo>
                  <a:pt x="79014" y="1492934"/>
                  <a:pt x="84793" y="1490505"/>
                  <a:pt x="89817" y="1487156"/>
                </a:cubicBezTo>
                <a:cubicBezTo>
                  <a:pt x="101363" y="1452517"/>
                  <a:pt x="92376" y="1464501"/>
                  <a:pt x="109913" y="1446962"/>
                </a:cubicBezTo>
                <a:cubicBezTo>
                  <a:pt x="108238" y="1441938"/>
                  <a:pt x="108634" y="1435635"/>
                  <a:pt x="104889" y="1431890"/>
                </a:cubicBezTo>
                <a:cubicBezTo>
                  <a:pt x="101144" y="1428145"/>
                  <a:pt x="90688" y="1432090"/>
                  <a:pt x="89817" y="1426866"/>
                </a:cubicBezTo>
                <a:cubicBezTo>
                  <a:pt x="85611" y="1401632"/>
                  <a:pt x="90580" y="1372966"/>
                  <a:pt x="104889" y="1351503"/>
                </a:cubicBezTo>
                <a:cubicBezTo>
                  <a:pt x="107517" y="1347562"/>
                  <a:pt x="111588" y="1344804"/>
                  <a:pt x="114938" y="1341455"/>
                </a:cubicBezTo>
                <a:cubicBezTo>
                  <a:pt x="116613" y="1336431"/>
                  <a:pt x="117594" y="1331119"/>
                  <a:pt x="119962" y="1326382"/>
                </a:cubicBezTo>
                <a:cubicBezTo>
                  <a:pt x="127613" y="1311079"/>
                  <a:pt x="137746" y="1303574"/>
                  <a:pt x="150107" y="1291213"/>
                </a:cubicBezTo>
                <a:lnTo>
                  <a:pt x="165179" y="1276140"/>
                </a:lnTo>
                <a:cubicBezTo>
                  <a:pt x="168529" y="1272790"/>
                  <a:pt x="171287" y="1268720"/>
                  <a:pt x="175228" y="1266092"/>
                </a:cubicBezTo>
                <a:cubicBezTo>
                  <a:pt x="180252" y="1262743"/>
                  <a:pt x="185756" y="1260020"/>
                  <a:pt x="190300" y="1256044"/>
                </a:cubicBezTo>
                <a:cubicBezTo>
                  <a:pt x="199212" y="1248246"/>
                  <a:pt x="205568" y="1237492"/>
                  <a:pt x="215421" y="1230923"/>
                </a:cubicBezTo>
                <a:cubicBezTo>
                  <a:pt x="220445" y="1227574"/>
                  <a:pt x="225779" y="1224647"/>
                  <a:pt x="230494" y="1220875"/>
                </a:cubicBezTo>
                <a:cubicBezTo>
                  <a:pt x="266296" y="1192233"/>
                  <a:pt x="209214" y="1231711"/>
                  <a:pt x="255614" y="1200778"/>
                </a:cubicBezTo>
                <a:lnTo>
                  <a:pt x="270687" y="1155560"/>
                </a:lnTo>
                <a:cubicBezTo>
                  <a:pt x="272362" y="1150536"/>
                  <a:pt x="271966" y="1144233"/>
                  <a:pt x="275711" y="1140488"/>
                </a:cubicBezTo>
                <a:lnTo>
                  <a:pt x="285760" y="1130439"/>
                </a:lnTo>
                <a:cubicBezTo>
                  <a:pt x="297717" y="1094566"/>
                  <a:pt x="289933" y="1109107"/>
                  <a:pt x="305856" y="1085222"/>
                </a:cubicBezTo>
                <a:lnTo>
                  <a:pt x="320929" y="1040004"/>
                </a:lnTo>
                <a:cubicBezTo>
                  <a:pt x="322604" y="1034980"/>
                  <a:pt x="324669" y="1030070"/>
                  <a:pt x="325953" y="1024932"/>
                </a:cubicBezTo>
                <a:cubicBezTo>
                  <a:pt x="328761" y="1013698"/>
                  <a:pt x="336132" y="982029"/>
                  <a:pt x="341025" y="974690"/>
                </a:cubicBezTo>
                <a:lnTo>
                  <a:pt x="351074" y="959617"/>
                </a:lnTo>
                <a:cubicBezTo>
                  <a:pt x="358666" y="929251"/>
                  <a:pt x="353917" y="946063"/>
                  <a:pt x="366146" y="909376"/>
                </a:cubicBezTo>
                <a:lnTo>
                  <a:pt x="371171" y="894303"/>
                </a:lnTo>
                <a:cubicBezTo>
                  <a:pt x="372846" y="889279"/>
                  <a:pt x="372451" y="882976"/>
                  <a:pt x="376195" y="879231"/>
                </a:cubicBezTo>
                <a:lnTo>
                  <a:pt x="386243" y="869182"/>
                </a:lnTo>
                <a:lnTo>
                  <a:pt x="401316" y="823965"/>
                </a:lnTo>
                <a:cubicBezTo>
                  <a:pt x="405620" y="811055"/>
                  <a:pt x="408842" y="802669"/>
                  <a:pt x="411364" y="788795"/>
                </a:cubicBezTo>
                <a:cubicBezTo>
                  <a:pt x="413482" y="777144"/>
                  <a:pt x="414587" y="765330"/>
                  <a:pt x="416388" y="753626"/>
                </a:cubicBezTo>
                <a:cubicBezTo>
                  <a:pt x="417937" y="743558"/>
                  <a:pt x="419971" y="733566"/>
                  <a:pt x="421412" y="723481"/>
                </a:cubicBezTo>
                <a:cubicBezTo>
                  <a:pt x="428513" y="673773"/>
                  <a:pt x="421609" y="697768"/>
                  <a:pt x="431461" y="668215"/>
                </a:cubicBezTo>
                <a:cubicBezTo>
                  <a:pt x="446029" y="566237"/>
                  <a:pt x="427567" y="693524"/>
                  <a:pt x="441509" y="602901"/>
                </a:cubicBezTo>
                <a:cubicBezTo>
                  <a:pt x="443310" y="591197"/>
                  <a:pt x="443870" y="579271"/>
                  <a:pt x="446533" y="567732"/>
                </a:cubicBezTo>
                <a:cubicBezTo>
                  <a:pt x="446538" y="567710"/>
                  <a:pt x="459090" y="530061"/>
                  <a:pt x="461606" y="522514"/>
                </a:cubicBezTo>
                <a:lnTo>
                  <a:pt x="471654" y="492369"/>
                </a:lnTo>
                <a:cubicBezTo>
                  <a:pt x="473329" y="487345"/>
                  <a:pt x="473740" y="481702"/>
                  <a:pt x="476678" y="477296"/>
                </a:cubicBezTo>
                <a:lnTo>
                  <a:pt x="486727" y="462224"/>
                </a:lnTo>
                <a:cubicBezTo>
                  <a:pt x="493793" y="441024"/>
                  <a:pt x="494889" y="445572"/>
                  <a:pt x="486727" y="417006"/>
                </a:cubicBezTo>
                <a:cubicBezTo>
                  <a:pt x="486076" y="414729"/>
                  <a:pt x="484215" y="422868"/>
                  <a:pt x="486727" y="422031"/>
                </a:cubicBezTo>
                <a:close/>
              </a:path>
            </a:pathLst>
          </a:custGeom>
          <a:noFill/>
          <a:ln w="28575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fontAlgn="base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</a:pPr>
            <a:endParaRPr kumimoji="1" lang="zh-TW" altLang="en-US" sz="2800" b="1" smtClean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53" name="手繪多邊形 52"/>
          <p:cNvSpPr/>
          <p:nvPr/>
        </p:nvSpPr>
        <p:spPr bwMode="auto">
          <a:xfrm>
            <a:off x="2827252" y="2673347"/>
            <a:ext cx="466808" cy="778747"/>
          </a:xfrm>
          <a:custGeom>
            <a:avLst/>
            <a:gdLst>
              <a:gd name="connsiteX0" fmla="*/ 95019 w 466808"/>
              <a:gd name="connsiteY0" fmla="*/ 75362 h 778747"/>
              <a:gd name="connsiteX1" fmla="*/ 100043 w 466808"/>
              <a:gd name="connsiteY1" fmla="*/ 60290 h 778747"/>
              <a:gd name="connsiteX2" fmla="*/ 120140 w 466808"/>
              <a:gd name="connsiteY2" fmla="*/ 40193 h 778747"/>
              <a:gd name="connsiteX3" fmla="*/ 135212 w 466808"/>
              <a:gd name="connsiteY3" fmla="*/ 25121 h 778747"/>
              <a:gd name="connsiteX4" fmla="*/ 145261 w 466808"/>
              <a:gd name="connsiteY4" fmla="*/ 15072 h 778747"/>
              <a:gd name="connsiteX5" fmla="*/ 175406 w 466808"/>
              <a:gd name="connsiteY5" fmla="*/ 0 h 778747"/>
              <a:gd name="connsiteX6" fmla="*/ 270865 w 466808"/>
              <a:gd name="connsiteY6" fmla="*/ 5024 h 778747"/>
              <a:gd name="connsiteX7" fmla="*/ 306034 w 466808"/>
              <a:gd name="connsiteY7" fmla="*/ 15072 h 778747"/>
              <a:gd name="connsiteX8" fmla="*/ 316083 w 466808"/>
              <a:gd name="connsiteY8" fmla="*/ 25121 h 778747"/>
              <a:gd name="connsiteX9" fmla="*/ 331155 w 466808"/>
              <a:gd name="connsiteY9" fmla="*/ 35169 h 778747"/>
              <a:gd name="connsiteX10" fmla="*/ 341203 w 466808"/>
              <a:gd name="connsiteY10" fmla="*/ 50241 h 778747"/>
              <a:gd name="connsiteX11" fmla="*/ 371348 w 466808"/>
              <a:gd name="connsiteY11" fmla="*/ 70338 h 778747"/>
              <a:gd name="connsiteX12" fmla="*/ 381397 w 466808"/>
              <a:gd name="connsiteY12" fmla="*/ 80387 h 778747"/>
              <a:gd name="connsiteX13" fmla="*/ 411542 w 466808"/>
              <a:gd name="connsiteY13" fmla="*/ 100483 h 778747"/>
              <a:gd name="connsiteX14" fmla="*/ 426614 w 466808"/>
              <a:gd name="connsiteY14" fmla="*/ 110532 h 778747"/>
              <a:gd name="connsiteX15" fmla="*/ 436663 w 466808"/>
              <a:gd name="connsiteY15" fmla="*/ 120580 h 778747"/>
              <a:gd name="connsiteX16" fmla="*/ 446711 w 466808"/>
              <a:gd name="connsiteY16" fmla="*/ 150725 h 778747"/>
              <a:gd name="connsiteX17" fmla="*/ 451735 w 466808"/>
              <a:gd name="connsiteY17" fmla="*/ 165798 h 778747"/>
              <a:gd name="connsiteX18" fmla="*/ 461784 w 466808"/>
              <a:gd name="connsiteY18" fmla="*/ 226088 h 778747"/>
              <a:gd name="connsiteX19" fmla="*/ 466808 w 466808"/>
              <a:gd name="connsiteY19" fmla="*/ 291402 h 778747"/>
              <a:gd name="connsiteX20" fmla="*/ 461784 w 466808"/>
              <a:gd name="connsiteY20" fmla="*/ 326571 h 778747"/>
              <a:gd name="connsiteX21" fmla="*/ 451735 w 466808"/>
              <a:gd name="connsiteY21" fmla="*/ 336619 h 778747"/>
              <a:gd name="connsiteX22" fmla="*/ 426614 w 466808"/>
              <a:gd name="connsiteY22" fmla="*/ 361740 h 778747"/>
              <a:gd name="connsiteX23" fmla="*/ 406518 w 466808"/>
              <a:gd name="connsiteY23" fmla="*/ 386861 h 778747"/>
              <a:gd name="connsiteX24" fmla="*/ 396469 w 466808"/>
              <a:gd name="connsiteY24" fmla="*/ 396910 h 778747"/>
              <a:gd name="connsiteX25" fmla="*/ 376373 w 466808"/>
              <a:gd name="connsiteY25" fmla="*/ 427055 h 778747"/>
              <a:gd name="connsiteX26" fmla="*/ 366324 w 466808"/>
              <a:gd name="connsiteY26" fmla="*/ 437103 h 778747"/>
              <a:gd name="connsiteX27" fmla="*/ 356276 w 466808"/>
              <a:gd name="connsiteY27" fmla="*/ 452176 h 778747"/>
              <a:gd name="connsiteX28" fmla="*/ 341203 w 466808"/>
              <a:gd name="connsiteY28" fmla="*/ 472272 h 778747"/>
              <a:gd name="connsiteX29" fmla="*/ 331155 w 466808"/>
              <a:gd name="connsiteY29" fmla="*/ 482321 h 778747"/>
              <a:gd name="connsiteX30" fmla="*/ 311058 w 466808"/>
              <a:gd name="connsiteY30" fmla="*/ 512466 h 778747"/>
              <a:gd name="connsiteX31" fmla="*/ 301010 w 466808"/>
              <a:gd name="connsiteY31" fmla="*/ 532562 h 778747"/>
              <a:gd name="connsiteX32" fmla="*/ 290962 w 466808"/>
              <a:gd name="connsiteY32" fmla="*/ 542611 h 778747"/>
              <a:gd name="connsiteX33" fmla="*/ 280913 w 466808"/>
              <a:gd name="connsiteY33" fmla="*/ 557683 h 778747"/>
              <a:gd name="connsiteX34" fmla="*/ 265841 w 466808"/>
              <a:gd name="connsiteY34" fmla="*/ 587828 h 778747"/>
              <a:gd name="connsiteX35" fmla="*/ 250768 w 466808"/>
              <a:gd name="connsiteY35" fmla="*/ 633046 h 778747"/>
              <a:gd name="connsiteX36" fmla="*/ 245744 w 466808"/>
              <a:gd name="connsiteY36" fmla="*/ 648118 h 778747"/>
              <a:gd name="connsiteX37" fmla="*/ 235696 w 466808"/>
              <a:gd name="connsiteY37" fmla="*/ 663191 h 778747"/>
              <a:gd name="connsiteX38" fmla="*/ 220623 w 466808"/>
              <a:gd name="connsiteY38" fmla="*/ 713433 h 778747"/>
              <a:gd name="connsiteX39" fmla="*/ 210575 w 466808"/>
              <a:gd name="connsiteY39" fmla="*/ 768699 h 778747"/>
              <a:gd name="connsiteX40" fmla="*/ 195502 w 466808"/>
              <a:gd name="connsiteY40" fmla="*/ 778747 h 778747"/>
              <a:gd name="connsiteX41" fmla="*/ 140236 w 466808"/>
              <a:gd name="connsiteY41" fmla="*/ 768699 h 778747"/>
              <a:gd name="connsiteX42" fmla="*/ 130188 w 466808"/>
              <a:gd name="connsiteY42" fmla="*/ 758650 h 778747"/>
              <a:gd name="connsiteX43" fmla="*/ 115116 w 466808"/>
              <a:gd name="connsiteY43" fmla="*/ 748602 h 778747"/>
              <a:gd name="connsiteX44" fmla="*/ 105067 w 466808"/>
              <a:gd name="connsiteY44" fmla="*/ 738554 h 778747"/>
              <a:gd name="connsiteX45" fmla="*/ 89995 w 466808"/>
              <a:gd name="connsiteY45" fmla="*/ 728505 h 778747"/>
              <a:gd name="connsiteX46" fmla="*/ 54825 w 466808"/>
              <a:gd name="connsiteY46" fmla="*/ 688312 h 778747"/>
              <a:gd name="connsiteX47" fmla="*/ 34729 w 466808"/>
              <a:gd name="connsiteY47" fmla="*/ 663191 h 778747"/>
              <a:gd name="connsiteX48" fmla="*/ 19656 w 466808"/>
              <a:gd name="connsiteY48" fmla="*/ 617973 h 778747"/>
              <a:gd name="connsiteX49" fmla="*/ 14632 w 466808"/>
              <a:gd name="connsiteY49" fmla="*/ 602901 h 778747"/>
              <a:gd name="connsiteX50" fmla="*/ 14632 w 466808"/>
              <a:gd name="connsiteY50" fmla="*/ 442127 h 778747"/>
              <a:gd name="connsiteX51" fmla="*/ 9608 w 466808"/>
              <a:gd name="connsiteY51" fmla="*/ 422030 h 778747"/>
              <a:gd name="connsiteX52" fmla="*/ 14632 w 466808"/>
              <a:gd name="connsiteY52" fmla="*/ 316523 h 778747"/>
              <a:gd name="connsiteX53" fmla="*/ 24680 w 466808"/>
              <a:gd name="connsiteY53" fmla="*/ 246184 h 778747"/>
              <a:gd name="connsiteX54" fmla="*/ 34729 w 466808"/>
              <a:gd name="connsiteY54" fmla="*/ 205991 h 778747"/>
              <a:gd name="connsiteX55" fmla="*/ 44777 w 466808"/>
              <a:gd name="connsiteY55" fmla="*/ 190918 h 778747"/>
              <a:gd name="connsiteX56" fmla="*/ 54825 w 466808"/>
              <a:gd name="connsiteY56" fmla="*/ 160773 h 778747"/>
              <a:gd name="connsiteX57" fmla="*/ 74922 w 466808"/>
              <a:gd name="connsiteY57" fmla="*/ 135652 h 778747"/>
              <a:gd name="connsiteX58" fmla="*/ 89995 w 466808"/>
              <a:gd name="connsiteY58" fmla="*/ 110532 h 778747"/>
              <a:gd name="connsiteX59" fmla="*/ 100043 w 466808"/>
              <a:gd name="connsiteY59" fmla="*/ 75362 h 778747"/>
              <a:gd name="connsiteX60" fmla="*/ 95019 w 466808"/>
              <a:gd name="connsiteY60" fmla="*/ 75362 h 7787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</a:cxnLst>
            <a:rect l="l" t="t" r="r" b="b"/>
            <a:pathLst>
              <a:path w="466808" h="778747">
                <a:moveTo>
                  <a:pt x="95019" y="75362"/>
                </a:moveTo>
                <a:cubicBezTo>
                  <a:pt x="95019" y="72850"/>
                  <a:pt x="96965" y="64599"/>
                  <a:pt x="100043" y="60290"/>
                </a:cubicBezTo>
                <a:cubicBezTo>
                  <a:pt x="105550" y="52581"/>
                  <a:pt x="113441" y="46892"/>
                  <a:pt x="120140" y="40193"/>
                </a:cubicBezTo>
                <a:lnTo>
                  <a:pt x="135212" y="25121"/>
                </a:lnTo>
                <a:cubicBezTo>
                  <a:pt x="138562" y="21771"/>
                  <a:pt x="140767" y="16570"/>
                  <a:pt x="145261" y="15072"/>
                </a:cubicBezTo>
                <a:cubicBezTo>
                  <a:pt x="166062" y="8138"/>
                  <a:pt x="155927" y="12985"/>
                  <a:pt x="175406" y="0"/>
                </a:cubicBezTo>
                <a:cubicBezTo>
                  <a:pt x="207226" y="1675"/>
                  <a:pt x="239121" y="2264"/>
                  <a:pt x="270865" y="5024"/>
                </a:cubicBezTo>
                <a:cubicBezTo>
                  <a:pt x="279401" y="5766"/>
                  <a:pt x="297218" y="12133"/>
                  <a:pt x="306034" y="15072"/>
                </a:cubicBezTo>
                <a:cubicBezTo>
                  <a:pt x="309384" y="18422"/>
                  <a:pt x="312384" y="22162"/>
                  <a:pt x="316083" y="25121"/>
                </a:cubicBezTo>
                <a:cubicBezTo>
                  <a:pt x="320798" y="28893"/>
                  <a:pt x="326885" y="30899"/>
                  <a:pt x="331155" y="35169"/>
                </a:cubicBezTo>
                <a:cubicBezTo>
                  <a:pt x="335425" y="39439"/>
                  <a:pt x="336659" y="46265"/>
                  <a:pt x="341203" y="50241"/>
                </a:cubicBezTo>
                <a:cubicBezTo>
                  <a:pt x="350292" y="58194"/>
                  <a:pt x="362809" y="61799"/>
                  <a:pt x="371348" y="70338"/>
                </a:cubicBezTo>
                <a:cubicBezTo>
                  <a:pt x="374698" y="73688"/>
                  <a:pt x="377607" y="77545"/>
                  <a:pt x="381397" y="80387"/>
                </a:cubicBezTo>
                <a:cubicBezTo>
                  <a:pt x="391058" y="87633"/>
                  <a:pt x="401494" y="93784"/>
                  <a:pt x="411542" y="100483"/>
                </a:cubicBezTo>
                <a:cubicBezTo>
                  <a:pt x="416566" y="103832"/>
                  <a:pt x="422344" y="106263"/>
                  <a:pt x="426614" y="110532"/>
                </a:cubicBezTo>
                <a:lnTo>
                  <a:pt x="436663" y="120580"/>
                </a:lnTo>
                <a:lnTo>
                  <a:pt x="446711" y="150725"/>
                </a:lnTo>
                <a:cubicBezTo>
                  <a:pt x="448386" y="155749"/>
                  <a:pt x="450696" y="160605"/>
                  <a:pt x="451735" y="165798"/>
                </a:cubicBezTo>
                <a:cubicBezTo>
                  <a:pt x="456384" y="189044"/>
                  <a:pt x="459292" y="201168"/>
                  <a:pt x="461784" y="226088"/>
                </a:cubicBezTo>
                <a:cubicBezTo>
                  <a:pt x="463957" y="247815"/>
                  <a:pt x="465133" y="269631"/>
                  <a:pt x="466808" y="291402"/>
                </a:cubicBezTo>
                <a:cubicBezTo>
                  <a:pt x="465133" y="303125"/>
                  <a:pt x="465529" y="315337"/>
                  <a:pt x="461784" y="326571"/>
                </a:cubicBezTo>
                <a:cubicBezTo>
                  <a:pt x="460286" y="331065"/>
                  <a:pt x="454694" y="332920"/>
                  <a:pt x="451735" y="336619"/>
                </a:cubicBezTo>
                <a:cubicBezTo>
                  <a:pt x="424934" y="370120"/>
                  <a:pt x="460115" y="334939"/>
                  <a:pt x="426614" y="361740"/>
                </a:cubicBezTo>
                <a:cubicBezTo>
                  <a:pt x="413138" y="372521"/>
                  <a:pt x="418121" y="372357"/>
                  <a:pt x="406518" y="386861"/>
                </a:cubicBezTo>
                <a:cubicBezTo>
                  <a:pt x="403559" y="390560"/>
                  <a:pt x="399311" y="393120"/>
                  <a:pt x="396469" y="396910"/>
                </a:cubicBezTo>
                <a:cubicBezTo>
                  <a:pt x="389223" y="406571"/>
                  <a:pt x="384913" y="418516"/>
                  <a:pt x="376373" y="427055"/>
                </a:cubicBezTo>
                <a:cubicBezTo>
                  <a:pt x="373023" y="430404"/>
                  <a:pt x="369283" y="433404"/>
                  <a:pt x="366324" y="437103"/>
                </a:cubicBezTo>
                <a:cubicBezTo>
                  <a:pt x="362552" y="441818"/>
                  <a:pt x="359786" y="447262"/>
                  <a:pt x="356276" y="452176"/>
                </a:cubicBezTo>
                <a:cubicBezTo>
                  <a:pt x="351409" y="458990"/>
                  <a:pt x="346564" y="465839"/>
                  <a:pt x="341203" y="472272"/>
                </a:cubicBezTo>
                <a:cubicBezTo>
                  <a:pt x="338170" y="475911"/>
                  <a:pt x="333997" y="478531"/>
                  <a:pt x="331155" y="482321"/>
                </a:cubicBezTo>
                <a:cubicBezTo>
                  <a:pt x="323909" y="491982"/>
                  <a:pt x="316459" y="501664"/>
                  <a:pt x="311058" y="512466"/>
                </a:cubicBezTo>
                <a:cubicBezTo>
                  <a:pt x="307709" y="519165"/>
                  <a:pt x="305164" y="526330"/>
                  <a:pt x="301010" y="532562"/>
                </a:cubicBezTo>
                <a:cubicBezTo>
                  <a:pt x="298382" y="536503"/>
                  <a:pt x="293921" y="538912"/>
                  <a:pt x="290962" y="542611"/>
                </a:cubicBezTo>
                <a:cubicBezTo>
                  <a:pt x="287190" y="547326"/>
                  <a:pt x="284263" y="552659"/>
                  <a:pt x="280913" y="557683"/>
                </a:cubicBezTo>
                <a:cubicBezTo>
                  <a:pt x="262595" y="612642"/>
                  <a:pt x="291807" y="529406"/>
                  <a:pt x="265841" y="587828"/>
                </a:cubicBezTo>
                <a:cubicBezTo>
                  <a:pt x="265834" y="587843"/>
                  <a:pt x="253283" y="625502"/>
                  <a:pt x="250768" y="633046"/>
                </a:cubicBezTo>
                <a:cubicBezTo>
                  <a:pt x="249093" y="638070"/>
                  <a:pt x="248681" y="643712"/>
                  <a:pt x="245744" y="648118"/>
                </a:cubicBezTo>
                <a:cubicBezTo>
                  <a:pt x="242395" y="653142"/>
                  <a:pt x="238148" y="657673"/>
                  <a:pt x="235696" y="663191"/>
                </a:cubicBezTo>
                <a:cubicBezTo>
                  <a:pt x="231033" y="673682"/>
                  <a:pt x="223281" y="700144"/>
                  <a:pt x="220623" y="713433"/>
                </a:cubicBezTo>
                <a:cubicBezTo>
                  <a:pt x="220594" y="713579"/>
                  <a:pt x="212233" y="765798"/>
                  <a:pt x="210575" y="768699"/>
                </a:cubicBezTo>
                <a:cubicBezTo>
                  <a:pt x="207579" y="773942"/>
                  <a:pt x="200526" y="775398"/>
                  <a:pt x="195502" y="778747"/>
                </a:cubicBezTo>
                <a:cubicBezTo>
                  <a:pt x="191417" y="778163"/>
                  <a:pt x="149710" y="773436"/>
                  <a:pt x="140236" y="768699"/>
                </a:cubicBezTo>
                <a:cubicBezTo>
                  <a:pt x="135999" y="766581"/>
                  <a:pt x="133887" y="761609"/>
                  <a:pt x="130188" y="758650"/>
                </a:cubicBezTo>
                <a:cubicBezTo>
                  <a:pt x="125473" y="754878"/>
                  <a:pt x="119831" y="752374"/>
                  <a:pt x="115116" y="748602"/>
                </a:cubicBezTo>
                <a:cubicBezTo>
                  <a:pt x="111417" y="745643"/>
                  <a:pt x="108766" y="741513"/>
                  <a:pt x="105067" y="738554"/>
                </a:cubicBezTo>
                <a:cubicBezTo>
                  <a:pt x="100352" y="734782"/>
                  <a:pt x="94580" y="732435"/>
                  <a:pt x="89995" y="728505"/>
                </a:cubicBezTo>
                <a:cubicBezTo>
                  <a:pt x="65688" y="707670"/>
                  <a:pt x="74070" y="711406"/>
                  <a:pt x="54825" y="688312"/>
                </a:cubicBezTo>
                <a:cubicBezTo>
                  <a:pt x="30968" y="659684"/>
                  <a:pt x="59565" y="700444"/>
                  <a:pt x="34729" y="663191"/>
                </a:cubicBezTo>
                <a:lnTo>
                  <a:pt x="19656" y="617973"/>
                </a:lnTo>
                <a:lnTo>
                  <a:pt x="14632" y="602901"/>
                </a:lnTo>
                <a:cubicBezTo>
                  <a:pt x="19020" y="519518"/>
                  <a:pt x="23322" y="515993"/>
                  <a:pt x="14632" y="442127"/>
                </a:cubicBezTo>
                <a:cubicBezTo>
                  <a:pt x="13825" y="435269"/>
                  <a:pt x="11283" y="428729"/>
                  <a:pt x="9608" y="422030"/>
                </a:cubicBezTo>
                <a:cubicBezTo>
                  <a:pt x="0" y="335560"/>
                  <a:pt x="5226" y="419990"/>
                  <a:pt x="14632" y="316523"/>
                </a:cubicBezTo>
                <a:cubicBezTo>
                  <a:pt x="23586" y="218024"/>
                  <a:pt x="12819" y="289674"/>
                  <a:pt x="24680" y="246184"/>
                </a:cubicBezTo>
                <a:cubicBezTo>
                  <a:pt x="28314" y="232861"/>
                  <a:pt x="27069" y="217482"/>
                  <a:pt x="34729" y="205991"/>
                </a:cubicBezTo>
                <a:cubicBezTo>
                  <a:pt x="38078" y="200967"/>
                  <a:pt x="42325" y="196436"/>
                  <a:pt x="44777" y="190918"/>
                </a:cubicBezTo>
                <a:cubicBezTo>
                  <a:pt x="49079" y="181239"/>
                  <a:pt x="47335" y="168262"/>
                  <a:pt x="54825" y="160773"/>
                </a:cubicBezTo>
                <a:cubicBezTo>
                  <a:pt x="64173" y="151426"/>
                  <a:pt x="68583" y="148331"/>
                  <a:pt x="74922" y="135652"/>
                </a:cubicBezTo>
                <a:cubicBezTo>
                  <a:pt x="87964" y="109566"/>
                  <a:pt x="70369" y="130156"/>
                  <a:pt x="89995" y="110532"/>
                </a:cubicBezTo>
                <a:cubicBezTo>
                  <a:pt x="94783" y="96166"/>
                  <a:pt x="96889" y="91134"/>
                  <a:pt x="100043" y="75362"/>
                </a:cubicBezTo>
                <a:cubicBezTo>
                  <a:pt x="100371" y="73720"/>
                  <a:pt x="95019" y="77874"/>
                  <a:pt x="95019" y="75362"/>
                </a:cubicBezTo>
                <a:close/>
              </a:path>
            </a:pathLst>
          </a:custGeom>
          <a:solidFill>
            <a:srgbClr val="FF0000"/>
          </a:solidFill>
          <a:ln w="9525" cap="flat" cmpd="sng" algn="ctr">
            <a:solidFill>
              <a:srgbClr val="FF99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fontAlgn="base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</a:pPr>
            <a:endParaRPr kumimoji="1" lang="zh-TW" altLang="en-US" sz="2800" b="1" smtClean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54" name="手繪多邊形 53"/>
          <p:cNvSpPr/>
          <p:nvPr/>
        </p:nvSpPr>
        <p:spPr bwMode="auto">
          <a:xfrm>
            <a:off x="2697193" y="2452283"/>
            <a:ext cx="737544" cy="1220875"/>
          </a:xfrm>
          <a:custGeom>
            <a:avLst/>
            <a:gdLst>
              <a:gd name="connsiteX0" fmla="*/ 14062 w 737544"/>
              <a:gd name="connsiteY0" fmla="*/ 698360 h 1220875"/>
              <a:gd name="connsiteX1" fmla="*/ 19087 w 737544"/>
              <a:gd name="connsiteY1" fmla="*/ 663191 h 1220875"/>
              <a:gd name="connsiteX2" fmla="*/ 9038 w 737544"/>
              <a:gd name="connsiteY2" fmla="*/ 592853 h 1220875"/>
              <a:gd name="connsiteX3" fmla="*/ 19087 w 737544"/>
              <a:gd name="connsiteY3" fmla="*/ 502418 h 1220875"/>
              <a:gd name="connsiteX4" fmla="*/ 24111 w 737544"/>
              <a:gd name="connsiteY4" fmla="*/ 487345 h 1220875"/>
              <a:gd name="connsiteX5" fmla="*/ 34159 w 737544"/>
              <a:gd name="connsiteY5" fmla="*/ 472272 h 1220875"/>
              <a:gd name="connsiteX6" fmla="*/ 49232 w 737544"/>
              <a:gd name="connsiteY6" fmla="*/ 447152 h 1220875"/>
              <a:gd name="connsiteX7" fmla="*/ 59280 w 737544"/>
              <a:gd name="connsiteY7" fmla="*/ 417007 h 1220875"/>
              <a:gd name="connsiteX8" fmla="*/ 64304 w 737544"/>
              <a:gd name="connsiteY8" fmla="*/ 401934 h 1220875"/>
              <a:gd name="connsiteX9" fmla="*/ 74353 w 737544"/>
              <a:gd name="connsiteY9" fmla="*/ 391886 h 1220875"/>
              <a:gd name="connsiteX10" fmla="*/ 84401 w 737544"/>
              <a:gd name="connsiteY10" fmla="*/ 361741 h 1220875"/>
              <a:gd name="connsiteX11" fmla="*/ 89425 w 737544"/>
              <a:gd name="connsiteY11" fmla="*/ 346668 h 1220875"/>
              <a:gd name="connsiteX12" fmla="*/ 109522 w 737544"/>
              <a:gd name="connsiteY12" fmla="*/ 321547 h 1220875"/>
              <a:gd name="connsiteX13" fmla="*/ 119570 w 737544"/>
              <a:gd name="connsiteY13" fmla="*/ 306475 h 1220875"/>
              <a:gd name="connsiteX14" fmla="*/ 134643 w 737544"/>
              <a:gd name="connsiteY14" fmla="*/ 296426 h 1220875"/>
              <a:gd name="connsiteX15" fmla="*/ 164788 w 737544"/>
              <a:gd name="connsiteY15" fmla="*/ 261257 h 1220875"/>
              <a:gd name="connsiteX16" fmla="*/ 179860 w 737544"/>
              <a:gd name="connsiteY16" fmla="*/ 251209 h 1220875"/>
              <a:gd name="connsiteX17" fmla="*/ 204981 w 737544"/>
              <a:gd name="connsiteY17" fmla="*/ 236136 h 1220875"/>
              <a:gd name="connsiteX18" fmla="*/ 230102 w 737544"/>
              <a:gd name="connsiteY18" fmla="*/ 211015 h 1220875"/>
              <a:gd name="connsiteX19" fmla="*/ 260247 w 737544"/>
              <a:gd name="connsiteY19" fmla="*/ 190919 h 1220875"/>
              <a:gd name="connsiteX20" fmla="*/ 270295 w 737544"/>
              <a:gd name="connsiteY20" fmla="*/ 180870 h 1220875"/>
              <a:gd name="connsiteX21" fmla="*/ 300440 w 737544"/>
              <a:gd name="connsiteY21" fmla="*/ 170822 h 1220875"/>
              <a:gd name="connsiteX22" fmla="*/ 310489 w 737544"/>
              <a:gd name="connsiteY22" fmla="*/ 160774 h 1220875"/>
              <a:gd name="connsiteX23" fmla="*/ 365755 w 737544"/>
              <a:gd name="connsiteY23" fmla="*/ 150725 h 1220875"/>
              <a:gd name="connsiteX24" fmla="*/ 466238 w 737544"/>
              <a:gd name="connsiteY24" fmla="*/ 145701 h 1220875"/>
              <a:gd name="connsiteX25" fmla="*/ 481311 w 737544"/>
              <a:gd name="connsiteY25" fmla="*/ 135653 h 1220875"/>
              <a:gd name="connsiteX26" fmla="*/ 496383 w 737544"/>
              <a:gd name="connsiteY26" fmla="*/ 130629 h 1220875"/>
              <a:gd name="connsiteX27" fmla="*/ 506432 w 737544"/>
              <a:gd name="connsiteY27" fmla="*/ 120580 h 1220875"/>
              <a:gd name="connsiteX28" fmla="*/ 531553 w 737544"/>
              <a:gd name="connsiteY28" fmla="*/ 100483 h 1220875"/>
              <a:gd name="connsiteX29" fmla="*/ 536577 w 737544"/>
              <a:gd name="connsiteY29" fmla="*/ 85411 h 1220875"/>
              <a:gd name="connsiteX30" fmla="*/ 551649 w 737544"/>
              <a:gd name="connsiteY30" fmla="*/ 80387 h 1220875"/>
              <a:gd name="connsiteX31" fmla="*/ 561698 w 737544"/>
              <a:gd name="connsiteY31" fmla="*/ 70338 h 1220875"/>
              <a:gd name="connsiteX32" fmla="*/ 576770 w 737544"/>
              <a:gd name="connsiteY32" fmla="*/ 60290 h 1220875"/>
              <a:gd name="connsiteX33" fmla="*/ 591843 w 737544"/>
              <a:gd name="connsiteY33" fmla="*/ 30145 h 1220875"/>
              <a:gd name="connsiteX34" fmla="*/ 616964 w 737544"/>
              <a:gd name="connsiteY34" fmla="*/ 0 h 1220875"/>
              <a:gd name="connsiteX35" fmla="*/ 657157 w 737544"/>
              <a:gd name="connsiteY35" fmla="*/ 5024 h 1220875"/>
              <a:gd name="connsiteX36" fmla="*/ 692326 w 737544"/>
              <a:gd name="connsiteY36" fmla="*/ 15072 h 1220875"/>
              <a:gd name="connsiteX37" fmla="*/ 717447 w 737544"/>
              <a:gd name="connsiteY37" fmla="*/ 45218 h 1220875"/>
              <a:gd name="connsiteX38" fmla="*/ 727495 w 737544"/>
              <a:gd name="connsiteY38" fmla="*/ 60290 h 1220875"/>
              <a:gd name="connsiteX39" fmla="*/ 737544 w 737544"/>
              <a:gd name="connsiteY39" fmla="*/ 90435 h 1220875"/>
              <a:gd name="connsiteX40" fmla="*/ 722471 w 737544"/>
              <a:gd name="connsiteY40" fmla="*/ 185894 h 1220875"/>
              <a:gd name="connsiteX41" fmla="*/ 712423 w 737544"/>
              <a:gd name="connsiteY41" fmla="*/ 200967 h 1220875"/>
              <a:gd name="connsiteX42" fmla="*/ 697350 w 737544"/>
              <a:gd name="connsiteY42" fmla="*/ 291402 h 1220875"/>
              <a:gd name="connsiteX43" fmla="*/ 687302 w 737544"/>
              <a:gd name="connsiteY43" fmla="*/ 351692 h 1220875"/>
              <a:gd name="connsiteX44" fmla="*/ 682278 w 737544"/>
              <a:gd name="connsiteY44" fmla="*/ 376813 h 1220875"/>
              <a:gd name="connsiteX45" fmla="*/ 672229 w 737544"/>
              <a:gd name="connsiteY45" fmla="*/ 432079 h 1220875"/>
              <a:gd name="connsiteX46" fmla="*/ 667205 w 737544"/>
              <a:gd name="connsiteY46" fmla="*/ 462224 h 1220875"/>
              <a:gd name="connsiteX47" fmla="*/ 662181 w 737544"/>
              <a:gd name="connsiteY47" fmla="*/ 497393 h 1220875"/>
              <a:gd name="connsiteX48" fmla="*/ 652133 w 737544"/>
              <a:gd name="connsiteY48" fmla="*/ 537587 h 1220875"/>
              <a:gd name="connsiteX49" fmla="*/ 632036 w 737544"/>
              <a:gd name="connsiteY49" fmla="*/ 562708 h 1220875"/>
              <a:gd name="connsiteX50" fmla="*/ 616964 w 737544"/>
              <a:gd name="connsiteY50" fmla="*/ 587829 h 1220875"/>
              <a:gd name="connsiteX51" fmla="*/ 596867 w 737544"/>
              <a:gd name="connsiteY51" fmla="*/ 617974 h 1220875"/>
              <a:gd name="connsiteX52" fmla="*/ 586818 w 737544"/>
              <a:gd name="connsiteY52" fmla="*/ 628022 h 1220875"/>
              <a:gd name="connsiteX53" fmla="*/ 576770 w 737544"/>
              <a:gd name="connsiteY53" fmla="*/ 643094 h 1220875"/>
              <a:gd name="connsiteX54" fmla="*/ 566722 w 737544"/>
              <a:gd name="connsiteY54" fmla="*/ 653143 h 1220875"/>
              <a:gd name="connsiteX55" fmla="*/ 556673 w 737544"/>
              <a:gd name="connsiteY55" fmla="*/ 668215 h 1220875"/>
              <a:gd name="connsiteX56" fmla="*/ 546625 w 737544"/>
              <a:gd name="connsiteY56" fmla="*/ 678264 h 1220875"/>
              <a:gd name="connsiteX57" fmla="*/ 536577 w 737544"/>
              <a:gd name="connsiteY57" fmla="*/ 693336 h 1220875"/>
              <a:gd name="connsiteX58" fmla="*/ 526528 w 737544"/>
              <a:gd name="connsiteY58" fmla="*/ 703385 h 1220875"/>
              <a:gd name="connsiteX59" fmla="*/ 496383 w 737544"/>
              <a:gd name="connsiteY59" fmla="*/ 743578 h 1220875"/>
              <a:gd name="connsiteX60" fmla="*/ 476287 w 737544"/>
              <a:gd name="connsiteY60" fmla="*/ 778747 h 1220875"/>
              <a:gd name="connsiteX61" fmla="*/ 461214 w 737544"/>
              <a:gd name="connsiteY61" fmla="*/ 813916 h 1220875"/>
              <a:gd name="connsiteX62" fmla="*/ 451166 w 737544"/>
              <a:gd name="connsiteY62" fmla="*/ 828989 h 1220875"/>
              <a:gd name="connsiteX63" fmla="*/ 436093 w 737544"/>
              <a:gd name="connsiteY63" fmla="*/ 859134 h 1220875"/>
              <a:gd name="connsiteX64" fmla="*/ 421021 w 737544"/>
              <a:gd name="connsiteY64" fmla="*/ 889279 h 1220875"/>
              <a:gd name="connsiteX65" fmla="*/ 400924 w 737544"/>
              <a:gd name="connsiteY65" fmla="*/ 909376 h 1220875"/>
              <a:gd name="connsiteX66" fmla="*/ 390876 w 737544"/>
              <a:gd name="connsiteY66" fmla="*/ 944545 h 1220875"/>
              <a:gd name="connsiteX67" fmla="*/ 380827 w 737544"/>
              <a:gd name="connsiteY67" fmla="*/ 954593 h 1220875"/>
              <a:gd name="connsiteX68" fmla="*/ 370779 w 737544"/>
              <a:gd name="connsiteY68" fmla="*/ 989763 h 1220875"/>
              <a:gd name="connsiteX69" fmla="*/ 355706 w 737544"/>
              <a:gd name="connsiteY69" fmla="*/ 1040004 h 1220875"/>
              <a:gd name="connsiteX70" fmla="*/ 345658 w 737544"/>
              <a:gd name="connsiteY70" fmla="*/ 1105319 h 1220875"/>
              <a:gd name="connsiteX71" fmla="*/ 340634 w 737544"/>
              <a:gd name="connsiteY71" fmla="*/ 1125415 h 1220875"/>
              <a:gd name="connsiteX72" fmla="*/ 335610 w 737544"/>
              <a:gd name="connsiteY72" fmla="*/ 1160585 h 1220875"/>
              <a:gd name="connsiteX73" fmla="*/ 330586 w 737544"/>
              <a:gd name="connsiteY73" fmla="*/ 1175657 h 1220875"/>
              <a:gd name="connsiteX74" fmla="*/ 315513 w 737544"/>
              <a:gd name="connsiteY74" fmla="*/ 1215851 h 1220875"/>
              <a:gd name="connsiteX75" fmla="*/ 300440 w 737544"/>
              <a:gd name="connsiteY75" fmla="*/ 1220875 h 1220875"/>
              <a:gd name="connsiteX76" fmla="*/ 285368 w 737544"/>
              <a:gd name="connsiteY76" fmla="*/ 1215851 h 1220875"/>
              <a:gd name="connsiteX77" fmla="*/ 265271 w 737544"/>
              <a:gd name="connsiteY77" fmla="*/ 1195754 h 1220875"/>
              <a:gd name="connsiteX78" fmla="*/ 250199 w 737544"/>
              <a:gd name="connsiteY78" fmla="*/ 1150536 h 1220875"/>
              <a:gd name="connsiteX79" fmla="*/ 245175 w 737544"/>
              <a:gd name="connsiteY79" fmla="*/ 1135464 h 1220875"/>
              <a:gd name="connsiteX80" fmla="*/ 240150 w 737544"/>
              <a:gd name="connsiteY80" fmla="*/ 1105319 h 1220875"/>
              <a:gd name="connsiteX81" fmla="*/ 235126 w 737544"/>
              <a:gd name="connsiteY81" fmla="*/ 1085222 h 1220875"/>
              <a:gd name="connsiteX82" fmla="*/ 225078 w 737544"/>
              <a:gd name="connsiteY82" fmla="*/ 1024932 h 1220875"/>
              <a:gd name="connsiteX83" fmla="*/ 215029 w 737544"/>
              <a:gd name="connsiteY83" fmla="*/ 994787 h 1220875"/>
              <a:gd name="connsiteX84" fmla="*/ 199957 w 737544"/>
              <a:gd name="connsiteY84" fmla="*/ 974690 h 1220875"/>
              <a:gd name="connsiteX85" fmla="*/ 189909 w 737544"/>
              <a:gd name="connsiteY85" fmla="*/ 959618 h 1220875"/>
              <a:gd name="connsiteX86" fmla="*/ 174836 w 737544"/>
              <a:gd name="connsiteY86" fmla="*/ 949569 h 1220875"/>
              <a:gd name="connsiteX87" fmla="*/ 159764 w 737544"/>
              <a:gd name="connsiteY87" fmla="*/ 934497 h 1220875"/>
              <a:gd name="connsiteX88" fmla="*/ 139667 w 737544"/>
              <a:gd name="connsiteY88" fmla="*/ 924448 h 1220875"/>
              <a:gd name="connsiteX89" fmla="*/ 129618 w 737544"/>
              <a:gd name="connsiteY89" fmla="*/ 914400 h 1220875"/>
              <a:gd name="connsiteX90" fmla="*/ 114546 w 737544"/>
              <a:gd name="connsiteY90" fmla="*/ 904352 h 1220875"/>
              <a:gd name="connsiteX91" fmla="*/ 79377 w 737544"/>
              <a:gd name="connsiteY91" fmla="*/ 874207 h 1220875"/>
              <a:gd name="connsiteX92" fmla="*/ 59280 w 737544"/>
              <a:gd name="connsiteY92" fmla="*/ 844062 h 1220875"/>
              <a:gd name="connsiteX93" fmla="*/ 39183 w 737544"/>
              <a:gd name="connsiteY93" fmla="*/ 803868 h 1220875"/>
              <a:gd name="connsiteX94" fmla="*/ 24111 w 737544"/>
              <a:gd name="connsiteY94" fmla="*/ 758651 h 1220875"/>
              <a:gd name="connsiteX95" fmla="*/ 9038 w 737544"/>
              <a:gd name="connsiteY95" fmla="*/ 708409 h 1220875"/>
              <a:gd name="connsiteX96" fmla="*/ 4014 w 737544"/>
              <a:gd name="connsiteY96" fmla="*/ 678264 h 1220875"/>
              <a:gd name="connsiteX97" fmla="*/ 14062 w 737544"/>
              <a:gd name="connsiteY97" fmla="*/ 698360 h 12208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</a:cxnLst>
            <a:rect l="l" t="t" r="r" b="b"/>
            <a:pathLst>
              <a:path w="737544" h="1220875">
                <a:moveTo>
                  <a:pt x="14062" y="698360"/>
                </a:moveTo>
                <a:cubicBezTo>
                  <a:pt x="16574" y="695848"/>
                  <a:pt x="19087" y="675033"/>
                  <a:pt x="19087" y="663191"/>
                </a:cubicBezTo>
                <a:cubicBezTo>
                  <a:pt x="19087" y="639329"/>
                  <a:pt x="13675" y="616041"/>
                  <a:pt x="9038" y="592853"/>
                </a:cubicBezTo>
                <a:cubicBezTo>
                  <a:pt x="12817" y="539944"/>
                  <a:pt x="8870" y="538175"/>
                  <a:pt x="19087" y="502418"/>
                </a:cubicBezTo>
                <a:cubicBezTo>
                  <a:pt x="20542" y="497326"/>
                  <a:pt x="21743" y="492082"/>
                  <a:pt x="24111" y="487345"/>
                </a:cubicBezTo>
                <a:cubicBezTo>
                  <a:pt x="26811" y="481944"/>
                  <a:pt x="31459" y="477673"/>
                  <a:pt x="34159" y="472272"/>
                </a:cubicBezTo>
                <a:cubicBezTo>
                  <a:pt x="47201" y="446186"/>
                  <a:pt x="29606" y="466776"/>
                  <a:pt x="49232" y="447152"/>
                </a:cubicBezTo>
                <a:lnTo>
                  <a:pt x="59280" y="417007"/>
                </a:lnTo>
                <a:cubicBezTo>
                  <a:pt x="60955" y="411983"/>
                  <a:pt x="60559" y="405679"/>
                  <a:pt x="64304" y="401934"/>
                </a:cubicBezTo>
                <a:lnTo>
                  <a:pt x="74353" y="391886"/>
                </a:lnTo>
                <a:lnTo>
                  <a:pt x="84401" y="361741"/>
                </a:lnTo>
                <a:cubicBezTo>
                  <a:pt x="86076" y="356717"/>
                  <a:pt x="86487" y="351075"/>
                  <a:pt x="89425" y="346668"/>
                </a:cubicBezTo>
                <a:cubicBezTo>
                  <a:pt x="120350" y="300281"/>
                  <a:pt x="80886" y="357341"/>
                  <a:pt x="109522" y="321547"/>
                </a:cubicBezTo>
                <a:cubicBezTo>
                  <a:pt x="113294" y="316832"/>
                  <a:pt x="115300" y="310745"/>
                  <a:pt x="119570" y="306475"/>
                </a:cubicBezTo>
                <a:cubicBezTo>
                  <a:pt x="123840" y="302205"/>
                  <a:pt x="129619" y="299776"/>
                  <a:pt x="134643" y="296426"/>
                </a:cubicBezTo>
                <a:cubicBezTo>
                  <a:pt x="143734" y="282789"/>
                  <a:pt x="150168" y="271004"/>
                  <a:pt x="164788" y="261257"/>
                </a:cubicBezTo>
                <a:cubicBezTo>
                  <a:pt x="169812" y="257908"/>
                  <a:pt x="175145" y="254981"/>
                  <a:pt x="179860" y="251209"/>
                </a:cubicBezTo>
                <a:cubicBezTo>
                  <a:pt x="199565" y="235445"/>
                  <a:pt x="178807" y="244861"/>
                  <a:pt x="204981" y="236136"/>
                </a:cubicBezTo>
                <a:cubicBezTo>
                  <a:pt x="213355" y="227762"/>
                  <a:pt x="220249" y="217584"/>
                  <a:pt x="230102" y="211015"/>
                </a:cubicBezTo>
                <a:cubicBezTo>
                  <a:pt x="240150" y="204316"/>
                  <a:pt x="251708" y="199459"/>
                  <a:pt x="260247" y="190919"/>
                </a:cubicBezTo>
                <a:cubicBezTo>
                  <a:pt x="263596" y="187569"/>
                  <a:pt x="266058" y="182988"/>
                  <a:pt x="270295" y="180870"/>
                </a:cubicBezTo>
                <a:cubicBezTo>
                  <a:pt x="279769" y="176133"/>
                  <a:pt x="300440" y="170822"/>
                  <a:pt x="300440" y="170822"/>
                </a:cubicBezTo>
                <a:cubicBezTo>
                  <a:pt x="303790" y="167473"/>
                  <a:pt x="306427" y="163211"/>
                  <a:pt x="310489" y="160774"/>
                </a:cubicBezTo>
                <a:cubicBezTo>
                  <a:pt x="322501" y="153567"/>
                  <a:pt x="360767" y="151081"/>
                  <a:pt x="365755" y="150725"/>
                </a:cubicBezTo>
                <a:cubicBezTo>
                  <a:pt x="399206" y="148336"/>
                  <a:pt x="432744" y="147376"/>
                  <a:pt x="466238" y="145701"/>
                </a:cubicBezTo>
                <a:cubicBezTo>
                  <a:pt x="471262" y="142352"/>
                  <a:pt x="475910" y="138353"/>
                  <a:pt x="481311" y="135653"/>
                </a:cubicBezTo>
                <a:cubicBezTo>
                  <a:pt x="486048" y="133285"/>
                  <a:pt x="491842" y="133354"/>
                  <a:pt x="496383" y="130629"/>
                </a:cubicBezTo>
                <a:cubicBezTo>
                  <a:pt x="500445" y="128192"/>
                  <a:pt x="502733" y="123539"/>
                  <a:pt x="506432" y="120580"/>
                </a:cubicBezTo>
                <a:cubicBezTo>
                  <a:pt x="538122" y="95227"/>
                  <a:pt x="507289" y="124747"/>
                  <a:pt x="531553" y="100483"/>
                </a:cubicBezTo>
                <a:cubicBezTo>
                  <a:pt x="533228" y="95459"/>
                  <a:pt x="532832" y="89156"/>
                  <a:pt x="536577" y="85411"/>
                </a:cubicBezTo>
                <a:cubicBezTo>
                  <a:pt x="540322" y="81666"/>
                  <a:pt x="547108" y="83112"/>
                  <a:pt x="551649" y="80387"/>
                </a:cubicBezTo>
                <a:cubicBezTo>
                  <a:pt x="555711" y="77950"/>
                  <a:pt x="557999" y="73297"/>
                  <a:pt x="561698" y="70338"/>
                </a:cubicBezTo>
                <a:cubicBezTo>
                  <a:pt x="566413" y="66566"/>
                  <a:pt x="571746" y="63639"/>
                  <a:pt x="576770" y="60290"/>
                </a:cubicBezTo>
                <a:cubicBezTo>
                  <a:pt x="605562" y="17103"/>
                  <a:pt x="571045" y="71742"/>
                  <a:pt x="591843" y="30145"/>
                </a:cubicBezTo>
                <a:cubicBezTo>
                  <a:pt x="598839" y="16152"/>
                  <a:pt x="605849" y="11114"/>
                  <a:pt x="616964" y="0"/>
                </a:cubicBezTo>
                <a:cubicBezTo>
                  <a:pt x="630362" y="1675"/>
                  <a:pt x="643839" y="2804"/>
                  <a:pt x="657157" y="5024"/>
                </a:cubicBezTo>
                <a:cubicBezTo>
                  <a:pt x="669776" y="7127"/>
                  <a:pt x="680379" y="11090"/>
                  <a:pt x="692326" y="15072"/>
                </a:cubicBezTo>
                <a:cubicBezTo>
                  <a:pt x="706608" y="29354"/>
                  <a:pt x="702517" y="24315"/>
                  <a:pt x="717447" y="45218"/>
                </a:cubicBezTo>
                <a:cubicBezTo>
                  <a:pt x="720957" y="50131"/>
                  <a:pt x="725043" y="54772"/>
                  <a:pt x="727495" y="60290"/>
                </a:cubicBezTo>
                <a:cubicBezTo>
                  <a:pt x="731797" y="69969"/>
                  <a:pt x="737544" y="90435"/>
                  <a:pt x="737544" y="90435"/>
                </a:cubicBezTo>
                <a:cubicBezTo>
                  <a:pt x="736392" y="103103"/>
                  <a:pt x="733182" y="169826"/>
                  <a:pt x="722471" y="185894"/>
                </a:cubicBezTo>
                <a:lnTo>
                  <a:pt x="712423" y="200967"/>
                </a:lnTo>
                <a:cubicBezTo>
                  <a:pt x="700049" y="250466"/>
                  <a:pt x="713885" y="192191"/>
                  <a:pt x="697350" y="291402"/>
                </a:cubicBezTo>
                <a:cubicBezTo>
                  <a:pt x="694001" y="311499"/>
                  <a:pt x="691297" y="331714"/>
                  <a:pt x="687302" y="351692"/>
                </a:cubicBezTo>
                <a:cubicBezTo>
                  <a:pt x="685627" y="360066"/>
                  <a:pt x="683576" y="368373"/>
                  <a:pt x="682278" y="376813"/>
                </a:cubicBezTo>
                <a:cubicBezTo>
                  <a:pt x="674163" y="429563"/>
                  <a:pt x="682479" y="401334"/>
                  <a:pt x="672229" y="432079"/>
                </a:cubicBezTo>
                <a:cubicBezTo>
                  <a:pt x="670554" y="442127"/>
                  <a:pt x="668754" y="452156"/>
                  <a:pt x="667205" y="462224"/>
                </a:cubicBezTo>
                <a:cubicBezTo>
                  <a:pt x="665404" y="473928"/>
                  <a:pt x="664128" y="485712"/>
                  <a:pt x="662181" y="497393"/>
                </a:cubicBezTo>
                <a:cubicBezTo>
                  <a:pt x="660748" y="505990"/>
                  <a:pt x="656986" y="527882"/>
                  <a:pt x="652133" y="537587"/>
                </a:cubicBezTo>
                <a:cubicBezTo>
                  <a:pt x="645797" y="550259"/>
                  <a:pt x="641380" y="553364"/>
                  <a:pt x="632036" y="562708"/>
                </a:cubicBezTo>
                <a:cubicBezTo>
                  <a:pt x="622431" y="591524"/>
                  <a:pt x="633514" y="565761"/>
                  <a:pt x="616964" y="587829"/>
                </a:cubicBezTo>
                <a:cubicBezTo>
                  <a:pt x="609718" y="597490"/>
                  <a:pt x="605407" y="609435"/>
                  <a:pt x="596867" y="617974"/>
                </a:cubicBezTo>
                <a:cubicBezTo>
                  <a:pt x="593517" y="621323"/>
                  <a:pt x="589777" y="624323"/>
                  <a:pt x="586818" y="628022"/>
                </a:cubicBezTo>
                <a:cubicBezTo>
                  <a:pt x="583046" y="632737"/>
                  <a:pt x="580542" y="638379"/>
                  <a:pt x="576770" y="643094"/>
                </a:cubicBezTo>
                <a:cubicBezTo>
                  <a:pt x="573811" y="646793"/>
                  <a:pt x="569681" y="649444"/>
                  <a:pt x="566722" y="653143"/>
                </a:cubicBezTo>
                <a:cubicBezTo>
                  <a:pt x="562950" y="657858"/>
                  <a:pt x="560445" y="663500"/>
                  <a:pt x="556673" y="668215"/>
                </a:cubicBezTo>
                <a:cubicBezTo>
                  <a:pt x="553714" y="671914"/>
                  <a:pt x="549584" y="674565"/>
                  <a:pt x="546625" y="678264"/>
                </a:cubicBezTo>
                <a:cubicBezTo>
                  <a:pt x="542853" y="682979"/>
                  <a:pt x="540349" y="688621"/>
                  <a:pt x="536577" y="693336"/>
                </a:cubicBezTo>
                <a:cubicBezTo>
                  <a:pt x="533618" y="697035"/>
                  <a:pt x="529370" y="699595"/>
                  <a:pt x="526528" y="703385"/>
                </a:cubicBezTo>
                <a:cubicBezTo>
                  <a:pt x="492445" y="748830"/>
                  <a:pt x="519427" y="720536"/>
                  <a:pt x="496383" y="743578"/>
                </a:cubicBezTo>
                <a:cubicBezTo>
                  <a:pt x="486513" y="773189"/>
                  <a:pt x="498012" y="743988"/>
                  <a:pt x="476287" y="778747"/>
                </a:cubicBezTo>
                <a:cubicBezTo>
                  <a:pt x="450152" y="820563"/>
                  <a:pt x="478306" y="779731"/>
                  <a:pt x="461214" y="813916"/>
                </a:cubicBezTo>
                <a:cubicBezTo>
                  <a:pt x="458514" y="819317"/>
                  <a:pt x="453866" y="823588"/>
                  <a:pt x="451166" y="828989"/>
                </a:cubicBezTo>
                <a:cubicBezTo>
                  <a:pt x="430373" y="870578"/>
                  <a:pt x="464882" y="815955"/>
                  <a:pt x="436093" y="859134"/>
                </a:cubicBezTo>
                <a:cubicBezTo>
                  <a:pt x="431230" y="873723"/>
                  <a:pt x="431646" y="876883"/>
                  <a:pt x="421021" y="889279"/>
                </a:cubicBezTo>
                <a:cubicBezTo>
                  <a:pt x="414856" y="896472"/>
                  <a:pt x="400924" y="909376"/>
                  <a:pt x="400924" y="909376"/>
                </a:cubicBezTo>
                <a:cubicBezTo>
                  <a:pt x="399986" y="913128"/>
                  <a:pt x="393964" y="939398"/>
                  <a:pt x="390876" y="944545"/>
                </a:cubicBezTo>
                <a:cubicBezTo>
                  <a:pt x="388439" y="948607"/>
                  <a:pt x="384177" y="951244"/>
                  <a:pt x="380827" y="954593"/>
                </a:cubicBezTo>
                <a:cubicBezTo>
                  <a:pt x="363940" y="1005258"/>
                  <a:pt x="389708" y="926664"/>
                  <a:pt x="370779" y="989763"/>
                </a:cubicBezTo>
                <a:cubicBezTo>
                  <a:pt x="364734" y="1009913"/>
                  <a:pt x="359267" y="1020419"/>
                  <a:pt x="355706" y="1040004"/>
                </a:cubicBezTo>
                <a:cubicBezTo>
                  <a:pt x="346044" y="1093142"/>
                  <a:pt x="355379" y="1056712"/>
                  <a:pt x="345658" y="1105319"/>
                </a:cubicBezTo>
                <a:cubicBezTo>
                  <a:pt x="344304" y="1112090"/>
                  <a:pt x="341869" y="1118622"/>
                  <a:pt x="340634" y="1125415"/>
                </a:cubicBezTo>
                <a:cubicBezTo>
                  <a:pt x="338516" y="1137066"/>
                  <a:pt x="337932" y="1148973"/>
                  <a:pt x="335610" y="1160585"/>
                </a:cubicBezTo>
                <a:cubicBezTo>
                  <a:pt x="334571" y="1165778"/>
                  <a:pt x="331735" y="1170487"/>
                  <a:pt x="330586" y="1175657"/>
                </a:cubicBezTo>
                <a:cubicBezTo>
                  <a:pt x="326357" y="1194687"/>
                  <a:pt x="332032" y="1205940"/>
                  <a:pt x="315513" y="1215851"/>
                </a:cubicBezTo>
                <a:cubicBezTo>
                  <a:pt x="310972" y="1218576"/>
                  <a:pt x="305464" y="1219200"/>
                  <a:pt x="300440" y="1220875"/>
                </a:cubicBezTo>
                <a:cubicBezTo>
                  <a:pt x="295416" y="1219200"/>
                  <a:pt x="289677" y="1218929"/>
                  <a:pt x="285368" y="1215851"/>
                </a:cubicBezTo>
                <a:cubicBezTo>
                  <a:pt x="277659" y="1210344"/>
                  <a:pt x="265271" y="1195754"/>
                  <a:pt x="265271" y="1195754"/>
                </a:cubicBezTo>
                <a:lnTo>
                  <a:pt x="250199" y="1150536"/>
                </a:lnTo>
                <a:cubicBezTo>
                  <a:pt x="248524" y="1145512"/>
                  <a:pt x="246046" y="1140688"/>
                  <a:pt x="245175" y="1135464"/>
                </a:cubicBezTo>
                <a:cubicBezTo>
                  <a:pt x="243500" y="1125416"/>
                  <a:pt x="242148" y="1115308"/>
                  <a:pt x="240150" y="1105319"/>
                </a:cubicBezTo>
                <a:cubicBezTo>
                  <a:pt x="238796" y="1098548"/>
                  <a:pt x="236361" y="1092016"/>
                  <a:pt x="235126" y="1085222"/>
                </a:cubicBezTo>
                <a:cubicBezTo>
                  <a:pt x="231206" y="1063662"/>
                  <a:pt x="230757" y="1045755"/>
                  <a:pt x="225078" y="1024932"/>
                </a:cubicBezTo>
                <a:cubicBezTo>
                  <a:pt x="222291" y="1014713"/>
                  <a:pt x="221384" y="1003261"/>
                  <a:pt x="215029" y="994787"/>
                </a:cubicBezTo>
                <a:cubicBezTo>
                  <a:pt x="210005" y="988088"/>
                  <a:pt x="204824" y="981504"/>
                  <a:pt x="199957" y="974690"/>
                </a:cubicBezTo>
                <a:cubicBezTo>
                  <a:pt x="196447" y="969777"/>
                  <a:pt x="194179" y="963888"/>
                  <a:pt x="189909" y="959618"/>
                </a:cubicBezTo>
                <a:cubicBezTo>
                  <a:pt x="185639" y="955348"/>
                  <a:pt x="179475" y="953435"/>
                  <a:pt x="174836" y="949569"/>
                </a:cubicBezTo>
                <a:cubicBezTo>
                  <a:pt x="169378" y="945020"/>
                  <a:pt x="165546" y="938627"/>
                  <a:pt x="159764" y="934497"/>
                </a:cubicBezTo>
                <a:cubicBezTo>
                  <a:pt x="153669" y="930144"/>
                  <a:pt x="145899" y="928603"/>
                  <a:pt x="139667" y="924448"/>
                </a:cubicBezTo>
                <a:cubicBezTo>
                  <a:pt x="135726" y="921820"/>
                  <a:pt x="133317" y="917359"/>
                  <a:pt x="129618" y="914400"/>
                </a:cubicBezTo>
                <a:cubicBezTo>
                  <a:pt x="124903" y="910628"/>
                  <a:pt x="119130" y="908282"/>
                  <a:pt x="114546" y="904352"/>
                </a:cubicBezTo>
                <a:cubicBezTo>
                  <a:pt x="71905" y="867803"/>
                  <a:pt x="113979" y="897275"/>
                  <a:pt x="79377" y="874207"/>
                </a:cubicBezTo>
                <a:cubicBezTo>
                  <a:pt x="72678" y="864159"/>
                  <a:pt x="63099" y="855519"/>
                  <a:pt x="59280" y="844062"/>
                </a:cubicBezTo>
                <a:cubicBezTo>
                  <a:pt x="47734" y="809422"/>
                  <a:pt x="56722" y="821405"/>
                  <a:pt x="39183" y="803868"/>
                </a:cubicBezTo>
                <a:lnTo>
                  <a:pt x="24111" y="758651"/>
                </a:lnTo>
                <a:cubicBezTo>
                  <a:pt x="18559" y="741994"/>
                  <a:pt x="12492" y="725679"/>
                  <a:pt x="9038" y="708409"/>
                </a:cubicBezTo>
                <a:cubicBezTo>
                  <a:pt x="7040" y="698420"/>
                  <a:pt x="9935" y="686553"/>
                  <a:pt x="4014" y="678264"/>
                </a:cubicBezTo>
                <a:cubicBezTo>
                  <a:pt x="0" y="672645"/>
                  <a:pt x="11550" y="700872"/>
                  <a:pt x="14062" y="698360"/>
                </a:cubicBezTo>
                <a:close/>
              </a:path>
            </a:pathLst>
          </a:custGeom>
          <a:noFill/>
          <a:ln w="28575" cap="flat" cmpd="sng" algn="ctr">
            <a:solidFill>
              <a:srgbClr val="008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fontAlgn="base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</a:pPr>
            <a:endParaRPr kumimoji="1" lang="zh-TW" altLang="en-US" sz="2800" b="1" smtClean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55" name="手繪多邊形 54"/>
          <p:cNvSpPr/>
          <p:nvPr/>
        </p:nvSpPr>
        <p:spPr bwMode="auto">
          <a:xfrm>
            <a:off x="2647570" y="1623294"/>
            <a:ext cx="1048424" cy="2130251"/>
          </a:xfrm>
          <a:custGeom>
            <a:avLst/>
            <a:gdLst>
              <a:gd name="connsiteX0" fmla="*/ 134024 w 1048424"/>
              <a:gd name="connsiteY0" fmla="*/ 1783582 h 2130251"/>
              <a:gd name="connsiteX1" fmla="*/ 108903 w 1048424"/>
              <a:gd name="connsiteY1" fmla="*/ 1753437 h 2130251"/>
              <a:gd name="connsiteX2" fmla="*/ 68710 w 1048424"/>
              <a:gd name="connsiteY2" fmla="*/ 1723292 h 2130251"/>
              <a:gd name="connsiteX3" fmla="*/ 58661 w 1048424"/>
              <a:gd name="connsiteY3" fmla="*/ 1708220 h 2130251"/>
              <a:gd name="connsiteX4" fmla="*/ 53637 w 1048424"/>
              <a:gd name="connsiteY4" fmla="*/ 1688123 h 2130251"/>
              <a:gd name="connsiteX5" fmla="*/ 48613 w 1048424"/>
              <a:gd name="connsiteY5" fmla="*/ 1673051 h 2130251"/>
              <a:gd name="connsiteX6" fmla="*/ 43589 w 1048424"/>
              <a:gd name="connsiteY6" fmla="*/ 1642905 h 2130251"/>
              <a:gd name="connsiteX7" fmla="*/ 28516 w 1048424"/>
              <a:gd name="connsiteY7" fmla="*/ 1557494 h 2130251"/>
              <a:gd name="connsiteX8" fmla="*/ 18468 w 1048424"/>
              <a:gd name="connsiteY8" fmla="*/ 1507253 h 2130251"/>
              <a:gd name="connsiteX9" fmla="*/ 8419 w 1048424"/>
              <a:gd name="connsiteY9" fmla="*/ 1467059 h 2130251"/>
              <a:gd name="connsiteX10" fmla="*/ 8419 w 1048424"/>
              <a:gd name="connsiteY10" fmla="*/ 1326382 h 2130251"/>
              <a:gd name="connsiteX11" fmla="*/ 13444 w 1048424"/>
              <a:gd name="connsiteY11" fmla="*/ 1296237 h 2130251"/>
              <a:gd name="connsiteX12" fmla="*/ 33540 w 1048424"/>
              <a:gd name="connsiteY12" fmla="*/ 1266092 h 2130251"/>
              <a:gd name="connsiteX13" fmla="*/ 48613 w 1048424"/>
              <a:gd name="connsiteY13" fmla="*/ 1235947 h 2130251"/>
              <a:gd name="connsiteX14" fmla="*/ 68710 w 1048424"/>
              <a:gd name="connsiteY14" fmla="*/ 1205802 h 2130251"/>
              <a:gd name="connsiteX15" fmla="*/ 88806 w 1048424"/>
              <a:gd name="connsiteY15" fmla="*/ 1185705 h 2130251"/>
              <a:gd name="connsiteX16" fmla="*/ 93830 w 1048424"/>
              <a:gd name="connsiteY16" fmla="*/ 1170633 h 2130251"/>
              <a:gd name="connsiteX17" fmla="*/ 123976 w 1048424"/>
              <a:gd name="connsiteY17" fmla="*/ 1130440 h 2130251"/>
              <a:gd name="connsiteX18" fmla="*/ 154121 w 1048424"/>
              <a:gd name="connsiteY18" fmla="*/ 1090246 h 2130251"/>
              <a:gd name="connsiteX19" fmla="*/ 154121 w 1048424"/>
              <a:gd name="connsiteY19" fmla="*/ 1090246 h 2130251"/>
              <a:gd name="connsiteX20" fmla="*/ 184266 w 1048424"/>
              <a:gd name="connsiteY20" fmla="*/ 1055077 h 2130251"/>
              <a:gd name="connsiteX21" fmla="*/ 199338 w 1048424"/>
              <a:gd name="connsiteY21" fmla="*/ 1050053 h 2130251"/>
              <a:gd name="connsiteX22" fmla="*/ 229483 w 1048424"/>
              <a:gd name="connsiteY22" fmla="*/ 1024932 h 2130251"/>
              <a:gd name="connsiteX23" fmla="*/ 239532 w 1048424"/>
              <a:gd name="connsiteY23" fmla="*/ 1014883 h 2130251"/>
              <a:gd name="connsiteX24" fmla="*/ 279725 w 1048424"/>
              <a:gd name="connsiteY24" fmla="*/ 999811 h 2130251"/>
              <a:gd name="connsiteX25" fmla="*/ 299822 w 1048424"/>
              <a:gd name="connsiteY25" fmla="*/ 989763 h 2130251"/>
              <a:gd name="connsiteX26" fmla="*/ 314894 w 1048424"/>
              <a:gd name="connsiteY26" fmla="*/ 984738 h 2130251"/>
              <a:gd name="connsiteX27" fmla="*/ 355088 w 1048424"/>
              <a:gd name="connsiteY27" fmla="*/ 974690 h 2130251"/>
              <a:gd name="connsiteX28" fmla="*/ 370160 w 1048424"/>
              <a:gd name="connsiteY28" fmla="*/ 964642 h 2130251"/>
              <a:gd name="connsiteX29" fmla="*/ 380209 w 1048424"/>
              <a:gd name="connsiteY29" fmla="*/ 954593 h 2130251"/>
              <a:gd name="connsiteX30" fmla="*/ 395281 w 1048424"/>
              <a:gd name="connsiteY30" fmla="*/ 949569 h 2130251"/>
              <a:gd name="connsiteX31" fmla="*/ 425426 w 1048424"/>
              <a:gd name="connsiteY31" fmla="*/ 929472 h 2130251"/>
              <a:gd name="connsiteX32" fmla="*/ 440499 w 1048424"/>
              <a:gd name="connsiteY32" fmla="*/ 919424 h 2130251"/>
              <a:gd name="connsiteX33" fmla="*/ 485716 w 1048424"/>
              <a:gd name="connsiteY33" fmla="*/ 909376 h 2130251"/>
              <a:gd name="connsiteX34" fmla="*/ 495765 w 1048424"/>
              <a:gd name="connsiteY34" fmla="*/ 899327 h 2130251"/>
              <a:gd name="connsiteX35" fmla="*/ 525910 w 1048424"/>
              <a:gd name="connsiteY35" fmla="*/ 889279 h 2130251"/>
              <a:gd name="connsiteX36" fmla="*/ 540982 w 1048424"/>
              <a:gd name="connsiteY36" fmla="*/ 879231 h 2130251"/>
              <a:gd name="connsiteX37" fmla="*/ 561079 w 1048424"/>
              <a:gd name="connsiteY37" fmla="*/ 859134 h 2130251"/>
              <a:gd name="connsiteX38" fmla="*/ 591224 w 1048424"/>
              <a:gd name="connsiteY38" fmla="*/ 839037 h 2130251"/>
              <a:gd name="connsiteX39" fmla="*/ 606296 w 1048424"/>
              <a:gd name="connsiteY39" fmla="*/ 828989 h 2130251"/>
              <a:gd name="connsiteX40" fmla="*/ 626393 w 1048424"/>
              <a:gd name="connsiteY40" fmla="*/ 798844 h 2130251"/>
              <a:gd name="connsiteX41" fmla="*/ 636441 w 1048424"/>
              <a:gd name="connsiteY41" fmla="*/ 778747 h 2130251"/>
              <a:gd name="connsiteX42" fmla="*/ 646490 w 1048424"/>
              <a:gd name="connsiteY42" fmla="*/ 768699 h 2130251"/>
              <a:gd name="connsiteX43" fmla="*/ 666587 w 1048424"/>
              <a:gd name="connsiteY43" fmla="*/ 743578 h 2130251"/>
              <a:gd name="connsiteX44" fmla="*/ 676635 w 1048424"/>
              <a:gd name="connsiteY44" fmla="*/ 723481 h 2130251"/>
              <a:gd name="connsiteX45" fmla="*/ 701756 w 1048424"/>
              <a:gd name="connsiteY45" fmla="*/ 693336 h 2130251"/>
              <a:gd name="connsiteX46" fmla="*/ 711804 w 1048424"/>
              <a:gd name="connsiteY46" fmla="*/ 663191 h 2130251"/>
              <a:gd name="connsiteX47" fmla="*/ 716828 w 1048424"/>
              <a:gd name="connsiteY47" fmla="*/ 648119 h 2130251"/>
              <a:gd name="connsiteX48" fmla="*/ 726877 w 1048424"/>
              <a:gd name="connsiteY48" fmla="*/ 628022 h 2130251"/>
              <a:gd name="connsiteX49" fmla="*/ 731901 w 1048424"/>
              <a:gd name="connsiteY49" fmla="*/ 607925 h 2130251"/>
              <a:gd name="connsiteX50" fmla="*/ 736925 w 1048424"/>
              <a:gd name="connsiteY50" fmla="*/ 592853 h 2130251"/>
              <a:gd name="connsiteX51" fmla="*/ 746973 w 1048424"/>
              <a:gd name="connsiteY51" fmla="*/ 547635 h 2130251"/>
              <a:gd name="connsiteX52" fmla="*/ 757022 w 1048424"/>
              <a:gd name="connsiteY52" fmla="*/ 472272 h 2130251"/>
              <a:gd name="connsiteX53" fmla="*/ 772094 w 1048424"/>
              <a:gd name="connsiteY53" fmla="*/ 386861 h 2130251"/>
              <a:gd name="connsiteX54" fmla="*/ 787167 w 1048424"/>
              <a:gd name="connsiteY54" fmla="*/ 200967 h 2130251"/>
              <a:gd name="connsiteX55" fmla="*/ 787167 w 1048424"/>
              <a:gd name="connsiteY55" fmla="*/ 200967 h 2130251"/>
              <a:gd name="connsiteX56" fmla="*/ 802239 w 1048424"/>
              <a:gd name="connsiteY56" fmla="*/ 145701 h 2130251"/>
              <a:gd name="connsiteX57" fmla="*/ 812288 w 1048424"/>
              <a:gd name="connsiteY57" fmla="*/ 130629 h 2130251"/>
              <a:gd name="connsiteX58" fmla="*/ 827360 w 1048424"/>
              <a:gd name="connsiteY58" fmla="*/ 85411 h 2130251"/>
              <a:gd name="connsiteX59" fmla="*/ 832384 w 1048424"/>
              <a:gd name="connsiteY59" fmla="*/ 70338 h 2130251"/>
              <a:gd name="connsiteX60" fmla="*/ 842433 w 1048424"/>
              <a:gd name="connsiteY60" fmla="*/ 50242 h 2130251"/>
              <a:gd name="connsiteX61" fmla="*/ 847457 w 1048424"/>
              <a:gd name="connsiteY61" fmla="*/ 35169 h 2130251"/>
              <a:gd name="connsiteX62" fmla="*/ 862529 w 1048424"/>
              <a:gd name="connsiteY62" fmla="*/ 30145 h 2130251"/>
              <a:gd name="connsiteX63" fmla="*/ 902723 w 1048424"/>
              <a:gd name="connsiteY63" fmla="*/ 10048 h 2130251"/>
              <a:gd name="connsiteX64" fmla="*/ 917795 w 1048424"/>
              <a:gd name="connsiteY64" fmla="*/ 5024 h 2130251"/>
              <a:gd name="connsiteX65" fmla="*/ 932868 w 1048424"/>
              <a:gd name="connsiteY65" fmla="*/ 0 h 2130251"/>
              <a:gd name="connsiteX66" fmla="*/ 957989 w 1048424"/>
              <a:gd name="connsiteY66" fmla="*/ 5024 h 2130251"/>
              <a:gd name="connsiteX67" fmla="*/ 988134 w 1048424"/>
              <a:gd name="connsiteY67" fmla="*/ 15072 h 2130251"/>
              <a:gd name="connsiteX68" fmla="*/ 998182 w 1048424"/>
              <a:gd name="connsiteY68" fmla="*/ 25121 h 2130251"/>
              <a:gd name="connsiteX69" fmla="*/ 1013255 w 1048424"/>
              <a:gd name="connsiteY69" fmla="*/ 30145 h 2130251"/>
              <a:gd name="connsiteX70" fmla="*/ 1018279 w 1048424"/>
              <a:gd name="connsiteY70" fmla="*/ 45218 h 2130251"/>
              <a:gd name="connsiteX71" fmla="*/ 1033351 w 1048424"/>
              <a:gd name="connsiteY71" fmla="*/ 60290 h 2130251"/>
              <a:gd name="connsiteX72" fmla="*/ 1038376 w 1048424"/>
              <a:gd name="connsiteY72" fmla="*/ 80387 h 2130251"/>
              <a:gd name="connsiteX73" fmla="*/ 1048424 w 1048424"/>
              <a:gd name="connsiteY73" fmla="*/ 110532 h 2130251"/>
              <a:gd name="connsiteX74" fmla="*/ 1043400 w 1048424"/>
              <a:gd name="connsiteY74" fmla="*/ 150725 h 2130251"/>
              <a:gd name="connsiteX75" fmla="*/ 1038376 w 1048424"/>
              <a:gd name="connsiteY75" fmla="*/ 170822 h 2130251"/>
              <a:gd name="connsiteX76" fmla="*/ 1028327 w 1048424"/>
              <a:gd name="connsiteY76" fmla="*/ 231112 h 2130251"/>
              <a:gd name="connsiteX77" fmla="*/ 1018279 w 1048424"/>
              <a:gd name="connsiteY77" fmla="*/ 291402 h 2130251"/>
              <a:gd name="connsiteX78" fmla="*/ 1008230 w 1048424"/>
              <a:gd name="connsiteY78" fmla="*/ 311499 h 2130251"/>
              <a:gd name="connsiteX79" fmla="*/ 1003206 w 1048424"/>
              <a:gd name="connsiteY79" fmla="*/ 326571 h 2130251"/>
              <a:gd name="connsiteX80" fmla="*/ 998182 w 1048424"/>
              <a:gd name="connsiteY80" fmla="*/ 346668 h 2130251"/>
              <a:gd name="connsiteX81" fmla="*/ 973061 w 1048424"/>
              <a:gd name="connsiteY81" fmla="*/ 396910 h 2130251"/>
              <a:gd name="connsiteX82" fmla="*/ 952965 w 1048424"/>
              <a:gd name="connsiteY82" fmla="*/ 462224 h 2130251"/>
              <a:gd name="connsiteX83" fmla="*/ 942916 w 1048424"/>
              <a:gd name="connsiteY83" fmla="*/ 492369 h 2130251"/>
              <a:gd name="connsiteX84" fmla="*/ 937892 w 1048424"/>
              <a:gd name="connsiteY84" fmla="*/ 507442 h 2130251"/>
              <a:gd name="connsiteX85" fmla="*/ 927844 w 1048424"/>
              <a:gd name="connsiteY85" fmla="*/ 567732 h 2130251"/>
              <a:gd name="connsiteX86" fmla="*/ 922819 w 1048424"/>
              <a:gd name="connsiteY86" fmla="*/ 582804 h 2130251"/>
              <a:gd name="connsiteX87" fmla="*/ 917795 w 1048424"/>
              <a:gd name="connsiteY87" fmla="*/ 612949 h 2130251"/>
              <a:gd name="connsiteX88" fmla="*/ 902723 w 1048424"/>
              <a:gd name="connsiteY88" fmla="*/ 663191 h 2130251"/>
              <a:gd name="connsiteX89" fmla="*/ 892674 w 1048424"/>
              <a:gd name="connsiteY89" fmla="*/ 693336 h 2130251"/>
              <a:gd name="connsiteX90" fmla="*/ 882626 w 1048424"/>
              <a:gd name="connsiteY90" fmla="*/ 713433 h 2130251"/>
              <a:gd name="connsiteX91" fmla="*/ 877602 w 1048424"/>
              <a:gd name="connsiteY91" fmla="*/ 733530 h 2130251"/>
              <a:gd name="connsiteX92" fmla="*/ 872578 w 1048424"/>
              <a:gd name="connsiteY92" fmla="*/ 748602 h 2130251"/>
              <a:gd name="connsiteX93" fmla="*/ 862529 w 1048424"/>
              <a:gd name="connsiteY93" fmla="*/ 793820 h 2130251"/>
              <a:gd name="connsiteX94" fmla="*/ 852481 w 1048424"/>
              <a:gd name="connsiteY94" fmla="*/ 844061 h 2130251"/>
              <a:gd name="connsiteX95" fmla="*/ 847457 w 1048424"/>
              <a:gd name="connsiteY95" fmla="*/ 884255 h 2130251"/>
              <a:gd name="connsiteX96" fmla="*/ 842433 w 1048424"/>
              <a:gd name="connsiteY96" fmla="*/ 904352 h 2130251"/>
              <a:gd name="connsiteX97" fmla="*/ 832384 w 1048424"/>
              <a:gd name="connsiteY97" fmla="*/ 969666 h 2130251"/>
              <a:gd name="connsiteX98" fmla="*/ 822336 w 1048424"/>
              <a:gd name="connsiteY98" fmla="*/ 1029956 h 2130251"/>
              <a:gd name="connsiteX99" fmla="*/ 817312 w 1048424"/>
              <a:gd name="connsiteY99" fmla="*/ 1080198 h 2130251"/>
              <a:gd name="connsiteX100" fmla="*/ 802239 w 1048424"/>
              <a:gd name="connsiteY100" fmla="*/ 1165609 h 2130251"/>
              <a:gd name="connsiteX101" fmla="*/ 797215 w 1048424"/>
              <a:gd name="connsiteY101" fmla="*/ 1195754 h 2130251"/>
              <a:gd name="connsiteX102" fmla="*/ 792191 w 1048424"/>
              <a:gd name="connsiteY102" fmla="*/ 1210826 h 2130251"/>
              <a:gd name="connsiteX103" fmla="*/ 787167 w 1048424"/>
              <a:gd name="connsiteY103" fmla="*/ 1230923 h 2130251"/>
              <a:gd name="connsiteX104" fmla="*/ 777118 w 1048424"/>
              <a:gd name="connsiteY104" fmla="*/ 1261068 h 2130251"/>
              <a:gd name="connsiteX105" fmla="*/ 762046 w 1048424"/>
              <a:gd name="connsiteY105" fmla="*/ 1311310 h 2130251"/>
              <a:gd name="connsiteX106" fmla="*/ 751998 w 1048424"/>
              <a:gd name="connsiteY106" fmla="*/ 1326382 h 2130251"/>
              <a:gd name="connsiteX107" fmla="*/ 736925 w 1048424"/>
              <a:gd name="connsiteY107" fmla="*/ 1371600 h 2130251"/>
              <a:gd name="connsiteX108" fmla="*/ 731901 w 1048424"/>
              <a:gd name="connsiteY108" fmla="*/ 1386672 h 2130251"/>
              <a:gd name="connsiteX109" fmla="*/ 721852 w 1048424"/>
              <a:gd name="connsiteY109" fmla="*/ 1396721 h 2130251"/>
              <a:gd name="connsiteX110" fmla="*/ 716828 w 1048424"/>
              <a:gd name="connsiteY110" fmla="*/ 1416818 h 2130251"/>
              <a:gd name="connsiteX111" fmla="*/ 706780 w 1048424"/>
              <a:gd name="connsiteY111" fmla="*/ 1441938 h 2130251"/>
              <a:gd name="connsiteX112" fmla="*/ 691707 w 1048424"/>
              <a:gd name="connsiteY112" fmla="*/ 1477108 h 2130251"/>
              <a:gd name="connsiteX113" fmla="*/ 681659 w 1048424"/>
              <a:gd name="connsiteY113" fmla="*/ 1512277 h 2130251"/>
              <a:gd name="connsiteX114" fmla="*/ 661562 w 1048424"/>
              <a:gd name="connsiteY114" fmla="*/ 1552470 h 2130251"/>
              <a:gd name="connsiteX115" fmla="*/ 651514 w 1048424"/>
              <a:gd name="connsiteY115" fmla="*/ 1572567 h 2130251"/>
              <a:gd name="connsiteX116" fmla="*/ 646490 w 1048424"/>
              <a:gd name="connsiteY116" fmla="*/ 1587640 h 2130251"/>
              <a:gd name="connsiteX117" fmla="*/ 626393 w 1048424"/>
              <a:gd name="connsiteY117" fmla="*/ 1627833 h 2130251"/>
              <a:gd name="connsiteX118" fmla="*/ 616345 w 1048424"/>
              <a:gd name="connsiteY118" fmla="*/ 1647930 h 2130251"/>
              <a:gd name="connsiteX119" fmla="*/ 611321 w 1048424"/>
              <a:gd name="connsiteY119" fmla="*/ 1668026 h 2130251"/>
              <a:gd name="connsiteX120" fmla="*/ 601272 w 1048424"/>
              <a:gd name="connsiteY120" fmla="*/ 1683099 h 2130251"/>
              <a:gd name="connsiteX121" fmla="*/ 591224 w 1048424"/>
              <a:gd name="connsiteY121" fmla="*/ 1703196 h 2130251"/>
              <a:gd name="connsiteX122" fmla="*/ 571127 w 1048424"/>
              <a:gd name="connsiteY122" fmla="*/ 1748413 h 2130251"/>
              <a:gd name="connsiteX123" fmla="*/ 540982 w 1048424"/>
              <a:gd name="connsiteY123" fmla="*/ 1803679 h 2130251"/>
              <a:gd name="connsiteX124" fmla="*/ 530934 w 1048424"/>
              <a:gd name="connsiteY124" fmla="*/ 1828800 h 2130251"/>
              <a:gd name="connsiteX125" fmla="*/ 520885 w 1048424"/>
              <a:gd name="connsiteY125" fmla="*/ 1863969 h 2130251"/>
              <a:gd name="connsiteX126" fmla="*/ 510837 w 1048424"/>
              <a:gd name="connsiteY126" fmla="*/ 1874018 h 2130251"/>
              <a:gd name="connsiteX127" fmla="*/ 495765 w 1048424"/>
              <a:gd name="connsiteY127" fmla="*/ 1909187 h 2130251"/>
              <a:gd name="connsiteX128" fmla="*/ 485716 w 1048424"/>
              <a:gd name="connsiteY128" fmla="*/ 1939332 h 2130251"/>
              <a:gd name="connsiteX129" fmla="*/ 465619 w 1048424"/>
              <a:gd name="connsiteY129" fmla="*/ 1974501 h 2130251"/>
              <a:gd name="connsiteX130" fmla="*/ 455571 w 1048424"/>
              <a:gd name="connsiteY130" fmla="*/ 2004646 h 2130251"/>
              <a:gd name="connsiteX131" fmla="*/ 450547 w 1048424"/>
              <a:gd name="connsiteY131" fmla="*/ 2019719 h 2130251"/>
              <a:gd name="connsiteX132" fmla="*/ 440499 w 1048424"/>
              <a:gd name="connsiteY132" fmla="*/ 2034791 h 2130251"/>
              <a:gd name="connsiteX133" fmla="*/ 435474 w 1048424"/>
              <a:gd name="connsiteY133" fmla="*/ 2049864 h 2130251"/>
              <a:gd name="connsiteX134" fmla="*/ 425426 w 1048424"/>
              <a:gd name="connsiteY134" fmla="*/ 2069960 h 2130251"/>
              <a:gd name="connsiteX135" fmla="*/ 410354 w 1048424"/>
              <a:gd name="connsiteY135" fmla="*/ 2100105 h 2130251"/>
              <a:gd name="connsiteX136" fmla="*/ 385233 w 1048424"/>
              <a:gd name="connsiteY136" fmla="*/ 2120202 h 2130251"/>
              <a:gd name="connsiteX137" fmla="*/ 355088 w 1048424"/>
              <a:gd name="connsiteY137" fmla="*/ 2130251 h 2130251"/>
              <a:gd name="connsiteX138" fmla="*/ 309870 w 1048424"/>
              <a:gd name="connsiteY138" fmla="*/ 2125226 h 2130251"/>
              <a:gd name="connsiteX139" fmla="*/ 264652 w 1048424"/>
              <a:gd name="connsiteY139" fmla="*/ 2090057 h 2130251"/>
              <a:gd name="connsiteX140" fmla="*/ 249580 w 1048424"/>
              <a:gd name="connsiteY140" fmla="*/ 2069960 h 2130251"/>
              <a:gd name="connsiteX141" fmla="*/ 234507 w 1048424"/>
              <a:gd name="connsiteY141" fmla="*/ 2054888 h 2130251"/>
              <a:gd name="connsiteX142" fmla="*/ 224459 w 1048424"/>
              <a:gd name="connsiteY142" fmla="*/ 2014694 h 2130251"/>
              <a:gd name="connsiteX143" fmla="*/ 219435 w 1048424"/>
              <a:gd name="connsiteY143" fmla="*/ 1994598 h 2130251"/>
              <a:gd name="connsiteX144" fmla="*/ 214411 w 1048424"/>
              <a:gd name="connsiteY144" fmla="*/ 1979525 h 2130251"/>
              <a:gd name="connsiteX145" fmla="*/ 209387 w 1048424"/>
              <a:gd name="connsiteY145" fmla="*/ 1793631 h 2130251"/>
              <a:gd name="connsiteX146" fmla="*/ 199338 w 1048424"/>
              <a:gd name="connsiteY146" fmla="*/ 1783582 h 2130251"/>
              <a:gd name="connsiteX147" fmla="*/ 179241 w 1048424"/>
              <a:gd name="connsiteY147" fmla="*/ 1758461 h 2130251"/>
              <a:gd name="connsiteX148" fmla="*/ 134024 w 1048424"/>
              <a:gd name="connsiteY148" fmla="*/ 1763486 h 2130251"/>
              <a:gd name="connsiteX149" fmla="*/ 118951 w 1048424"/>
              <a:gd name="connsiteY149" fmla="*/ 1768510 h 2130251"/>
              <a:gd name="connsiteX150" fmla="*/ 103879 w 1048424"/>
              <a:gd name="connsiteY150" fmla="*/ 1763486 h 2130251"/>
              <a:gd name="connsiteX151" fmla="*/ 134024 w 1048424"/>
              <a:gd name="connsiteY151" fmla="*/ 1783582 h 21302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</a:cxnLst>
            <a:rect l="l" t="t" r="r" b="b"/>
            <a:pathLst>
              <a:path w="1048424" h="2130251">
                <a:moveTo>
                  <a:pt x="134024" y="1783582"/>
                </a:moveTo>
                <a:cubicBezTo>
                  <a:pt x="134861" y="1781907"/>
                  <a:pt x="122294" y="1763852"/>
                  <a:pt x="108903" y="1753437"/>
                </a:cubicBezTo>
                <a:cubicBezTo>
                  <a:pt x="91871" y="1740190"/>
                  <a:pt x="80607" y="1738164"/>
                  <a:pt x="68710" y="1723292"/>
                </a:cubicBezTo>
                <a:cubicBezTo>
                  <a:pt x="64938" y="1718577"/>
                  <a:pt x="62011" y="1713244"/>
                  <a:pt x="58661" y="1708220"/>
                </a:cubicBezTo>
                <a:cubicBezTo>
                  <a:pt x="56986" y="1701521"/>
                  <a:pt x="55534" y="1694762"/>
                  <a:pt x="53637" y="1688123"/>
                </a:cubicBezTo>
                <a:cubicBezTo>
                  <a:pt x="52182" y="1683031"/>
                  <a:pt x="49762" y="1678221"/>
                  <a:pt x="48613" y="1673051"/>
                </a:cubicBezTo>
                <a:cubicBezTo>
                  <a:pt x="46403" y="1663106"/>
                  <a:pt x="45100" y="1652980"/>
                  <a:pt x="43589" y="1642905"/>
                </a:cubicBezTo>
                <a:cubicBezTo>
                  <a:pt x="31810" y="1564382"/>
                  <a:pt x="41248" y="1595694"/>
                  <a:pt x="28516" y="1557494"/>
                </a:cubicBezTo>
                <a:cubicBezTo>
                  <a:pt x="16207" y="1471326"/>
                  <a:pt x="30160" y="1554022"/>
                  <a:pt x="18468" y="1507253"/>
                </a:cubicBezTo>
                <a:lnTo>
                  <a:pt x="8419" y="1467059"/>
                </a:lnTo>
                <a:cubicBezTo>
                  <a:pt x="0" y="1399708"/>
                  <a:pt x="821" y="1425152"/>
                  <a:pt x="8419" y="1326382"/>
                </a:cubicBezTo>
                <a:cubicBezTo>
                  <a:pt x="9200" y="1316225"/>
                  <a:pt x="9526" y="1305640"/>
                  <a:pt x="13444" y="1296237"/>
                </a:cubicBezTo>
                <a:cubicBezTo>
                  <a:pt x="18089" y="1285089"/>
                  <a:pt x="33540" y="1266092"/>
                  <a:pt x="33540" y="1266092"/>
                </a:cubicBezTo>
                <a:cubicBezTo>
                  <a:pt x="42435" y="1230520"/>
                  <a:pt x="31816" y="1258343"/>
                  <a:pt x="48613" y="1235947"/>
                </a:cubicBezTo>
                <a:cubicBezTo>
                  <a:pt x="55859" y="1226286"/>
                  <a:pt x="68710" y="1205802"/>
                  <a:pt x="68710" y="1205802"/>
                </a:cubicBezTo>
                <a:cubicBezTo>
                  <a:pt x="82107" y="1165610"/>
                  <a:pt x="62011" y="1212501"/>
                  <a:pt x="88806" y="1185705"/>
                </a:cubicBezTo>
                <a:cubicBezTo>
                  <a:pt x="92551" y="1181960"/>
                  <a:pt x="91258" y="1175262"/>
                  <a:pt x="93830" y="1170633"/>
                </a:cubicBezTo>
                <a:cubicBezTo>
                  <a:pt x="108034" y="1145067"/>
                  <a:pt x="108729" y="1145685"/>
                  <a:pt x="123976" y="1130440"/>
                </a:cubicBezTo>
                <a:cubicBezTo>
                  <a:pt x="138261" y="1101869"/>
                  <a:pt x="128728" y="1115639"/>
                  <a:pt x="154121" y="1090246"/>
                </a:cubicBezTo>
                <a:lnTo>
                  <a:pt x="154121" y="1090246"/>
                </a:lnTo>
                <a:cubicBezTo>
                  <a:pt x="160550" y="1080603"/>
                  <a:pt x="173823" y="1058558"/>
                  <a:pt x="184266" y="1055077"/>
                </a:cubicBezTo>
                <a:lnTo>
                  <a:pt x="199338" y="1050053"/>
                </a:lnTo>
                <a:cubicBezTo>
                  <a:pt x="235145" y="1014246"/>
                  <a:pt x="194508" y="1052912"/>
                  <a:pt x="229483" y="1024932"/>
                </a:cubicBezTo>
                <a:cubicBezTo>
                  <a:pt x="233182" y="1021973"/>
                  <a:pt x="235590" y="1017511"/>
                  <a:pt x="239532" y="1014883"/>
                </a:cubicBezTo>
                <a:cubicBezTo>
                  <a:pt x="263509" y="998898"/>
                  <a:pt x="254478" y="1009278"/>
                  <a:pt x="279725" y="999811"/>
                </a:cubicBezTo>
                <a:cubicBezTo>
                  <a:pt x="286738" y="997181"/>
                  <a:pt x="292938" y="992713"/>
                  <a:pt x="299822" y="989763"/>
                </a:cubicBezTo>
                <a:cubicBezTo>
                  <a:pt x="304690" y="987677"/>
                  <a:pt x="309785" y="986131"/>
                  <a:pt x="314894" y="984738"/>
                </a:cubicBezTo>
                <a:cubicBezTo>
                  <a:pt x="328218" y="981104"/>
                  <a:pt x="355088" y="974690"/>
                  <a:pt x="355088" y="974690"/>
                </a:cubicBezTo>
                <a:cubicBezTo>
                  <a:pt x="360112" y="971341"/>
                  <a:pt x="365445" y="968414"/>
                  <a:pt x="370160" y="964642"/>
                </a:cubicBezTo>
                <a:cubicBezTo>
                  <a:pt x="373859" y="961683"/>
                  <a:pt x="376147" y="957030"/>
                  <a:pt x="380209" y="954593"/>
                </a:cubicBezTo>
                <a:cubicBezTo>
                  <a:pt x="384750" y="951868"/>
                  <a:pt x="390652" y="952141"/>
                  <a:pt x="395281" y="949569"/>
                </a:cubicBezTo>
                <a:cubicBezTo>
                  <a:pt x="405838" y="943704"/>
                  <a:pt x="415378" y="936171"/>
                  <a:pt x="425426" y="929472"/>
                </a:cubicBezTo>
                <a:cubicBezTo>
                  <a:pt x="430450" y="926123"/>
                  <a:pt x="434770" y="921334"/>
                  <a:pt x="440499" y="919424"/>
                </a:cubicBezTo>
                <a:cubicBezTo>
                  <a:pt x="465235" y="911179"/>
                  <a:pt x="450347" y="915271"/>
                  <a:pt x="485716" y="909376"/>
                </a:cubicBezTo>
                <a:cubicBezTo>
                  <a:pt x="489066" y="906026"/>
                  <a:pt x="491528" y="901446"/>
                  <a:pt x="495765" y="899327"/>
                </a:cubicBezTo>
                <a:cubicBezTo>
                  <a:pt x="505239" y="894590"/>
                  <a:pt x="525910" y="889279"/>
                  <a:pt x="525910" y="889279"/>
                </a:cubicBezTo>
                <a:cubicBezTo>
                  <a:pt x="530934" y="885930"/>
                  <a:pt x="536398" y="883161"/>
                  <a:pt x="540982" y="879231"/>
                </a:cubicBezTo>
                <a:cubicBezTo>
                  <a:pt x="548175" y="873066"/>
                  <a:pt x="553196" y="864389"/>
                  <a:pt x="561079" y="859134"/>
                </a:cubicBezTo>
                <a:lnTo>
                  <a:pt x="591224" y="839037"/>
                </a:lnTo>
                <a:lnTo>
                  <a:pt x="606296" y="828989"/>
                </a:lnTo>
                <a:cubicBezTo>
                  <a:pt x="617076" y="796653"/>
                  <a:pt x="602870" y="831777"/>
                  <a:pt x="626393" y="798844"/>
                </a:cubicBezTo>
                <a:cubicBezTo>
                  <a:pt x="630746" y="792749"/>
                  <a:pt x="632286" y="784979"/>
                  <a:pt x="636441" y="778747"/>
                </a:cubicBezTo>
                <a:cubicBezTo>
                  <a:pt x="639069" y="774806"/>
                  <a:pt x="643531" y="772398"/>
                  <a:pt x="646490" y="768699"/>
                </a:cubicBezTo>
                <a:cubicBezTo>
                  <a:pt x="671842" y="737009"/>
                  <a:pt x="642324" y="767839"/>
                  <a:pt x="666587" y="743578"/>
                </a:cubicBezTo>
                <a:cubicBezTo>
                  <a:pt x="669936" y="736879"/>
                  <a:pt x="672666" y="729832"/>
                  <a:pt x="676635" y="723481"/>
                </a:cubicBezTo>
                <a:cubicBezTo>
                  <a:pt x="686587" y="707558"/>
                  <a:pt x="690291" y="704801"/>
                  <a:pt x="701756" y="693336"/>
                </a:cubicBezTo>
                <a:lnTo>
                  <a:pt x="711804" y="663191"/>
                </a:lnTo>
                <a:cubicBezTo>
                  <a:pt x="713479" y="658167"/>
                  <a:pt x="714460" y="652856"/>
                  <a:pt x="716828" y="648119"/>
                </a:cubicBezTo>
                <a:lnTo>
                  <a:pt x="726877" y="628022"/>
                </a:lnTo>
                <a:cubicBezTo>
                  <a:pt x="728552" y="621323"/>
                  <a:pt x="730004" y="614564"/>
                  <a:pt x="731901" y="607925"/>
                </a:cubicBezTo>
                <a:cubicBezTo>
                  <a:pt x="733356" y="602833"/>
                  <a:pt x="735776" y="598023"/>
                  <a:pt x="736925" y="592853"/>
                </a:cubicBezTo>
                <a:cubicBezTo>
                  <a:pt x="748715" y="539797"/>
                  <a:pt x="735663" y="581568"/>
                  <a:pt x="746973" y="547635"/>
                </a:cubicBezTo>
                <a:cubicBezTo>
                  <a:pt x="748946" y="531852"/>
                  <a:pt x="754054" y="489092"/>
                  <a:pt x="757022" y="472272"/>
                </a:cubicBezTo>
                <a:cubicBezTo>
                  <a:pt x="775578" y="367120"/>
                  <a:pt x="760366" y="468962"/>
                  <a:pt x="772094" y="386861"/>
                </a:cubicBezTo>
                <a:cubicBezTo>
                  <a:pt x="777594" y="227358"/>
                  <a:pt x="765331" y="288305"/>
                  <a:pt x="787167" y="200967"/>
                </a:cubicBezTo>
                <a:lnTo>
                  <a:pt x="787167" y="200967"/>
                </a:lnTo>
                <a:cubicBezTo>
                  <a:pt x="789863" y="187487"/>
                  <a:pt x="794955" y="156627"/>
                  <a:pt x="802239" y="145701"/>
                </a:cubicBezTo>
                <a:lnTo>
                  <a:pt x="812288" y="130629"/>
                </a:lnTo>
                <a:lnTo>
                  <a:pt x="827360" y="85411"/>
                </a:lnTo>
                <a:cubicBezTo>
                  <a:pt x="829035" y="80387"/>
                  <a:pt x="830015" y="75075"/>
                  <a:pt x="832384" y="70338"/>
                </a:cubicBezTo>
                <a:cubicBezTo>
                  <a:pt x="835734" y="63639"/>
                  <a:pt x="839483" y="57126"/>
                  <a:pt x="842433" y="50242"/>
                </a:cubicBezTo>
                <a:cubicBezTo>
                  <a:pt x="844519" y="45374"/>
                  <a:pt x="843712" y="38914"/>
                  <a:pt x="847457" y="35169"/>
                </a:cubicBezTo>
                <a:cubicBezTo>
                  <a:pt x="851202" y="31424"/>
                  <a:pt x="857505" y="31820"/>
                  <a:pt x="862529" y="30145"/>
                </a:cubicBezTo>
                <a:cubicBezTo>
                  <a:pt x="880068" y="12608"/>
                  <a:pt x="868085" y="21595"/>
                  <a:pt x="902723" y="10048"/>
                </a:cubicBezTo>
                <a:lnTo>
                  <a:pt x="917795" y="5024"/>
                </a:lnTo>
                <a:lnTo>
                  <a:pt x="932868" y="0"/>
                </a:lnTo>
                <a:cubicBezTo>
                  <a:pt x="941242" y="1675"/>
                  <a:pt x="949750" y="2777"/>
                  <a:pt x="957989" y="5024"/>
                </a:cubicBezTo>
                <a:cubicBezTo>
                  <a:pt x="968208" y="7811"/>
                  <a:pt x="988134" y="15072"/>
                  <a:pt x="988134" y="15072"/>
                </a:cubicBezTo>
                <a:cubicBezTo>
                  <a:pt x="991483" y="18422"/>
                  <a:pt x="994120" y="22684"/>
                  <a:pt x="998182" y="25121"/>
                </a:cubicBezTo>
                <a:cubicBezTo>
                  <a:pt x="1002723" y="27846"/>
                  <a:pt x="1009510" y="26400"/>
                  <a:pt x="1013255" y="30145"/>
                </a:cubicBezTo>
                <a:cubicBezTo>
                  <a:pt x="1017000" y="33890"/>
                  <a:pt x="1015341" y="40811"/>
                  <a:pt x="1018279" y="45218"/>
                </a:cubicBezTo>
                <a:cubicBezTo>
                  <a:pt x="1022220" y="51130"/>
                  <a:pt x="1028327" y="55266"/>
                  <a:pt x="1033351" y="60290"/>
                </a:cubicBezTo>
                <a:cubicBezTo>
                  <a:pt x="1035026" y="66989"/>
                  <a:pt x="1036392" y="73773"/>
                  <a:pt x="1038376" y="80387"/>
                </a:cubicBezTo>
                <a:cubicBezTo>
                  <a:pt x="1041420" y="90532"/>
                  <a:pt x="1048424" y="110532"/>
                  <a:pt x="1048424" y="110532"/>
                </a:cubicBezTo>
                <a:cubicBezTo>
                  <a:pt x="1046749" y="123930"/>
                  <a:pt x="1045620" y="137407"/>
                  <a:pt x="1043400" y="150725"/>
                </a:cubicBezTo>
                <a:cubicBezTo>
                  <a:pt x="1042265" y="157536"/>
                  <a:pt x="1039649" y="164035"/>
                  <a:pt x="1038376" y="170822"/>
                </a:cubicBezTo>
                <a:cubicBezTo>
                  <a:pt x="1034621" y="190847"/>
                  <a:pt x="1030854" y="210895"/>
                  <a:pt x="1028327" y="231112"/>
                </a:cubicBezTo>
                <a:cubicBezTo>
                  <a:pt x="1026504" y="245699"/>
                  <a:pt x="1024503" y="274806"/>
                  <a:pt x="1018279" y="291402"/>
                </a:cubicBezTo>
                <a:cubicBezTo>
                  <a:pt x="1015649" y="298415"/>
                  <a:pt x="1011180" y="304615"/>
                  <a:pt x="1008230" y="311499"/>
                </a:cubicBezTo>
                <a:cubicBezTo>
                  <a:pt x="1006144" y="316367"/>
                  <a:pt x="1004661" y="321479"/>
                  <a:pt x="1003206" y="326571"/>
                </a:cubicBezTo>
                <a:cubicBezTo>
                  <a:pt x="1001309" y="333210"/>
                  <a:pt x="1000902" y="340321"/>
                  <a:pt x="998182" y="346668"/>
                </a:cubicBezTo>
                <a:cubicBezTo>
                  <a:pt x="990806" y="363878"/>
                  <a:pt x="980015" y="379525"/>
                  <a:pt x="973061" y="396910"/>
                </a:cubicBezTo>
                <a:cubicBezTo>
                  <a:pt x="941889" y="474842"/>
                  <a:pt x="989693" y="352048"/>
                  <a:pt x="952965" y="462224"/>
                </a:cubicBezTo>
                <a:lnTo>
                  <a:pt x="942916" y="492369"/>
                </a:lnTo>
                <a:lnTo>
                  <a:pt x="937892" y="507442"/>
                </a:lnTo>
                <a:cubicBezTo>
                  <a:pt x="935057" y="527285"/>
                  <a:pt x="932741" y="548147"/>
                  <a:pt x="927844" y="567732"/>
                </a:cubicBezTo>
                <a:cubicBezTo>
                  <a:pt x="926559" y="572870"/>
                  <a:pt x="924494" y="577780"/>
                  <a:pt x="922819" y="582804"/>
                </a:cubicBezTo>
                <a:cubicBezTo>
                  <a:pt x="921144" y="592852"/>
                  <a:pt x="919793" y="602960"/>
                  <a:pt x="917795" y="612949"/>
                </a:cubicBezTo>
                <a:cubicBezTo>
                  <a:pt x="913998" y="631933"/>
                  <a:pt x="909132" y="643964"/>
                  <a:pt x="902723" y="663191"/>
                </a:cubicBezTo>
                <a:cubicBezTo>
                  <a:pt x="902719" y="663202"/>
                  <a:pt x="892679" y="693325"/>
                  <a:pt x="892674" y="693336"/>
                </a:cubicBezTo>
                <a:cubicBezTo>
                  <a:pt x="889325" y="700035"/>
                  <a:pt x="885256" y="706420"/>
                  <a:pt x="882626" y="713433"/>
                </a:cubicBezTo>
                <a:cubicBezTo>
                  <a:pt x="880202" y="719899"/>
                  <a:pt x="879499" y="726891"/>
                  <a:pt x="877602" y="733530"/>
                </a:cubicBezTo>
                <a:cubicBezTo>
                  <a:pt x="876147" y="738622"/>
                  <a:pt x="874033" y="743510"/>
                  <a:pt x="872578" y="748602"/>
                </a:cubicBezTo>
                <a:cubicBezTo>
                  <a:pt x="866455" y="770034"/>
                  <a:pt x="867707" y="770522"/>
                  <a:pt x="862529" y="793820"/>
                </a:cubicBezTo>
                <a:cubicBezTo>
                  <a:pt x="855206" y="826769"/>
                  <a:pt x="858386" y="802723"/>
                  <a:pt x="852481" y="844061"/>
                </a:cubicBezTo>
                <a:cubicBezTo>
                  <a:pt x="850572" y="857428"/>
                  <a:pt x="849677" y="870936"/>
                  <a:pt x="847457" y="884255"/>
                </a:cubicBezTo>
                <a:cubicBezTo>
                  <a:pt x="846322" y="891066"/>
                  <a:pt x="843787" y="897581"/>
                  <a:pt x="842433" y="904352"/>
                </a:cubicBezTo>
                <a:cubicBezTo>
                  <a:pt x="837914" y="926948"/>
                  <a:pt x="836000" y="946767"/>
                  <a:pt x="832384" y="969666"/>
                </a:cubicBezTo>
                <a:cubicBezTo>
                  <a:pt x="829206" y="989791"/>
                  <a:pt x="824363" y="1009683"/>
                  <a:pt x="822336" y="1029956"/>
                </a:cubicBezTo>
                <a:cubicBezTo>
                  <a:pt x="820661" y="1046703"/>
                  <a:pt x="819586" y="1063521"/>
                  <a:pt x="817312" y="1080198"/>
                </a:cubicBezTo>
                <a:cubicBezTo>
                  <a:pt x="808321" y="1146128"/>
                  <a:pt x="810226" y="1121676"/>
                  <a:pt x="802239" y="1165609"/>
                </a:cubicBezTo>
                <a:cubicBezTo>
                  <a:pt x="800417" y="1175632"/>
                  <a:pt x="799425" y="1185810"/>
                  <a:pt x="797215" y="1195754"/>
                </a:cubicBezTo>
                <a:cubicBezTo>
                  <a:pt x="796066" y="1200924"/>
                  <a:pt x="793646" y="1205734"/>
                  <a:pt x="792191" y="1210826"/>
                </a:cubicBezTo>
                <a:cubicBezTo>
                  <a:pt x="790294" y="1217465"/>
                  <a:pt x="789151" y="1224309"/>
                  <a:pt x="787167" y="1230923"/>
                </a:cubicBezTo>
                <a:cubicBezTo>
                  <a:pt x="784123" y="1241068"/>
                  <a:pt x="779687" y="1250792"/>
                  <a:pt x="777118" y="1261068"/>
                </a:cubicBezTo>
                <a:cubicBezTo>
                  <a:pt x="774310" y="1272302"/>
                  <a:pt x="766939" y="1303971"/>
                  <a:pt x="762046" y="1311310"/>
                </a:cubicBezTo>
                <a:cubicBezTo>
                  <a:pt x="758697" y="1316334"/>
                  <a:pt x="754450" y="1320864"/>
                  <a:pt x="751998" y="1326382"/>
                </a:cubicBezTo>
                <a:cubicBezTo>
                  <a:pt x="751991" y="1326397"/>
                  <a:pt x="739440" y="1364056"/>
                  <a:pt x="736925" y="1371600"/>
                </a:cubicBezTo>
                <a:cubicBezTo>
                  <a:pt x="735250" y="1376624"/>
                  <a:pt x="735646" y="1382927"/>
                  <a:pt x="731901" y="1386672"/>
                </a:cubicBezTo>
                <a:lnTo>
                  <a:pt x="721852" y="1396721"/>
                </a:lnTo>
                <a:cubicBezTo>
                  <a:pt x="720177" y="1403420"/>
                  <a:pt x="719012" y="1410267"/>
                  <a:pt x="716828" y="1416818"/>
                </a:cubicBezTo>
                <a:cubicBezTo>
                  <a:pt x="713976" y="1425374"/>
                  <a:pt x="709946" y="1433494"/>
                  <a:pt x="706780" y="1441938"/>
                </a:cubicBezTo>
                <a:cubicBezTo>
                  <a:pt x="695691" y="1471510"/>
                  <a:pt x="709353" y="1441819"/>
                  <a:pt x="691707" y="1477108"/>
                </a:cubicBezTo>
                <a:cubicBezTo>
                  <a:pt x="689576" y="1485632"/>
                  <a:pt x="685662" y="1503470"/>
                  <a:pt x="681659" y="1512277"/>
                </a:cubicBezTo>
                <a:cubicBezTo>
                  <a:pt x="675461" y="1525913"/>
                  <a:pt x="668261" y="1539072"/>
                  <a:pt x="661562" y="1552470"/>
                </a:cubicBezTo>
                <a:cubicBezTo>
                  <a:pt x="658213" y="1559169"/>
                  <a:pt x="653882" y="1565462"/>
                  <a:pt x="651514" y="1572567"/>
                </a:cubicBezTo>
                <a:cubicBezTo>
                  <a:pt x="649839" y="1577591"/>
                  <a:pt x="648682" y="1582819"/>
                  <a:pt x="646490" y="1587640"/>
                </a:cubicBezTo>
                <a:cubicBezTo>
                  <a:pt x="640292" y="1601276"/>
                  <a:pt x="633092" y="1614435"/>
                  <a:pt x="626393" y="1627833"/>
                </a:cubicBezTo>
                <a:cubicBezTo>
                  <a:pt x="623044" y="1634532"/>
                  <a:pt x="618162" y="1640664"/>
                  <a:pt x="616345" y="1647930"/>
                </a:cubicBezTo>
                <a:cubicBezTo>
                  <a:pt x="614670" y="1654629"/>
                  <a:pt x="614041" y="1661679"/>
                  <a:pt x="611321" y="1668026"/>
                </a:cubicBezTo>
                <a:cubicBezTo>
                  <a:pt x="608942" y="1673576"/>
                  <a:pt x="604268" y="1677856"/>
                  <a:pt x="601272" y="1683099"/>
                </a:cubicBezTo>
                <a:cubicBezTo>
                  <a:pt x="597556" y="1689602"/>
                  <a:pt x="594005" y="1696242"/>
                  <a:pt x="591224" y="1703196"/>
                </a:cubicBezTo>
                <a:cubicBezTo>
                  <a:pt x="573289" y="1748034"/>
                  <a:pt x="590459" y="1719418"/>
                  <a:pt x="571127" y="1748413"/>
                </a:cubicBezTo>
                <a:cubicBezTo>
                  <a:pt x="557688" y="1788731"/>
                  <a:pt x="567696" y="1770287"/>
                  <a:pt x="540982" y="1803679"/>
                </a:cubicBezTo>
                <a:cubicBezTo>
                  <a:pt x="537633" y="1812053"/>
                  <a:pt x="533786" y="1820244"/>
                  <a:pt x="530934" y="1828800"/>
                </a:cubicBezTo>
                <a:cubicBezTo>
                  <a:pt x="529289" y="1833735"/>
                  <a:pt x="524517" y="1857915"/>
                  <a:pt x="520885" y="1863969"/>
                </a:cubicBezTo>
                <a:cubicBezTo>
                  <a:pt x="518448" y="1868031"/>
                  <a:pt x="514186" y="1870668"/>
                  <a:pt x="510837" y="1874018"/>
                </a:cubicBezTo>
                <a:cubicBezTo>
                  <a:pt x="494668" y="1922525"/>
                  <a:pt x="520594" y="1847116"/>
                  <a:pt x="495765" y="1909187"/>
                </a:cubicBezTo>
                <a:cubicBezTo>
                  <a:pt x="491831" y="1919021"/>
                  <a:pt x="490453" y="1929858"/>
                  <a:pt x="485716" y="1939332"/>
                </a:cubicBezTo>
                <a:cubicBezTo>
                  <a:pt x="472968" y="1964830"/>
                  <a:pt x="479823" y="1953197"/>
                  <a:pt x="465619" y="1974501"/>
                </a:cubicBezTo>
                <a:lnTo>
                  <a:pt x="455571" y="2004646"/>
                </a:lnTo>
                <a:cubicBezTo>
                  <a:pt x="453896" y="2009670"/>
                  <a:pt x="453485" y="2015312"/>
                  <a:pt x="450547" y="2019719"/>
                </a:cubicBezTo>
                <a:cubicBezTo>
                  <a:pt x="447198" y="2024743"/>
                  <a:pt x="443199" y="2029390"/>
                  <a:pt x="440499" y="2034791"/>
                </a:cubicBezTo>
                <a:cubicBezTo>
                  <a:pt x="438130" y="2039528"/>
                  <a:pt x="437560" y="2044996"/>
                  <a:pt x="435474" y="2049864"/>
                </a:cubicBezTo>
                <a:cubicBezTo>
                  <a:pt x="432524" y="2056748"/>
                  <a:pt x="428376" y="2063076"/>
                  <a:pt x="425426" y="2069960"/>
                </a:cubicBezTo>
                <a:cubicBezTo>
                  <a:pt x="416854" y="2089962"/>
                  <a:pt x="425208" y="2081538"/>
                  <a:pt x="410354" y="2100105"/>
                </a:cubicBezTo>
                <a:cubicBezTo>
                  <a:pt x="404594" y="2107305"/>
                  <a:pt x="393338" y="2116600"/>
                  <a:pt x="385233" y="2120202"/>
                </a:cubicBezTo>
                <a:cubicBezTo>
                  <a:pt x="375554" y="2124504"/>
                  <a:pt x="355088" y="2130251"/>
                  <a:pt x="355088" y="2130251"/>
                </a:cubicBezTo>
                <a:cubicBezTo>
                  <a:pt x="340015" y="2128576"/>
                  <a:pt x="324257" y="2130022"/>
                  <a:pt x="309870" y="2125226"/>
                </a:cubicBezTo>
                <a:cubicBezTo>
                  <a:pt x="296262" y="2120690"/>
                  <a:pt x="275056" y="2102195"/>
                  <a:pt x="264652" y="2090057"/>
                </a:cubicBezTo>
                <a:cubicBezTo>
                  <a:pt x="259203" y="2083699"/>
                  <a:pt x="255029" y="2076318"/>
                  <a:pt x="249580" y="2069960"/>
                </a:cubicBezTo>
                <a:cubicBezTo>
                  <a:pt x="244956" y="2064565"/>
                  <a:pt x="239531" y="2059912"/>
                  <a:pt x="234507" y="2054888"/>
                </a:cubicBezTo>
                <a:lnTo>
                  <a:pt x="224459" y="2014694"/>
                </a:lnTo>
                <a:cubicBezTo>
                  <a:pt x="222784" y="2007995"/>
                  <a:pt x="221618" y="2001149"/>
                  <a:pt x="219435" y="1994598"/>
                </a:cubicBezTo>
                <a:lnTo>
                  <a:pt x="214411" y="1979525"/>
                </a:lnTo>
                <a:cubicBezTo>
                  <a:pt x="212736" y="1917560"/>
                  <a:pt x="214141" y="1855436"/>
                  <a:pt x="209387" y="1793631"/>
                </a:cubicBezTo>
                <a:cubicBezTo>
                  <a:pt x="209024" y="1788908"/>
                  <a:pt x="202297" y="1787281"/>
                  <a:pt x="199338" y="1783582"/>
                </a:cubicBezTo>
                <a:cubicBezTo>
                  <a:pt x="173985" y="1751892"/>
                  <a:pt x="203505" y="1782725"/>
                  <a:pt x="179241" y="1758461"/>
                </a:cubicBezTo>
                <a:cubicBezTo>
                  <a:pt x="164169" y="1760136"/>
                  <a:pt x="148983" y="1760993"/>
                  <a:pt x="134024" y="1763486"/>
                </a:cubicBezTo>
                <a:cubicBezTo>
                  <a:pt x="128800" y="1764357"/>
                  <a:pt x="124247" y="1768510"/>
                  <a:pt x="118951" y="1768510"/>
                </a:cubicBezTo>
                <a:cubicBezTo>
                  <a:pt x="113655" y="1768510"/>
                  <a:pt x="109017" y="1764770"/>
                  <a:pt x="103879" y="1763486"/>
                </a:cubicBezTo>
                <a:cubicBezTo>
                  <a:pt x="102254" y="1763080"/>
                  <a:pt x="133187" y="1785257"/>
                  <a:pt x="134024" y="1783582"/>
                </a:cubicBezTo>
                <a:close/>
              </a:path>
            </a:pathLst>
          </a:custGeom>
          <a:noFill/>
          <a:ln w="28575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fontAlgn="base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</a:pPr>
            <a:endParaRPr kumimoji="1" lang="zh-TW" altLang="en-US" sz="2800" b="1" smtClean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標楷體" pitchFamily="65" charset="-120"/>
              <a:ea typeface="標楷體" pitchFamily="65" charset="-120"/>
            </a:endParaRPr>
          </a:p>
        </p:txBody>
      </p:sp>
      <p:pic>
        <p:nvPicPr>
          <p:cNvPr id="1026" name="Picture 2" descr="http://www.cwb.gov.tw/V7/prevent/warning/Data/TEDPTA/imgs/products/2013USAGI-092109_PTA_1_download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8307" y="1299127"/>
            <a:ext cx="5238791" cy="38359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7" name="文字方塊 36"/>
          <p:cNvSpPr txBox="1"/>
          <p:nvPr/>
        </p:nvSpPr>
        <p:spPr>
          <a:xfrm>
            <a:off x="6058105" y="5727834"/>
            <a:ext cx="25571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dirty="0" smtClean="0"/>
              <a:t>資料來源</a:t>
            </a:r>
            <a:r>
              <a:rPr lang="en-US" altLang="zh-TW" dirty="0" smtClean="0"/>
              <a:t>:</a:t>
            </a:r>
            <a:r>
              <a:rPr lang="zh-TW" altLang="en-US" dirty="0" smtClean="0"/>
              <a:t>經濟部水利署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40844836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圖片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28658" y="4135500"/>
            <a:ext cx="4403000" cy="2722499"/>
          </a:xfrm>
          <a:prstGeom prst="rect">
            <a:avLst/>
          </a:prstGeom>
        </p:spPr>
      </p:pic>
      <p:pic>
        <p:nvPicPr>
          <p:cNvPr id="5" name="圖片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3754" y="4135501"/>
            <a:ext cx="4378269" cy="2727011"/>
          </a:xfrm>
          <a:prstGeom prst="rect">
            <a:avLst/>
          </a:prstGeom>
        </p:spPr>
      </p:pic>
      <p:sp>
        <p:nvSpPr>
          <p:cNvPr id="2" name="標題 1"/>
          <p:cNvSpPr>
            <a:spLocks noGrp="1"/>
          </p:cNvSpPr>
          <p:nvPr>
            <p:ph type="title" idx="4294967295"/>
          </p:nvPr>
        </p:nvSpPr>
        <p:spPr>
          <a:xfrm>
            <a:off x="326831" y="116632"/>
            <a:ext cx="7906072" cy="792088"/>
          </a:xfrm>
        </p:spPr>
        <p:txBody>
          <a:bodyPr/>
          <a:lstStyle/>
          <a:p>
            <a:pPr algn="l"/>
            <a:r>
              <a:rPr lang="zh-TW" altLang="en-US" dirty="0" smtClean="0">
                <a:latin typeface="+mj-ea"/>
                <a:ea typeface="+mj-ea"/>
                <a:cs typeface="全真中黑體"/>
              </a:rPr>
              <a:t>未來情勢分析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4294967295"/>
          </p:nvPr>
        </p:nvSpPr>
        <p:spPr>
          <a:xfrm>
            <a:off x="258625" y="1073301"/>
            <a:ext cx="8701988" cy="3108598"/>
          </a:xfrm>
        </p:spPr>
        <p:txBody>
          <a:bodyPr/>
          <a:lstStyle/>
          <a:p>
            <a:pPr marL="182563" indent="-173038">
              <a:lnSpc>
                <a:spcPts val="3000"/>
              </a:lnSpc>
              <a:spcBef>
                <a:spcPts val="0"/>
              </a:spcBef>
              <a:buClr>
                <a:srgbClr val="C00000"/>
              </a:buClr>
              <a:buFont typeface="Arial" panose="020B0604020202020204" pitchFamily="34" charset="0"/>
              <a:buChar char="•"/>
              <a:defRPr/>
            </a:pPr>
            <a:r>
              <a:rPr lang="zh-TW" altLang="en-US" sz="2400" dirty="0" smtClean="0">
                <a:effectLst/>
                <a:latin typeface="Calibri" panose="020F0502020204030204" pitchFamily="34" charset="0"/>
                <a:ea typeface="微軟正黑體" panose="020B0604030504040204" pitchFamily="34" charset="-120"/>
                <a:cs typeface="Times New Roman" pitchFamily="18" charset="0"/>
              </a:rPr>
              <a:t>天</a:t>
            </a:r>
            <a:r>
              <a:rPr lang="zh-TW" altLang="en-US" sz="2400" dirty="0">
                <a:effectLst/>
                <a:latin typeface="Calibri" panose="020F0502020204030204" pitchFamily="34" charset="0"/>
                <a:ea typeface="微軟正黑體" panose="020B0604030504040204" pitchFamily="34" charset="-120"/>
                <a:cs typeface="Times New Roman" pitchFamily="18" charset="0"/>
              </a:rPr>
              <a:t>兔颱風結構受地形及環境限制，</a:t>
            </a:r>
            <a:r>
              <a:rPr lang="zh-TW" altLang="en-US" sz="2400" b="1" dirty="0">
                <a:solidFill>
                  <a:srgbClr val="0000CC"/>
                </a:solidFill>
                <a:effectLst/>
                <a:latin typeface="Calibri" panose="020F0502020204030204" pitchFamily="34" charset="0"/>
                <a:ea typeface="微軟正黑體" panose="020B0604030504040204" pitchFamily="34" charset="-120"/>
                <a:cs typeface="Times New Roman" pitchFamily="18" charset="0"/>
              </a:rPr>
              <a:t>颱風強度</a:t>
            </a:r>
            <a:r>
              <a:rPr lang="zh-TW" altLang="en-US" sz="2400" b="1" dirty="0" smtClean="0">
                <a:solidFill>
                  <a:srgbClr val="0000CC"/>
                </a:solidFill>
                <a:effectLst/>
                <a:latin typeface="Calibri" panose="020F0502020204030204" pitchFamily="34" charset="0"/>
                <a:ea typeface="微軟正黑體" panose="020B0604030504040204" pitchFamily="34" charset="-120"/>
                <a:cs typeface="Times New Roman" pitchFamily="18" charset="0"/>
              </a:rPr>
              <a:t>持續減弱</a:t>
            </a:r>
            <a:r>
              <a:rPr lang="zh-TW" altLang="en-US" sz="2400" dirty="0">
                <a:effectLst/>
                <a:latin typeface="Calibri" panose="020F0502020204030204" pitchFamily="34" charset="0"/>
                <a:ea typeface="微軟正黑體" panose="020B0604030504040204" pitchFamily="34" charset="-120"/>
                <a:cs typeface="Times New Roman" pitchFamily="18" charset="0"/>
              </a:rPr>
              <a:t>，目前已減弱為中度，其中心目前位於</a:t>
            </a:r>
            <a:r>
              <a:rPr lang="zh-TW" altLang="en-US" sz="2400" b="1" dirty="0" smtClean="0">
                <a:solidFill>
                  <a:srgbClr val="0000CC"/>
                </a:solidFill>
                <a:effectLst/>
                <a:latin typeface="Calibri" panose="020F0502020204030204" pitchFamily="34" charset="0"/>
                <a:ea typeface="微軟正黑體" panose="020B0604030504040204" pitchFamily="34" charset="-120"/>
                <a:cs typeface="Times New Roman" pitchFamily="18" charset="0"/>
              </a:rPr>
              <a:t>台南市南</a:t>
            </a:r>
            <a:r>
              <a:rPr lang="zh-TW" altLang="en-US" sz="2400" b="1" dirty="0">
                <a:solidFill>
                  <a:srgbClr val="0000CC"/>
                </a:solidFill>
                <a:effectLst/>
                <a:latin typeface="Calibri" panose="020F0502020204030204" pitchFamily="34" charset="0"/>
                <a:ea typeface="微軟正黑體" panose="020B0604030504040204" pitchFamily="34" charset="-120"/>
                <a:cs typeface="Times New Roman" pitchFamily="18" charset="0"/>
              </a:rPr>
              <a:t>南</a:t>
            </a:r>
            <a:r>
              <a:rPr lang="zh-TW" altLang="en-US" sz="2400" b="1" dirty="0" smtClean="0">
                <a:solidFill>
                  <a:srgbClr val="0000CC"/>
                </a:solidFill>
                <a:effectLst/>
                <a:latin typeface="Calibri" panose="020F0502020204030204" pitchFamily="34" charset="0"/>
                <a:ea typeface="微軟正黑體" panose="020B0604030504040204" pitchFamily="34" charset="-120"/>
                <a:cs typeface="Times New Roman" pitchFamily="18" charset="0"/>
              </a:rPr>
              <a:t>西方</a:t>
            </a:r>
            <a:r>
              <a:rPr lang="en-US" altLang="zh-TW" sz="2400" b="1" dirty="0" smtClean="0">
                <a:solidFill>
                  <a:srgbClr val="0000CC"/>
                </a:solidFill>
                <a:effectLst/>
                <a:latin typeface="Calibri" panose="020F0502020204030204" pitchFamily="34" charset="0"/>
                <a:ea typeface="微軟正黑體" panose="020B0604030504040204" pitchFamily="34" charset="-120"/>
                <a:cs typeface="Times New Roman" pitchFamily="18" charset="0"/>
              </a:rPr>
              <a:t>220</a:t>
            </a:r>
            <a:r>
              <a:rPr lang="zh-TW" altLang="en-US" sz="2400" b="1" dirty="0">
                <a:solidFill>
                  <a:srgbClr val="0000CC"/>
                </a:solidFill>
                <a:effectLst/>
                <a:latin typeface="Calibri" panose="020F0502020204030204" pitchFamily="34" charset="0"/>
                <a:ea typeface="微軟正黑體" panose="020B0604030504040204" pitchFamily="34" charset="-120"/>
                <a:cs typeface="Times New Roman" pitchFamily="18" charset="0"/>
              </a:rPr>
              <a:t>公里海面上</a:t>
            </a:r>
            <a:r>
              <a:rPr lang="zh-TW" altLang="en-US" sz="2400" dirty="0">
                <a:effectLst/>
                <a:latin typeface="Calibri" panose="020F0502020204030204" pitchFamily="34" charset="0"/>
                <a:ea typeface="微軟正黑體" panose="020B0604030504040204" pitchFamily="34" charset="-120"/>
                <a:cs typeface="Times New Roman" pitchFamily="18" charset="0"/>
              </a:rPr>
              <a:t>，暴風圈仍籠罩本</a:t>
            </a:r>
            <a:r>
              <a:rPr lang="zh-TW" altLang="en-US" sz="2400" dirty="0" smtClean="0">
                <a:effectLst/>
                <a:latin typeface="Calibri" panose="020F0502020204030204" pitchFamily="34" charset="0"/>
                <a:ea typeface="微軟正黑體" panose="020B0604030504040204" pitchFamily="34" charset="-120"/>
                <a:cs typeface="Times New Roman" pitchFamily="18" charset="0"/>
              </a:rPr>
              <a:t>市轄區</a:t>
            </a:r>
            <a:r>
              <a:rPr lang="zh-TW" altLang="en-US" sz="2400" dirty="0">
                <a:effectLst/>
                <a:latin typeface="Calibri" panose="020F0502020204030204" pitchFamily="34" charset="0"/>
                <a:ea typeface="微軟正黑體" panose="020B0604030504040204" pitchFamily="34" charset="-120"/>
                <a:cs typeface="Times New Roman" pitchFamily="18" charset="0"/>
              </a:rPr>
              <a:t>，仍請加強防範，</a:t>
            </a:r>
            <a:r>
              <a:rPr lang="zh-TW" altLang="en-US" sz="2400" b="1" dirty="0">
                <a:solidFill>
                  <a:srgbClr val="C00000"/>
                </a:solidFill>
                <a:effectLst/>
                <a:latin typeface="Calibri" panose="020F0502020204030204" pitchFamily="34" charset="0"/>
                <a:ea typeface="微軟正黑體" panose="020B0604030504040204" pitchFamily="34" charset="-120"/>
                <a:cs typeface="Times New Roman" pitchFamily="18" charset="0"/>
              </a:rPr>
              <a:t>預估周日</a:t>
            </a:r>
            <a:r>
              <a:rPr lang="en-US" altLang="zh-TW" sz="2400" b="1" dirty="0">
                <a:solidFill>
                  <a:srgbClr val="C00000"/>
                </a:solidFill>
                <a:effectLst/>
                <a:latin typeface="Calibri" panose="020F0502020204030204" pitchFamily="34" charset="0"/>
                <a:ea typeface="微軟正黑體" panose="020B0604030504040204" pitchFamily="34" charset="-120"/>
                <a:cs typeface="Times New Roman" pitchFamily="18" charset="0"/>
              </a:rPr>
              <a:t>(22</a:t>
            </a:r>
            <a:r>
              <a:rPr lang="zh-TW" altLang="en-US" sz="2400" b="1" dirty="0">
                <a:solidFill>
                  <a:srgbClr val="C00000"/>
                </a:solidFill>
                <a:effectLst/>
                <a:latin typeface="Calibri" panose="020F0502020204030204" pitchFamily="34" charset="0"/>
                <a:ea typeface="微軟正黑體" panose="020B0604030504040204" pitchFamily="34" charset="-120"/>
                <a:cs typeface="Times New Roman" pitchFamily="18" charset="0"/>
              </a:rPr>
              <a:t>日</a:t>
            </a:r>
            <a:r>
              <a:rPr lang="en-US" altLang="zh-TW" sz="2400" b="1" dirty="0">
                <a:solidFill>
                  <a:srgbClr val="C00000"/>
                </a:solidFill>
                <a:effectLst/>
                <a:latin typeface="Calibri" panose="020F0502020204030204" pitchFamily="34" charset="0"/>
                <a:ea typeface="微軟正黑體" panose="020B0604030504040204" pitchFamily="34" charset="-120"/>
                <a:cs typeface="Times New Roman" pitchFamily="18" charset="0"/>
              </a:rPr>
              <a:t>)</a:t>
            </a:r>
            <a:r>
              <a:rPr lang="zh-TW" altLang="en-US" sz="2400" b="1" dirty="0">
                <a:solidFill>
                  <a:srgbClr val="C00000"/>
                </a:solidFill>
                <a:effectLst/>
                <a:latin typeface="Calibri" panose="020F0502020204030204" pitchFamily="34" charset="0"/>
                <a:ea typeface="微軟正黑體" panose="020B0604030504040204" pitchFamily="34" charset="-120"/>
                <a:cs typeface="Times New Roman" pitchFamily="18" charset="0"/>
              </a:rPr>
              <a:t>凌晨</a:t>
            </a:r>
            <a:r>
              <a:rPr lang="zh-TW" altLang="en-US" sz="2400" b="1" dirty="0" smtClean="0">
                <a:solidFill>
                  <a:srgbClr val="C00000"/>
                </a:solidFill>
                <a:effectLst/>
                <a:latin typeface="Calibri" panose="020F0502020204030204" pitchFamily="34" charset="0"/>
                <a:ea typeface="微軟正黑體" panose="020B0604030504040204" pitchFamily="34" charset="-120"/>
                <a:cs typeface="Times New Roman" pitchFamily="18" charset="0"/>
              </a:rPr>
              <a:t>過後風</a:t>
            </a:r>
            <a:r>
              <a:rPr lang="zh-TW" altLang="en-US" sz="2400" b="1" dirty="0">
                <a:solidFill>
                  <a:srgbClr val="C00000"/>
                </a:solidFill>
                <a:effectLst/>
                <a:latin typeface="Calibri" panose="020F0502020204030204" pitchFamily="34" charset="0"/>
                <a:ea typeface="微軟正黑體" panose="020B0604030504040204" pitchFamily="34" charset="-120"/>
                <a:cs typeface="Times New Roman" pitchFamily="18" charset="0"/>
              </a:rPr>
              <a:t>雨勢將逐漸再趨緩</a:t>
            </a:r>
            <a:r>
              <a:rPr lang="zh-TW" altLang="en-US" sz="2400" dirty="0">
                <a:effectLst/>
                <a:latin typeface="Calibri" panose="020F0502020204030204" pitchFamily="34" charset="0"/>
                <a:ea typeface="微軟正黑體" panose="020B0604030504040204" pitchFamily="34" charset="-120"/>
                <a:cs typeface="Times New Roman" pitchFamily="18" charset="0"/>
              </a:rPr>
              <a:t>。</a:t>
            </a:r>
            <a:endParaRPr lang="en-US" altLang="zh-TW" sz="2400" dirty="0">
              <a:effectLst/>
              <a:latin typeface="Calibri" panose="020F0502020204030204" pitchFamily="34" charset="0"/>
              <a:ea typeface="微軟正黑體" panose="020B0604030504040204" pitchFamily="34" charset="-120"/>
              <a:cs typeface="Times New Roman" pitchFamily="18" charset="0"/>
            </a:endParaRPr>
          </a:p>
          <a:p>
            <a:pPr marL="182563" indent="-173038">
              <a:lnSpc>
                <a:spcPts val="3000"/>
              </a:lnSpc>
              <a:spcBef>
                <a:spcPts val="0"/>
              </a:spcBef>
              <a:buClr>
                <a:srgbClr val="C00000"/>
              </a:buClr>
              <a:buFont typeface="Arial" panose="020B0604020202020204" pitchFamily="34" charset="0"/>
              <a:buChar char="•"/>
              <a:defRPr/>
            </a:pPr>
            <a:r>
              <a:rPr lang="zh-TW" altLang="en-US" sz="2400" b="1" dirty="0" smtClean="0">
                <a:solidFill>
                  <a:srgbClr val="0000CC"/>
                </a:solidFill>
                <a:effectLst/>
                <a:latin typeface="Calibri" panose="020F0502020204030204" pitchFamily="34" charset="0"/>
                <a:ea typeface="微軟正黑體" panose="020B0604030504040204" pitchFamily="34" charset="-120"/>
              </a:rPr>
              <a:t>今</a:t>
            </a:r>
            <a:r>
              <a:rPr lang="zh-TW" altLang="en-US" sz="2400" b="1" dirty="0">
                <a:solidFill>
                  <a:srgbClr val="0000CC"/>
                </a:solidFill>
                <a:effectLst/>
                <a:latin typeface="Calibri" panose="020F0502020204030204" pitchFamily="34" charset="0"/>
                <a:ea typeface="微軟正黑體" panose="020B0604030504040204" pitchFamily="34" charset="-120"/>
              </a:rPr>
              <a:t>明二</a:t>
            </a:r>
            <a:r>
              <a:rPr lang="zh-TW" altLang="zh-TW" sz="2400" b="1" dirty="0">
                <a:solidFill>
                  <a:srgbClr val="0000CC"/>
                </a:solidFill>
                <a:effectLst/>
                <a:latin typeface="Calibri" panose="020F0502020204030204" pitchFamily="34" charset="0"/>
                <a:ea typeface="微軟正黑體" panose="020B0604030504040204" pitchFamily="34" charset="-120"/>
              </a:rPr>
              <a:t>日</a:t>
            </a:r>
            <a:r>
              <a:rPr lang="zh-TW" altLang="en-US" sz="2400" b="1" dirty="0">
                <a:solidFill>
                  <a:srgbClr val="0000CC"/>
                </a:solidFill>
                <a:effectLst/>
                <a:latin typeface="Calibri" panose="020F0502020204030204" pitchFamily="34" charset="0"/>
                <a:ea typeface="微軟正黑體" panose="020B0604030504040204" pitchFamily="34" charset="-120"/>
              </a:rPr>
              <a:t>仍</a:t>
            </a:r>
            <a:r>
              <a:rPr lang="zh-TW" altLang="zh-TW" sz="2400" b="1" dirty="0">
                <a:solidFill>
                  <a:srgbClr val="0000CC"/>
                </a:solidFill>
                <a:effectLst/>
                <a:latin typeface="Calibri" panose="020F0502020204030204" pitchFamily="34" charset="0"/>
                <a:ea typeface="微軟正黑體" panose="020B0604030504040204" pitchFamily="34" charset="-120"/>
              </a:rPr>
              <a:t>為</a:t>
            </a:r>
            <a:r>
              <a:rPr lang="zh-TW" altLang="en-US" sz="2400" b="1" dirty="0">
                <a:solidFill>
                  <a:srgbClr val="0000CC"/>
                </a:solidFill>
                <a:effectLst/>
                <a:latin typeface="Calibri" panose="020F0502020204030204" pitchFamily="34" charset="0"/>
                <a:ea typeface="微軟正黑體" panose="020B0604030504040204" pitchFamily="34" charset="-120"/>
              </a:rPr>
              <a:t>台南市轄區</a:t>
            </a:r>
            <a:r>
              <a:rPr lang="zh-TW" altLang="zh-TW" sz="2400" b="1" dirty="0">
                <a:solidFill>
                  <a:srgbClr val="0000CC"/>
                </a:solidFill>
                <a:effectLst/>
                <a:latin typeface="Calibri" panose="020F0502020204030204" pitchFamily="34" charset="0"/>
                <a:ea typeface="微軟正黑體" panose="020B0604030504040204" pitchFamily="34" charset="-120"/>
              </a:rPr>
              <a:t>沿海滿潮時段，沿海</a:t>
            </a:r>
            <a:r>
              <a:rPr lang="zh-TW" altLang="zh-TW" sz="2400" b="1" dirty="0" smtClean="0">
                <a:solidFill>
                  <a:srgbClr val="0000CC"/>
                </a:solidFill>
                <a:effectLst/>
                <a:latin typeface="Calibri" panose="020F0502020204030204" pitchFamily="34" charset="0"/>
                <a:ea typeface="微軟正黑體" panose="020B0604030504040204" pitchFamily="34" charset="-120"/>
              </a:rPr>
              <a:t>低窪</a:t>
            </a:r>
            <a:r>
              <a:rPr lang="zh-TW" altLang="zh-TW" sz="2400" b="1" dirty="0">
                <a:solidFill>
                  <a:srgbClr val="0000CC"/>
                </a:solidFill>
                <a:effectLst/>
                <a:latin typeface="Calibri" panose="020F0502020204030204" pitchFamily="34" charset="0"/>
                <a:ea typeface="微軟正黑體" panose="020B0604030504040204" pitchFamily="34" charset="-120"/>
              </a:rPr>
              <a:t>地區請嚴防淹水及海水倒灌</a:t>
            </a:r>
            <a:r>
              <a:rPr lang="zh-TW" altLang="en-US" sz="2400" b="1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微軟正黑體" panose="020B0604030504040204" pitchFamily="34" charset="-120"/>
              </a:rPr>
              <a:t>。</a:t>
            </a:r>
            <a:endParaRPr lang="en-US" altLang="zh-TW" sz="2400" b="1" dirty="0">
              <a:solidFill>
                <a:srgbClr val="FF0000"/>
              </a:solidFill>
              <a:effectLst/>
              <a:latin typeface="Calibri" panose="020F0502020204030204" pitchFamily="34" charset="0"/>
              <a:ea typeface="微軟正黑體" panose="020B0604030504040204" pitchFamily="34" charset="-120"/>
            </a:endParaRPr>
          </a:p>
          <a:p>
            <a:pPr marL="182563" indent="-173038">
              <a:lnSpc>
                <a:spcPts val="3000"/>
              </a:lnSpc>
              <a:spcBef>
                <a:spcPts val="0"/>
              </a:spcBef>
              <a:buClr>
                <a:srgbClr val="C00000"/>
              </a:buClr>
              <a:buFont typeface="Arial" panose="020B0604020202020204" pitchFamily="34" charset="0"/>
              <a:buChar char="•"/>
              <a:defRPr/>
            </a:pPr>
            <a:r>
              <a:rPr lang="zh-TW" altLang="en-US" sz="2400" dirty="0" smtClean="0">
                <a:effectLst/>
                <a:latin typeface="Calibri" panose="020F0502020204030204" pitchFamily="34" charset="0"/>
                <a:ea typeface="微軟正黑體" panose="020B0604030504040204" pitchFamily="34" charset="-120"/>
                <a:cs typeface="Times New Roman" pitchFamily="18" charset="0"/>
              </a:rPr>
              <a:t>如</a:t>
            </a:r>
            <a:r>
              <a:rPr lang="zh-TW" altLang="en-US" sz="2400" dirty="0">
                <a:effectLst/>
                <a:latin typeface="Calibri" panose="020F0502020204030204" pitchFamily="34" charset="0"/>
                <a:ea typeface="微軟正黑體" panose="020B0604030504040204" pitchFamily="34" charset="-120"/>
                <a:cs typeface="Times New Roman" pitchFamily="18" charset="0"/>
              </a:rPr>
              <a:t>行進方向及速度不變</a:t>
            </a:r>
            <a:r>
              <a:rPr lang="zh-TW" altLang="en-US" sz="2400" dirty="0">
                <a:effectLst/>
                <a:latin typeface="Calibri" panose="020F0502020204030204" pitchFamily="34" charset="0"/>
                <a:ea typeface="微軟正黑體" panose="020B0604030504040204" pitchFamily="34" charset="-120"/>
              </a:rPr>
              <a:t>，預測</a:t>
            </a:r>
            <a:r>
              <a:rPr lang="en-US" altLang="zh-TW" sz="2400" b="1" dirty="0">
                <a:solidFill>
                  <a:srgbClr val="C00000"/>
                </a:solidFill>
                <a:effectLst/>
                <a:latin typeface="Calibri" panose="020F0502020204030204" pitchFamily="34" charset="0"/>
                <a:ea typeface="微軟正黑體" panose="020B0604030504040204" pitchFamily="34" charset="-120"/>
              </a:rPr>
              <a:t>22</a:t>
            </a:r>
            <a:r>
              <a:rPr lang="zh-TW" altLang="en-US" sz="2400" b="1" dirty="0">
                <a:solidFill>
                  <a:srgbClr val="C00000"/>
                </a:solidFill>
                <a:effectLst/>
                <a:latin typeface="Calibri" panose="020F0502020204030204" pitchFamily="34" charset="0"/>
                <a:ea typeface="微軟正黑體" panose="020B0604030504040204" pitchFamily="34" charset="-120"/>
              </a:rPr>
              <a:t>日</a:t>
            </a:r>
            <a:r>
              <a:rPr lang="zh-TW" altLang="en-US" sz="2400" b="1" dirty="0" smtClean="0">
                <a:solidFill>
                  <a:srgbClr val="C00000"/>
                </a:solidFill>
                <a:effectLst/>
                <a:latin typeface="Calibri" panose="020F0502020204030204" pitchFamily="34" charset="0"/>
                <a:ea typeface="微軟正黑體" panose="020B0604030504040204" pitchFamily="34" charset="-120"/>
              </a:rPr>
              <a:t>上午</a:t>
            </a:r>
            <a:r>
              <a:rPr lang="en-US" altLang="zh-TW" sz="2400" b="1" dirty="0" smtClean="0">
                <a:solidFill>
                  <a:srgbClr val="C00000"/>
                </a:solidFill>
                <a:effectLst/>
                <a:latin typeface="Calibri" panose="020F0502020204030204" pitchFamily="34" charset="0"/>
                <a:ea typeface="微軟正黑體" panose="020B0604030504040204" pitchFamily="34" charset="-120"/>
              </a:rPr>
              <a:t>6~7</a:t>
            </a:r>
            <a:r>
              <a:rPr lang="zh-TW" altLang="en-US" sz="2400" b="1" dirty="0" smtClean="0">
                <a:solidFill>
                  <a:srgbClr val="C00000"/>
                </a:solidFill>
                <a:effectLst/>
                <a:latin typeface="Calibri" panose="020F0502020204030204" pitchFamily="34" charset="0"/>
                <a:ea typeface="微軟正黑體" panose="020B0604030504040204" pitchFamily="34" charset="-120"/>
              </a:rPr>
              <a:t>時</a:t>
            </a:r>
            <a:r>
              <a:rPr lang="zh-TW" altLang="en-US" sz="2400" b="1" dirty="0">
                <a:solidFill>
                  <a:srgbClr val="C00000"/>
                </a:solidFill>
                <a:effectLst/>
                <a:latin typeface="Calibri" panose="020F0502020204030204" pitchFamily="34" charset="0"/>
                <a:ea typeface="微軟正黑體" panose="020B0604030504040204" pitchFamily="34" charset="-120"/>
              </a:rPr>
              <a:t>颱風</a:t>
            </a:r>
            <a:r>
              <a:rPr lang="zh-TW" altLang="en-US" sz="2400" b="1" dirty="0" smtClean="0">
                <a:solidFill>
                  <a:srgbClr val="C00000"/>
                </a:solidFill>
                <a:effectLst/>
                <a:latin typeface="Calibri" panose="020F0502020204030204" pitchFamily="34" charset="0"/>
                <a:ea typeface="微軟正黑體" panose="020B0604030504040204" pitchFamily="34" charset="-120"/>
              </a:rPr>
              <a:t>暴風</a:t>
            </a:r>
            <a:r>
              <a:rPr lang="zh-TW" altLang="en-US" sz="2400" b="1" dirty="0">
                <a:solidFill>
                  <a:srgbClr val="C00000"/>
                </a:solidFill>
                <a:effectLst/>
                <a:latin typeface="Calibri" panose="020F0502020204030204" pitchFamily="34" charset="0"/>
                <a:ea typeface="微軟正黑體" panose="020B0604030504040204" pitchFamily="34" charset="-120"/>
              </a:rPr>
              <a:t>圈將脫離</a:t>
            </a:r>
            <a:r>
              <a:rPr lang="zh-TW" altLang="en-US" sz="2400" b="1" dirty="0" smtClean="0">
                <a:solidFill>
                  <a:srgbClr val="C00000"/>
                </a:solidFill>
                <a:effectLst/>
                <a:latin typeface="Calibri" panose="020F0502020204030204" pitchFamily="34" charset="0"/>
                <a:ea typeface="微軟正黑體" panose="020B0604030504040204" pitchFamily="34" charset="-120"/>
              </a:rPr>
              <a:t>本市轄區</a:t>
            </a:r>
            <a:r>
              <a:rPr lang="zh-TW" altLang="en-US" sz="2400" b="1" dirty="0" smtClean="0">
                <a:solidFill>
                  <a:srgbClr val="C00000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，但受外圍環流影響仍有零星陣雨的情</a:t>
            </a:r>
            <a:r>
              <a:rPr lang="zh-TW" altLang="en-US" sz="2400" b="1" dirty="0">
                <a:solidFill>
                  <a:srgbClr val="C00000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形</a:t>
            </a:r>
            <a:r>
              <a:rPr lang="zh-TW" altLang="en-US" sz="2400" dirty="0" smtClean="0">
                <a:effectLst/>
                <a:latin typeface="Calibri" panose="020F0502020204030204" pitchFamily="34" charset="0"/>
                <a:ea typeface="微軟正黑體" panose="020B0604030504040204" pitchFamily="34" charset="-120"/>
                <a:cs typeface="Times New Roman" pitchFamily="18" charset="0"/>
              </a:rPr>
              <a:t>。</a:t>
            </a:r>
            <a:endParaRPr lang="zh-TW" altLang="en-US" sz="2400" dirty="0">
              <a:effectLst/>
              <a:latin typeface="Calibri" panose="020F0502020204030204" pitchFamily="34" charset="0"/>
            </a:endParaRPr>
          </a:p>
        </p:txBody>
      </p:sp>
      <p:sp>
        <p:nvSpPr>
          <p:cNvPr id="11" name="文字方塊 10"/>
          <p:cNvSpPr txBox="1"/>
          <p:nvPr/>
        </p:nvSpPr>
        <p:spPr>
          <a:xfrm>
            <a:off x="204666" y="4181899"/>
            <a:ext cx="14157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b="1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09/21 20:00</a:t>
            </a:r>
            <a:endParaRPr lang="zh-TW" altLang="en-US" b="1" dirty="0">
              <a:effectLst>
                <a:glow rad="101600">
                  <a:schemeClr val="bg1">
                    <a:alpha val="60000"/>
                  </a:schemeClr>
                </a:glow>
              </a:effectLst>
            </a:endParaRPr>
          </a:p>
        </p:txBody>
      </p:sp>
      <p:sp>
        <p:nvSpPr>
          <p:cNvPr id="12" name="文字方塊 11"/>
          <p:cNvSpPr txBox="1"/>
          <p:nvPr/>
        </p:nvSpPr>
        <p:spPr>
          <a:xfrm>
            <a:off x="4757617" y="4182840"/>
            <a:ext cx="14157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b="1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09/22 06:00</a:t>
            </a:r>
            <a:endParaRPr lang="zh-TW" altLang="en-US" b="1" dirty="0">
              <a:effectLst>
                <a:glow rad="101600">
                  <a:schemeClr val="bg1">
                    <a:alpha val="60000"/>
                  </a:scheme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727190523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BD14517_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8550" y="2417440"/>
            <a:ext cx="68580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91619" name="Rectangle 3"/>
          <p:cNvSpPr>
            <a:spLocks noChangeArrowheads="1"/>
          </p:cNvSpPr>
          <p:nvPr/>
        </p:nvSpPr>
        <p:spPr bwMode="auto">
          <a:xfrm>
            <a:off x="1371600" y="2520950"/>
            <a:ext cx="634365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zh-TW" altLang="en-US" sz="4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微軟正黑體" pitchFamily="34" charset="-120"/>
              </a:rPr>
              <a:t>簡報結束  敬請指教</a:t>
            </a:r>
            <a:endParaRPr lang="en-US" altLang="zh-TW" sz="4400" b="1" dirty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  <a:ea typeface="微軟正黑體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06641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8" name="Picture 6" descr="地面天氣圖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1200" y="603150"/>
            <a:ext cx="6934200" cy="5057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累積雨量圖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18" y="589695"/>
            <a:ext cx="2932905" cy="29329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矩形 18"/>
          <p:cNvSpPr/>
          <p:nvPr/>
        </p:nvSpPr>
        <p:spPr>
          <a:xfrm>
            <a:off x="375657" y="94005"/>
            <a:ext cx="906877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36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目前</a:t>
            </a:r>
            <a:r>
              <a:rPr kumimoji="0" lang="zh-TW" altLang="en-US" sz="3600" b="1" dirty="0" smtClean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天氣概況</a:t>
            </a:r>
            <a:endParaRPr kumimoji="0" lang="en-US" altLang="zh-TW" sz="3600" b="1" dirty="0">
              <a:solidFill>
                <a:srgbClr val="C0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5" name="矩形 14"/>
          <p:cNvSpPr/>
          <p:nvPr/>
        </p:nvSpPr>
        <p:spPr bwMode="auto">
          <a:xfrm>
            <a:off x="3555670" y="5660925"/>
            <a:ext cx="5408818" cy="1152127"/>
          </a:xfrm>
          <a:prstGeom prst="rect">
            <a:avLst/>
          </a:prstGeom>
          <a:solidFill>
            <a:schemeClr val="bg1"/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182563" indent="-182563">
              <a:buClr>
                <a:srgbClr val="C00000"/>
              </a:buClr>
              <a:buFont typeface="Arial" panose="020B0604020202020204" pitchFamily="34" charset="0"/>
              <a:buChar char="•"/>
              <a:defRPr/>
            </a:pPr>
            <a:r>
              <a:rPr lang="zh-TW" altLang="en-US" sz="2400" dirty="0">
                <a:solidFill>
                  <a:schemeClr val="tx1"/>
                </a:solidFill>
                <a:latin typeface="+mn-ea"/>
              </a:rPr>
              <a:t>今日台南地區受颱風及其外圍環流</a:t>
            </a:r>
            <a:r>
              <a:rPr lang="zh-TW" altLang="en-US" sz="2400" dirty="0" smtClean="0">
                <a:solidFill>
                  <a:schemeClr val="tx1"/>
                </a:solidFill>
                <a:latin typeface="+mn-ea"/>
              </a:rPr>
              <a:t>影響，</a:t>
            </a:r>
            <a:r>
              <a:rPr lang="zh-TW" altLang="en-US" sz="2400" dirty="0">
                <a:solidFill>
                  <a:schemeClr val="tx1"/>
                </a:solidFill>
                <a:latin typeface="+mn-ea"/>
              </a:rPr>
              <a:t>天氣轉為陰時多雲短暫有陣雨之天氣型態，降雨機率為</a:t>
            </a:r>
            <a:r>
              <a:rPr lang="en-US" altLang="zh-TW" sz="2400" dirty="0">
                <a:solidFill>
                  <a:schemeClr val="tx1"/>
                </a:solidFill>
                <a:latin typeface="+mn-ea"/>
              </a:rPr>
              <a:t>50-70% </a:t>
            </a:r>
            <a:r>
              <a:rPr lang="zh-TW" altLang="en-US" sz="2400" dirty="0">
                <a:solidFill>
                  <a:schemeClr val="tx1"/>
                </a:solidFill>
                <a:latin typeface="+mn-ea"/>
              </a:rPr>
              <a:t>。</a:t>
            </a:r>
            <a:endParaRPr lang="en-US" altLang="zh-TW" sz="2400" dirty="0">
              <a:solidFill>
                <a:schemeClr val="tx1"/>
              </a:solidFill>
              <a:latin typeface="+mn-ea"/>
            </a:endParaRPr>
          </a:p>
        </p:txBody>
      </p:sp>
      <p:sp>
        <p:nvSpPr>
          <p:cNvPr id="5" name="AutoShape 4" descr="累積雨量圖"/>
          <p:cNvSpPr>
            <a:spLocks noChangeAspect="1" noChangeArrowheads="1"/>
          </p:cNvSpPr>
          <p:nvPr/>
        </p:nvSpPr>
        <p:spPr bwMode="auto">
          <a:xfrm>
            <a:off x="63500" y="-136525"/>
            <a:ext cx="3810000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  <p:sp>
        <p:nvSpPr>
          <p:cNvPr id="13" name="圓角矩形 12"/>
          <p:cNvSpPr/>
          <p:nvPr/>
        </p:nvSpPr>
        <p:spPr>
          <a:xfrm>
            <a:off x="395536" y="2276872"/>
            <a:ext cx="792088" cy="576064"/>
          </a:xfrm>
          <a:prstGeom prst="roundRect">
            <a:avLst/>
          </a:prstGeom>
          <a:noFill/>
          <a:ln w="22225" cmpd="sng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3080" name="Picture 8" descr="雷達回波圖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18" y="3541767"/>
            <a:ext cx="3289546" cy="32895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矩形 15"/>
          <p:cNvSpPr/>
          <p:nvPr/>
        </p:nvSpPr>
        <p:spPr bwMode="auto">
          <a:xfrm>
            <a:off x="5148064" y="4869159"/>
            <a:ext cx="1139009" cy="344797"/>
          </a:xfrm>
          <a:prstGeom prst="rect">
            <a:avLst/>
          </a:prstGeom>
          <a:solidFill>
            <a:schemeClr val="bg1"/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zh-TW" altLang="en-US" b="1" dirty="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天兔颱風</a:t>
            </a:r>
            <a:endParaRPr lang="zh-TW" altLang="en-US" b="1" dirty="0">
              <a:solidFill>
                <a:schemeClr val="tx1"/>
              </a:solidFill>
              <a:latin typeface="標楷體" pitchFamily="65" charset="-120"/>
              <a:ea typeface="標楷體" pitchFamily="65" charset="-120"/>
            </a:endParaRPr>
          </a:p>
        </p:txBody>
      </p:sp>
      <p:cxnSp>
        <p:nvCxnSpPr>
          <p:cNvPr id="17" name="直線單箭頭接點 16"/>
          <p:cNvCxnSpPr/>
          <p:nvPr/>
        </p:nvCxnSpPr>
        <p:spPr>
          <a:xfrm flipH="1" flipV="1">
            <a:off x="5407572" y="4146331"/>
            <a:ext cx="532580" cy="722828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矩形 17"/>
          <p:cNvSpPr/>
          <p:nvPr/>
        </p:nvSpPr>
        <p:spPr bwMode="auto">
          <a:xfrm>
            <a:off x="7609455" y="4797150"/>
            <a:ext cx="1139009" cy="344797"/>
          </a:xfrm>
          <a:prstGeom prst="rect">
            <a:avLst/>
          </a:prstGeom>
          <a:solidFill>
            <a:schemeClr val="bg1"/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zh-TW" altLang="en-US" b="1" dirty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帕布</a:t>
            </a:r>
            <a:r>
              <a:rPr lang="zh-TW" altLang="en-US" b="1" dirty="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颱風</a:t>
            </a:r>
            <a:endParaRPr lang="zh-TW" altLang="en-US" b="1" dirty="0">
              <a:solidFill>
                <a:schemeClr val="tx1"/>
              </a:solidFill>
              <a:latin typeface="標楷體" pitchFamily="65" charset="-120"/>
              <a:ea typeface="標楷體" pitchFamily="65" charset="-120"/>
            </a:endParaRPr>
          </a:p>
        </p:txBody>
      </p:sp>
      <p:cxnSp>
        <p:nvCxnSpPr>
          <p:cNvPr id="21" name="直線單箭頭接點 20"/>
          <p:cNvCxnSpPr/>
          <p:nvPr/>
        </p:nvCxnSpPr>
        <p:spPr>
          <a:xfrm flipH="1" flipV="1">
            <a:off x="7740352" y="4005064"/>
            <a:ext cx="661191" cy="792086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6714411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Tracking map of TC USAGI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851794"/>
            <a:ext cx="7369646" cy="5934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矩形 4"/>
          <p:cNvSpPr/>
          <p:nvPr/>
        </p:nvSpPr>
        <p:spPr>
          <a:xfrm>
            <a:off x="215901" y="224080"/>
            <a:ext cx="802850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3600" b="1" dirty="0" smtClean="0">
                <a:solidFill>
                  <a:srgbClr val="C00000"/>
                </a:solidFill>
                <a:latin typeface="+mj-ea"/>
                <a:ea typeface="+mj-ea"/>
              </a:rPr>
              <a:t>各國預報路徑</a:t>
            </a:r>
            <a:endParaRPr kumimoji="0" lang="en-US" altLang="zh-TW" sz="3600" b="1" dirty="0">
              <a:solidFill>
                <a:srgbClr val="C00000"/>
              </a:solidFill>
              <a:latin typeface="+mj-ea"/>
              <a:ea typeface="+mj-ea"/>
            </a:endParaRPr>
          </a:p>
        </p:txBody>
      </p:sp>
      <p:sp>
        <p:nvSpPr>
          <p:cNvPr id="2" name="AutoShape 2" descr="Tracking map of TC SOULIK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  <p:sp>
        <p:nvSpPr>
          <p:cNvPr id="9" name="文字方塊 8"/>
          <p:cNvSpPr txBox="1"/>
          <p:nvPr/>
        </p:nvSpPr>
        <p:spPr>
          <a:xfrm>
            <a:off x="1403648" y="5445224"/>
            <a:ext cx="6336704" cy="1200329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defRPr/>
            </a:pPr>
            <a:r>
              <a:rPr lang="zh-TW" altLang="en-US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各國預測颱風未來路徑一致，朝西北西轉西方向移動，颱風中心現正將通過巴士海峽，</a:t>
            </a:r>
            <a:r>
              <a:rPr lang="en-US" altLang="zh-TW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22</a:t>
            </a:r>
            <a:r>
              <a:rPr lang="zh-TW" altLang="en-US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日</a:t>
            </a:r>
            <a:r>
              <a:rPr lang="zh-TW" altLang="en-US" sz="2400" b="1" dirty="0" smtClean="0">
                <a:solidFill>
                  <a:srgbClr val="0000C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進入台灣海峽南部後，移動速度將加快</a:t>
            </a:r>
            <a:r>
              <a:rPr lang="zh-TW" altLang="en-US" sz="24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  <a:endParaRPr lang="en-US" altLang="zh-TW" sz="24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415708601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字方塊 4"/>
          <p:cNvSpPr txBox="1"/>
          <p:nvPr/>
        </p:nvSpPr>
        <p:spPr>
          <a:xfrm>
            <a:off x="376169" y="260648"/>
            <a:ext cx="6029792" cy="584775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zh-TW" altLang="en-US" sz="3200" b="1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微軟正黑體" pitchFamily="34" charset="-120"/>
                <a:ea typeface="微軟正黑體" pitchFamily="34" charset="-120"/>
              </a:rPr>
              <a:t>天兔</a:t>
            </a:r>
            <a:r>
              <a:rPr lang="en-US" altLang="zh-TW" sz="3200" b="1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微軟正黑體" pitchFamily="34" charset="-120"/>
                <a:ea typeface="微軟正黑體" pitchFamily="34" charset="-120"/>
              </a:rPr>
              <a:t>(</a:t>
            </a:r>
            <a:r>
              <a:rPr lang="en-US" altLang="zh-TW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微軟正黑體" pitchFamily="34" charset="-120"/>
                <a:ea typeface="微軟正黑體" pitchFamily="34" charset="-120"/>
              </a:rPr>
              <a:t>USAGI)</a:t>
            </a:r>
            <a:r>
              <a:rPr lang="zh-TW" altLang="en-US" sz="3200" b="1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微軟正黑體" pitchFamily="34" charset="-120"/>
                <a:ea typeface="微軟正黑體" pitchFamily="34" charset="-120"/>
              </a:rPr>
              <a:t>預測</a:t>
            </a:r>
            <a:r>
              <a:rPr lang="zh-TW" altLang="en-US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微軟正黑體" pitchFamily="34" charset="-120"/>
                <a:ea typeface="微軟正黑體" pitchFamily="34" charset="-120"/>
              </a:rPr>
              <a:t>路徑</a:t>
            </a:r>
            <a:r>
              <a:rPr lang="en-US" altLang="zh-TW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微軟正黑體" pitchFamily="34" charset="-120"/>
                <a:ea typeface="微軟正黑體" pitchFamily="34" charset="-120"/>
              </a:rPr>
              <a:t>-</a:t>
            </a:r>
            <a:r>
              <a:rPr lang="zh-TW" altLang="en-US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微軟正黑體" pitchFamily="34" charset="-120"/>
                <a:ea typeface="微軟正黑體" pitchFamily="34" charset="-120"/>
              </a:rPr>
              <a:t>颱洪中心</a:t>
            </a:r>
            <a:endParaRPr lang="zh-TW" altLang="en-US" sz="3200" b="1" dirty="0">
              <a:solidFill>
                <a:srgbClr val="C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微軟正黑體" pitchFamily="34" charset="-120"/>
              <a:ea typeface="微軟正黑體" pitchFamily="34" charset="-12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690" t="26516" r="20583" b="4289"/>
          <a:stretch/>
        </p:blipFill>
        <p:spPr bwMode="auto">
          <a:xfrm>
            <a:off x="398630" y="1124744"/>
            <a:ext cx="8421842" cy="50617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20406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累積雨量圖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49925" y="2019967"/>
            <a:ext cx="3130587" cy="31305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170" name="Rectangle 70"/>
          <p:cNvSpPr>
            <a:spLocks noChangeArrowheads="1"/>
          </p:cNvSpPr>
          <p:nvPr/>
        </p:nvSpPr>
        <p:spPr bwMode="auto">
          <a:xfrm>
            <a:off x="0" y="-260350"/>
            <a:ext cx="184150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eaLnBrk="0" hangingPunct="0"/>
            <a:endParaRPr kumimoji="0" lang="zh-TW" altLang="zh-TW" sz="2800">
              <a:latin typeface="Times New Roman" pitchFamily="18" charset="0"/>
              <a:ea typeface="全真中黑體"/>
              <a:cs typeface="全真中黑體"/>
            </a:endParaRPr>
          </a:p>
        </p:txBody>
      </p:sp>
      <p:sp>
        <p:nvSpPr>
          <p:cNvPr id="7171" name="Rectangle 1"/>
          <p:cNvSpPr>
            <a:spLocks noChangeArrowheads="1"/>
          </p:cNvSpPr>
          <p:nvPr/>
        </p:nvSpPr>
        <p:spPr bwMode="auto">
          <a:xfrm>
            <a:off x="0" y="-260350"/>
            <a:ext cx="184150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eaLnBrk="0" hangingPunct="0"/>
            <a:endParaRPr kumimoji="0" lang="zh-TW" altLang="zh-TW" sz="2800">
              <a:latin typeface="Times New Roman" pitchFamily="18" charset="0"/>
              <a:ea typeface="全真中黑體"/>
              <a:cs typeface="全真中黑體"/>
            </a:endParaRPr>
          </a:p>
        </p:txBody>
      </p:sp>
      <p:sp>
        <p:nvSpPr>
          <p:cNvPr id="7172" name="Rectangle 72"/>
          <p:cNvSpPr>
            <a:spLocks noChangeArrowheads="1"/>
          </p:cNvSpPr>
          <p:nvPr/>
        </p:nvSpPr>
        <p:spPr bwMode="auto">
          <a:xfrm>
            <a:off x="0" y="-260350"/>
            <a:ext cx="184150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eaLnBrk="0" hangingPunct="0"/>
            <a:endParaRPr kumimoji="0" lang="zh-TW" altLang="zh-TW" sz="2800">
              <a:latin typeface="Times New Roman" pitchFamily="18" charset="0"/>
              <a:ea typeface="全真中黑體"/>
              <a:cs typeface="全真中黑體"/>
            </a:endParaRPr>
          </a:p>
        </p:txBody>
      </p:sp>
      <p:sp>
        <p:nvSpPr>
          <p:cNvPr id="7173" name="文字方塊 11"/>
          <p:cNvSpPr txBox="1">
            <a:spLocks noChangeArrowheads="1"/>
          </p:cNvSpPr>
          <p:nvPr/>
        </p:nvSpPr>
        <p:spPr bwMode="auto">
          <a:xfrm>
            <a:off x="3983038" y="980728"/>
            <a:ext cx="2665412" cy="400050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algn="ctr" eaLnBrk="1" hangingPunct="1"/>
            <a:r>
              <a:rPr lang="zh-TW" altLang="en-US" sz="2000" b="1">
                <a:solidFill>
                  <a:srgbClr val="0000FF"/>
                </a:solidFill>
                <a:latin typeface="Times New Roman" pitchFamily="18" charset="0"/>
                <a:ea typeface="標楷體" pitchFamily="65" charset="-120"/>
                <a:cs typeface="全真中黑體"/>
              </a:rPr>
              <a:t>累積總雨量排名</a:t>
            </a:r>
          </a:p>
        </p:txBody>
      </p:sp>
      <p:sp>
        <p:nvSpPr>
          <p:cNvPr id="7174" name="Rectangle 76"/>
          <p:cNvSpPr>
            <a:spLocks noChangeArrowheads="1"/>
          </p:cNvSpPr>
          <p:nvPr/>
        </p:nvSpPr>
        <p:spPr bwMode="auto">
          <a:xfrm>
            <a:off x="0" y="-260350"/>
            <a:ext cx="184150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eaLnBrk="0" hangingPunct="0"/>
            <a:endParaRPr kumimoji="0" lang="zh-TW" altLang="zh-TW" sz="2800">
              <a:latin typeface="Times New Roman" pitchFamily="18" charset="0"/>
              <a:ea typeface="全真中黑體"/>
              <a:cs typeface="全真中黑體"/>
            </a:endParaRPr>
          </a:p>
        </p:txBody>
      </p:sp>
      <p:sp>
        <p:nvSpPr>
          <p:cNvPr id="7175" name="Rectangle 77"/>
          <p:cNvSpPr>
            <a:spLocks noChangeArrowheads="1"/>
          </p:cNvSpPr>
          <p:nvPr/>
        </p:nvSpPr>
        <p:spPr bwMode="auto">
          <a:xfrm>
            <a:off x="0" y="-260350"/>
            <a:ext cx="184150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eaLnBrk="0" hangingPunct="0"/>
            <a:endParaRPr kumimoji="0" lang="zh-TW" altLang="zh-TW" sz="2800">
              <a:latin typeface="Times New Roman" pitchFamily="18" charset="0"/>
              <a:ea typeface="全真中黑體"/>
              <a:cs typeface="全真中黑體"/>
            </a:endParaRPr>
          </a:p>
        </p:txBody>
      </p:sp>
      <p:sp>
        <p:nvSpPr>
          <p:cNvPr id="7176" name="Rectangle 78"/>
          <p:cNvSpPr>
            <a:spLocks noChangeArrowheads="1"/>
          </p:cNvSpPr>
          <p:nvPr/>
        </p:nvSpPr>
        <p:spPr bwMode="auto">
          <a:xfrm>
            <a:off x="0" y="-260350"/>
            <a:ext cx="184150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eaLnBrk="0" hangingPunct="0"/>
            <a:endParaRPr kumimoji="0" lang="zh-TW" altLang="zh-TW" sz="2800">
              <a:latin typeface="Times New Roman" pitchFamily="18" charset="0"/>
              <a:ea typeface="全真中黑體"/>
              <a:cs typeface="全真中黑體"/>
            </a:endParaRPr>
          </a:p>
        </p:txBody>
      </p:sp>
      <p:sp>
        <p:nvSpPr>
          <p:cNvPr id="7177" name="文字方塊 5"/>
          <p:cNvSpPr txBox="1">
            <a:spLocks noChangeArrowheads="1"/>
          </p:cNvSpPr>
          <p:nvPr/>
        </p:nvSpPr>
        <p:spPr bwMode="auto">
          <a:xfrm>
            <a:off x="358329" y="5961474"/>
            <a:ext cx="6877967" cy="70788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TW" altLang="en-US" sz="2000" b="1" dirty="0" smtClean="0">
                <a:latin typeface="微軟正黑體" pitchFamily="34" charset="-120"/>
                <a:ea typeface="微軟正黑體" pitchFamily="34" charset="-120"/>
                <a:cs typeface="全真中黑體"/>
              </a:rPr>
              <a:t>受</a:t>
            </a:r>
            <a:r>
              <a:rPr lang="zh-TW" altLang="en-US" sz="2000" b="1" dirty="0">
                <a:latin typeface="微軟正黑體" pitchFamily="34" charset="-120"/>
                <a:ea typeface="微軟正黑體" pitchFamily="34" charset="-120"/>
                <a:cs typeface="全真中黑體"/>
              </a:rPr>
              <a:t>天兔</a:t>
            </a:r>
            <a:r>
              <a:rPr lang="zh-TW" altLang="en-US" sz="2000" b="1" dirty="0" smtClean="0">
                <a:latin typeface="微軟正黑體" pitchFamily="34" charset="-120"/>
                <a:ea typeface="微軟正黑體" pitchFamily="34" charset="-120"/>
                <a:cs typeface="全真中黑體"/>
              </a:rPr>
              <a:t>颱風外圍環流影響，目前降雨</a:t>
            </a:r>
            <a:r>
              <a:rPr lang="zh-TW" altLang="en-US" sz="2000" b="1" dirty="0">
                <a:latin typeface="微軟正黑體" pitchFamily="34" charset="-120"/>
                <a:ea typeface="微軟正黑體" pitchFamily="34" charset="-120"/>
                <a:cs typeface="全真中黑體"/>
              </a:rPr>
              <a:t>主要</a:t>
            </a:r>
            <a:r>
              <a:rPr lang="zh-TW" altLang="en-US" sz="2000" b="1" dirty="0" smtClean="0">
                <a:latin typeface="微軟正黑體" pitchFamily="34" charset="-120"/>
                <a:ea typeface="微軟正黑體" pitchFamily="34" charset="-120"/>
                <a:cs typeface="全真中黑體"/>
              </a:rPr>
              <a:t>集中在東部及北部</a:t>
            </a:r>
            <a:r>
              <a:rPr lang="zh-TW" altLang="en-US" sz="2000" b="1" dirty="0" smtClean="0">
                <a:solidFill>
                  <a:srgbClr val="0000CC"/>
                </a:solidFill>
                <a:latin typeface="微軟正黑體" pitchFamily="34" charset="-120"/>
                <a:ea typeface="微軟正黑體" pitchFamily="34" charset="-120"/>
                <a:cs typeface="全真中黑體"/>
              </a:rPr>
              <a:t>，台南地區目前無明顯降雨情形</a:t>
            </a:r>
            <a:r>
              <a:rPr lang="zh-TW" altLang="en-US" sz="2000" b="1" dirty="0" smtClean="0">
                <a:latin typeface="微軟正黑體" pitchFamily="34" charset="-120"/>
                <a:ea typeface="微軟正黑體" pitchFamily="34" charset="-120"/>
                <a:cs typeface="全真中黑體"/>
              </a:rPr>
              <a:t>。</a:t>
            </a:r>
            <a:endParaRPr lang="zh-TW" altLang="en-US" sz="2000" b="1" dirty="0">
              <a:solidFill>
                <a:srgbClr val="FF0000"/>
              </a:solidFill>
              <a:latin typeface="微軟正黑體" pitchFamily="34" charset="-120"/>
              <a:ea typeface="微軟正黑體" pitchFamily="34" charset="-120"/>
              <a:cs typeface="全真中黑體"/>
            </a:endParaRPr>
          </a:p>
        </p:txBody>
      </p:sp>
      <p:sp>
        <p:nvSpPr>
          <p:cNvPr id="7178" name="文字方塊 4"/>
          <p:cNvSpPr txBox="1">
            <a:spLocks noChangeArrowheads="1"/>
          </p:cNvSpPr>
          <p:nvPr/>
        </p:nvSpPr>
        <p:spPr bwMode="auto">
          <a:xfrm>
            <a:off x="6660232" y="1639137"/>
            <a:ext cx="2344737" cy="369887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50000"/>
              </a:spcBef>
            </a:pPr>
            <a:r>
              <a:rPr lang="zh-TW" altLang="en-US" sz="2000" b="1" dirty="0">
                <a:solidFill>
                  <a:srgbClr val="0000FF"/>
                </a:solidFill>
                <a:latin typeface="微軟正黑體" pitchFamily="34" charset="-120"/>
                <a:ea typeface="微軟正黑體" pitchFamily="34" charset="-120"/>
                <a:cs typeface="全真中黑體"/>
              </a:rPr>
              <a:t>今日累積雨量變化</a:t>
            </a:r>
          </a:p>
        </p:txBody>
      </p:sp>
      <p:sp>
        <p:nvSpPr>
          <p:cNvPr id="7180" name="文字方塊 1"/>
          <p:cNvSpPr txBox="1">
            <a:spLocks noChangeArrowheads="1"/>
          </p:cNvSpPr>
          <p:nvPr/>
        </p:nvSpPr>
        <p:spPr bwMode="auto">
          <a:xfrm>
            <a:off x="323850" y="246063"/>
            <a:ext cx="7748612" cy="5909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50000"/>
              </a:spcBef>
            </a:pPr>
            <a:r>
              <a:rPr lang="zh-TW" altLang="en-US" sz="3600" b="1" dirty="0">
                <a:solidFill>
                  <a:srgbClr val="0000FF"/>
                </a:solidFill>
                <a:latin typeface="微軟正黑體" pitchFamily="34" charset="-120"/>
                <a:ea typeface="微軟正黑體" pitchFamily="34" charset="-120"/>
                <a:cs typeface="全真中黑體"/>
              </a:rPr>
              <a:t>天兔</a:t>
            </a:r>
            <a:r>
              <a:rPr lang="zh-TW" altLang="en-US" sz="3600" b="1" dirty="0" smtClean="0">
                <a:solidFill>
                  <a:srgbClr val="0000FF"/>
                </a:solidFill>
                <a:latin typeface="微軟正黑體" pitchFamily="34" charset="-120"/>
                <a:ea typeface="微軟正黑體" pitchFamily="34" charset="-120"/>
                <a:cs typeface="全真中黑體"/>
              </a:rPr>
              <a:t>颱風分析</a:t>
            </a:r>
            <a:r>
              <a:rPr lang="zh-TW" altLang="en-US" sz="3600" b="1" dirty="0">
                <a:solidFill>
                  <a:srgbClr val="0000FF"/>
                </a:solidFill>
                <a:latin typeface="微軟正黑體" pitchFamily="34" charset="-120"/>
                <a:ea typeface="微軟正黑體" pitchFamily="34" charset="-120"/>
                <a:cs typeface="全真中黑體"/>
              </a:rPr>
              <a:t>研判</a:t>
            </a:r>
            <a:r>
              <a:rPr lang="en-US" altLang="zh-TW" sz="3600" b="1" dirty="0">
                <a:solidFill>
                  <a:srgbClr val="0000FF"/>
                </a:solidFill>
                <a:latin typeface="微軟正黑體" pitchFamily="34" charset="-120"/>
                <a:ea typeface="微軟正黑體" pitchFamily="34" charset="-120"/>
                <a:cs typeface="全真中黑體"/>
              </a:rPr>
              <a:t>-</a:t>
            </a:r>
            <a:r>
              <a:rPr lang="zh-TW" altLang="en-US" sz="3600" b="1" dirty="0">
                <a:solidFill>
                  <a:srgbClr val="0000FF"/>
                </a:solidFill>
                <a:latin typeface="微軟正黑體" pitchFamily="34" charset="-120"/>
                <a:ea typeface="微軟正黑體" pitchFamily="34" charset="-120"/>
                <a:cs typeface="全真中黑體"/>
              </a:rPr>
              <a:t>降雨</a:t>
            </a:r>
            <a:r>
              <a:rPr lang="zh-TW" altLang="en-US" sz="3600" b="1" dirty="0" smtClean="0">
                <a:solidFill>
                  <a:srgbClr val="0000FF"/>
                </a:solidFill>
                <a:latin typeface="微軟正黑體" pitchFamily="34" charset="-120"/>
                <a:ea typeface="微軟正黑體" pitchFamily="34" charset="-120"/>
                <a:cs typeface="全真中黑體"/>
              </a:rPr>
              <a:t>趨勢</a:t>
            </a:r>
            <a:endParaRPr lang="en-US" altLang="zh-TW" sz="3600" b="1" dirty="0">
              <a:solidFill>
                <a:srgbClr val="0000FF"/>
              </a:solidFill>
              <a:latin typeface="微軟正黑體" pitchFamily="34" charset="-120"/>
              <a:ea typeface="微軟正黑體" pitchFamily="34" charset="-120"/>
              <a:cs typeface="全真中黑體"/>
            </a:endParaRPr>
          </a:p>
        </p:txBody>
      </p:sp>
      <p:sp>
        <p:nvSpPr>
          <p:cNvPr id="15" name="文字方塊 1"/>
          <p:cNvSpPr txBox="1">
            <a:spLocks noChangeArrowheads="1"/>
          </p:cNvSpPr>
          <p:nvPr/>
        </p:nvSpPr>
        <p:spPr bwMode="auto">
          <a:xfrm>
            <a:off x="292100" y="1010890"/>
            <a:ext cx="385127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eaLnBrk="1" hangingPunct="1"/>
            <a:r>
              <a:rPr kumimoji="0" lang="en-US" altLang="zh-TW" dirty="0" smtClean="0">
                <a:latin typeface="Times New Roman" pitchFamily="18" charset="0"/>
                <a:cs typeface="Times New Roman" pitchFamily="18" charset="0"/>
              </a:rPr>
              <a:t>2013/09/20 06:20 </a:t>
            </a:r>
            <a:r>
              <a:rPr kumimoji="0" lang="en-US" altLang="zh-TW" dirty="0">
                <a:latin typeface="Times New Roman" pitchFamily="18" charset="0"/>
                <a:cs typeface="Times New Roman" pitchFamily="18" charset="0"/>
              </a:rPr>
              <a:t>~ </a:t>
            </a:r>
            <a:r>
              <a:rPr kumimoji="0" lang="en-US" altLang="zh-TW" dirty="0" smtClean="0">
                <a:latin typeface="Times New Roman" pitchFamily="18" charset="0"/>
                <a:cs typeface="Times New Roman" pitchFamily="18" charset="0"/>
              </a:rPr>
              <a:t>2013/09/21 19:30</a:t>
            </a:r>
            <a:endParaRPr kumimoji="0" lang="zh-TW" altLang="en-US" dirty="0">
              <a:latin typeface="Calibri" pitchFamily="34" charset="0"/>
              <a:cs typeface="Times New Roman" pitchFamily="18" charset="0"/>
            </a:endParaRPr>
          </a:p>
        </p:txBody>
      </p:sp>
      <p:graphicFrame>
        <p:nvGraphicFramePr>
          <p:cNvPr id="3" name="表格 2"/>
          <p:cNvGraphicFramePr>
            <a:graphicFrameLocks noGrp="1"/>
          </p:cNvGraphicFramePr>
          <p:nvPr>
            <p:extLst/>
          </p:nvPr>
        </p:nvGraphicFramePr>
        <p:xfrm>
          <a:off x="-31874" y="1412776"/>
          <a:ext cx="6260058" cy="4563202"/>
        </p:xfrm>
        <a:graphic>
          <a:graphicData uri="http://schemas.openxmlformats.org/drawingml/2006/table">
            <a:tbl>
              <a:tblPr>
                <a:tableStyleId>{8A107856-5554-42FB-B03E-39F5DBC370BA}</a:tableStyleId>
              </a:tblPr>
              <a:tblGrid>
                <a:gridCol w="1157887"/>
                <a:gridCol w="772802"/>
                <a:gridCol w="748897"/>
                <a:gridCol w="591618"/>
                <a:gridCol w="705444"/>
                <a:gridCol w="705444"/>
                <a:gridCol w="816829"/>
                <a:gridCol w="761137"/>
              </a:tblGrid>
              <a:tr h="150460">
                <a:tc>
                  <a:txBody>
                    <a:bodyPr/>
                    <a:lstStyle/>
                    <a:p>
                      <a:pPr algn="ctr" rtl="0" fontAlgn="ctr"/>
                      <a:r>
                        <a:rPr lang="zh-TW" alt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縣市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zh-TW" alt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鄉鎮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zh-TW" alt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站名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TW" sz="1400" b="0" i="0" u="none" strike="noStrike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1</a:t>
                      </a:r>
                      <a:r>
                        <a:rPr lang="zh-TW" alt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小時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TW" sz="1400" b="0" i="0" u="none" strike="noStrike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3</a:t>
                      </a:r>
                      <a:r>
                        <a:rPr lang="zh-TW" alt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小時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TW" sz="1400" b="0" i="0" u="none" strike="noStrike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6</a:t>
                      </a:r>
                      <a:r>
                        <a:rPr lang="zh-TW" alt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小時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TW" sz="1400" b="0" i="0" u="none" strike="noStrike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12</a:t>
                      </a:r>
                      <a:r>
                        <a:rPr lang="zh-TW" alt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小時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TW" sz="1400" b="0" i="0" u="none" strike="noStrike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24</a:t>
                      </a:r>
                      <a:r>
                        <a:rPr lang="zh-TW" alt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小時</a:t>
                      </a:r>
                    </a:p>
                  </a:txBody>
                  <a:tcPr marL="9525" marR="9525" marT="9525" marB="0" anchor="ctr"/>
                </a:tc>
              </a:tr>
              <a:tr h="414112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400" b="0" i="0" u="none" strike="noStrike">
                          <a:solidFill>
                            <a:srgbClr val="444444"/>
                          </a:solidFill>
                          <a:effectLst/>
                          <a:latin typeface="+mj-ea"/>
                          <a:ea typeface="+mj-ea"/>
                        </a:rPr>
                        <a:t>1.</a:t>
                      </a:r>
                      <a:r>
                        <a:rPr lang="zh-TW" altLang="en-US" sz="1400" b="0" i="0" u="none" strike="noStrike">
                          <a:solidFill>
                            <a:srgbClr val="444444"/>
                          </a:solidFill>
                          <a:effectLst/>
                          <a:latin typeface="+mj-ea"/>
                          <a:ea typeface="+mj-ea"/>
                        </a:rPr>
                        <a:t>屏東縣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400" b="0" i="0" u="none" strike="noStrike">
                          <a:solidFill>
                            <a:srgbClr val="444444"/>
                          </a:solidFill>
                          <a:effectLst/>
                          <a:latin typeface="+mj-ea"/>
                          <a:ea typeface="+mj-ea"/>
                        </a:rPr>
                        <a:t>來義鄉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來義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400" b="0" i="0" u="none" strike="noStrike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40.5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400" b="0" i="0" u="none" strike="noStrike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104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400" b="0" i="0" u="none" strike="noStrike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205.5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400" b="0" i="0" u="none" strike="noStrike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410.5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490.0       </a:t>
                      </a:r>
                    </a:p>
                  </a:txBody>
                  <a:tcPr marL="9525" marR="9525" marT="9525" marB="0" anchor="ctr"/>
                </a:tc>
              </a:tr>
              <a:tr h="414112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400" b="0" i="0" u="none" strike="noStrike">
                          <a:solidFill>
                            <a:srgbClr val="444444"/>
                          </a:solidFill>
                          <a:effectLst/>
                          <a:latin typeface="+mj-ea"/>
                          <a:ea typeface="+mj-ea"/>
                        </a:rPr>
                        <a:t>2.</a:t>
                      </a:r>
                      <a:r>
                        <a:rPr lang="zh-TW" altLang="en-US" sz="1400" b="0" i="0" u="none" strike="noStrike">
                          <a:solidFill>
                            <a:srgbClr val="444444"/>
                          </a:solidFill>
                          <a:effectLst/>
                          <a:latin typeface="+mj-ea"/>
                          <a:ea typeface="+mj-ea"/>
                        </a:rPr>
                        <a:t>花蓮縣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400" b="0" i="0" u="none" strike="noStrike">
                          <a:solidFill>
                            <a:srgbClr val="444444"/>
                          </a:solidFill>
                          <a:effectLst/>
                          <a:latin typeface="+mj-ea"/>
                          <a:ea typeface="+mj-ea"/>
                        </a:rPr>
                        <a:t>富里鄉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豐南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400" b="0" i="0" u="none" strike="noStrike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29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400" b="0" i="0" u="none" strike="noStrike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140.5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400" b="0" i="0" u="none" strike="noStrike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232.5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400" b="0" i="0" u="none" strike="noStrike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332.5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469.5       </a:t>
                      </a:r>
                    </a:p>
                  </a:txBody>
                  <a:tcPr marL="9525" marR="9525" marT="9525" marB="0" anchor="ctr"/>
                </a:tc>
              </a:tr>
              <a:tr h="414112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400" b="0" i="0" u="none" strike="noStrike">
                          <a:solidFill>
                            <a:srgbClr val="444444"/>
                          </a:solidFill>
                          <a:effectLst/>
                          <a:latin typeface="+mj-ea"/>
                          <a:ea typeface="+mj-ea"/>
                        </a:rPr>
                        <a:t>3.</a:t>
                      </a:r>
                      <a:r>
                        <a:rPr lang="zh-TW" altLang="en-US" sz="1400" b="0" i="0" u="none" strike="noStrike">
                          <a:solidFill>
                            <a:srgbClr val="444444"/>
                          </a:solidFill>
                          <a:effectLst/>
                          <a:latin typeface="+mj-ea"/>
                          <a:ea typeface="+mj-ea"/>
                        </a:rPr>
                        <a:t>臺東縣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400" b="0" i="0" u="none" strike="noStrike">
                          <a:solidFill>
                            <a:srgbClr val="444444"/>
                          </a:solidFill>
                          <a:effectLst/>
                          <a:latin typeface="+mj-ea"/>
                          <a:ea typeface="+mj-ea"/>
                        </a:rPr>
                        <a:t>海端鄉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向陽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400" b="0" i="0" u="none" strike="noStrike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34.5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400" b="0" i="0" u="none" strike="noStrike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84.5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400" b="0" i="0" u="none" strike="noStrike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165.5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400" b="0" i="0" u="none" strike="noStrike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326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431.0       </a:t>
                      </a:r>
                    </a:p>
                  </a:txBody>
                  <a:tcPr marL="9525" marR="9525" marT="9525" marB="0" anchor="ctr"/>
                </a:tc>
              </a:tr>
              <a:tr h="414112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400" b="0" i="0" u="none" strike="noStrike">
                          <a:solidFill>
                            <a:srgbClr val="444444"/>
                          </a:solidFill>
                          <a:effectLst/>
                          <a:latin typeface="+mj-ea"/>
                          <a:ea typeface="+mj-ea"/>
                        </a:rPr>
                        <a:t>4.</a:t>
                      </a:r>
                      <a:r>
                        <a:rPr lang="zh-TW" altLang="en-US" sz="1400" b="0" i="0" u="none" strike="noStrike">
                          <a:solidFill>
                            <a:srgbClr val="444444"/>
                          </a:solidFill>
                          <a:effectLst/>
                          <a:latin typeface="+mj-ea"/>
                          <a:ea typeface="+mj-ea"/>
                        </a:rPr>
                        <a:t>宜蘭縣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400" b="0" i="0" u="none" strike="noStrike">
                          <a:solidFill>
                            <a:srgbClr val="444444"/>
                          </a:solidFill>
                          <a:effectLst/>
                          <a:latin typeface="+mj-ea"/>
                          <a:ea typeface="+mj-ea"/>
                        </a:rPr>
                        <a:t>大同鄉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古魯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400" b="0" i="0" u="none" strike="noStrike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10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400" b="0" i="0" u="none" strike="noStrike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62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400" b="0" i="0" u="none" strike="noStrike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111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400" b="0" i="0" u="none" strike="noStrike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212.5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423.5       </a:t>
                      </a:r>
                    </a:p>
                  </a:txBody>
                  <a:tcPr marL="9525" marR="9525" marT="9525" marB="0" anchor="ctr"/>
                </a:tc>
              </a:tr>
              <a:tr h="414112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400" b="0" i="0" u="none" strike="noStrike">
                          <a:solidFill>
                            <a:srgbClr val="444444"/>
                          </a:solidFill>
                          <a:effectLst/>
                          <a:latin typeface="+mj-ea"/>
                          <a:ea typeface="+mj-ea"/>
                        </a:rPr>
                        <a:t>5.</a:t>
                      </a:r>
                      <a:r>
                        <a:rPr lang="zh-TW" altLang="en-US" sz="1400" b="0" i="0" u="none" strike="noStrike">
                          <a:solidFill>
                            <a:srgbClr val="444444"/>
                          </a:solidFill>
                          <a:effectLst/>
                          <a:latin typeface="+mj-ea"/>
                          <a:ea typeface="+mj-ea"/>
                        </a:rPr>
                        <a:t>宜蘭縣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400" b="0" i="0" u="none" strike="noStrike">
                          <a:solidFill>
                            <a:srgbClr val="444444"/>
                          </a:solidFill>
                          <a:effectLst/>
                          <a:latin typeface="+mj-ea"/>
                          <a:ea typeface="+mj-ea"/>
                        </a:rPr>
                        <a:t>大同鄉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池端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400" b="0" i="0" u="none" strike="noStrike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19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400" b="0" i="0" u="none" strike="noStrike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76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400" b="0" i="0" u="none" strike="noStrike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133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400" b="0" i="0" u="none" strike="noStrike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267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401.0       </a:t>
                      </a:r>
                    </a:p>
                  </a:txBody>
                  <a:tcPr marL="9525" marR="9525" marT="9525" marB="0" anchor="ctr"/>
                </a:tc>
              </a:tr>
              <a:tr h="414112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400" b="0" i="0" u="none" strike="noStrike">
                          <a:solidFill>
                            <a:srgbClr val="444444"/>
                          </a:solidFill>
                          <a:effectLst/>
                          <a:latin typeface="+mj-ea"/>
                          <a:ea typeface="+mj-ea"/>
                        </a:rPr>
                        <a:t>6.</a:t>
                      </a:r>
                      <a:r>
                        <a:rPr lang="zh-TW" altLang="en-US" sz="1400" b="0" i="0" u="none" strike="noStrike">
                          <a:solidFill>
                            <a:srgbClr val="444444"/>
                          </a:solidFill>
                          <a:effectLst/>
                          <a:latin typeface="+mj-ea"/>
                          <a:ea typeface="+mj-ea"/>
                        </a:rPr>
                        <a:t>臺東縣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400" b="0" i="0" u="none" strike="noStrike">
                          <a:solidFill>
                            <a:srgbClr val="444444"/>
                          </a:solidFill>
                          <a:effectLst/>
                          <a:latin typeface="+mj-ea"/>
                          <a:ea typeface="+mj-ea"/>
                        </a:rPr>
                        <a:t>池上鄉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池上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400" b="0" i="0" u="none" strike="noStrike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19.5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400" b="0" i="0" u="none" strike="noStrike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119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400" b="0" i="0" u="none" strike="noStrike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181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400" b="0" i="0" u="none" strike="noStrike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265.5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399.5       </a:t>
                      </a:r>
                    </a:p>
                  </a:txBody>
                  <a:tcPr marL="9525" marR="9525" marT="9525" marB="0" anchor="ctr"/>
                </a:tc>
              </a:tr>
              <a:tr h="414112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400" b="0" i="0" u="none" strike="noStrike">
                          <a:solidFill>
                            <a:srgbClr val="444444"/>
                          </a:solidFill>
                          <a:effectLst/>
                          <a:latin typeface="+mj-ea"/>
                          <a:ea typeface="+mj-ea"/>
                        </a:rPr>
                        <a:t>7.</a:t>
                      </a:r>
                      <a:r>
                        <a:rPr lang="zh-TW" altLang="en-US" sz="1400" b="0" i="0" u="none" strike="noStrike">
                          <a:solidFill>
                            <a:srgbClr val="444444"/>
                          </a:solidFill>
                          <a:effectLst/>
                          <a:latin typeface="+mj-ea"/>
                          <a:ea typeface="+mj-ea"/>
                        </a:rPr>
                        <a:t>花蓮縣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400" b="0" i="0" u="none" strike="noStrike">
                          <a:solidFill>
                            <a:srgbClr val="444444"/>
                          </a:solidFill>
                          <a:effectLst/>
                          <a:latin typeface="+mj-ea"/>
                          <a:ea typeface="+mj-ea"/>
                        </a:rPr>
                        <a:t>秀林鄉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天祥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400" b="0" i="0" u="none" strike="noStrike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35.5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400" b="0" i="0" u="none" strike="noStrike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122.5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400" b="0" i="0" u="none" strike="noStrike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181.5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340.5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390.5       </a:t>
                      </a:r>
                    </a:p>
                  </a:txBody>
                  <a:tcPr marL="9525" marR="9525" marT="9525" marB="0" anchor="ctr"/>
                </a:tc>
              </a:tr>
              <a:tr h="414112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400" b="0" i="0" u="none" strike="noStrike">
                          <a:solidFill>
                            <a:srgbClr val="444444"/>
                          </a:solidFill>
                          <a:effectLst/>
                          <a:latin typeface="+mj-ea"/>
                          <a:ea typeface="+mj-ea"/>
                        </a:rPr>
                        <a:t>8.</a:t>
                      </a:r>
                      <a:r>
                        <a:rPr lang="zh-TW" altLang="en-US" sz="1400" b="0" i="0" u="none" strike="noStrike">
                          <a:solidFill>
                            <a:srgbClr val="444444"/>
                          </a:solidFill>
                          <a:effectLst/>
                          <a:latin typeface="+mj-ea"/>
                          <a:ea typeface="+mj-ea"/>
                        </a:rPr>
                        <a:t>桃園縣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400" b="0" i="0" u="none" strike="noStrike">
                          <a:solidFill>
                            <a:srgbClr val="444444"/>
                          </a:solidFill>
                          <a:effectLst/>
                          <a:latin typeface="+mj-ea"/>
                          <a:ea typeface="+mj-ea"/>
                        </a:rPr>
                        <a:t>復興鄉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拉拉山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400" b="0" i="0" u="none" strike="noStrike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11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400" b="0" i="0" u="none" strike="noStrike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89.5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400" b="0" i="0" u="none" strike="noStrike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188.5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400" b="0" i="0" u="none" strike="noStrike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311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389.0       </a:t>
                      </a:r>
                    </a:p>
                  </a:txBody>
                  <a:tcPr marL="9525" marR="9525" marT="9525" marB="0" anchor="ctr"/>
                </a:tc>
              </a:tr>
              <a:tr h="414112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400" b="0" i="0" u="none" strike="noStrike">
                          <a:solidFill>
                            <a:srgbClr val="444444"/>
                          </a:solidFill>
                          <a:effectLst/>
                          <a:latin typeface="+mj-ea"/>
                          <a:ea typeface="+mj-ea"/>
                        </a:rPr>
                        <a:t>9.</a:t>
                      </a:r>
                      <a:r>
                        <a:rPr lang="zh-TW" altLang="en-US" sz="1400" b="0" i="0" u="none" strike="noStrike">
                          <a:solidFill>
                            <a:srgbClr val="444444"/>
                          </a:solidFill>
                          <a:effectLst/>
                          <a:latin typeface="+mj-ea"/>
                          <a:ea typeface="+mj-ea"/>
                        </a:rPr>
                        <a:t>桃園縣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400" b="0" i="0" u="none" strike="noStrike">
                          <a:solidFill>
                            <a:srgbClr val="444444"/>
                          </a:solidFill>
                          <a:effectLst/>
                          <a:latin typeface="+mj-ea"/>
                          <a:ea typeface="+mj-ea"/>
                        </a:rPr>
                        <a:t>復興鄉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巴陵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400" b="0" i="0" u="none" strike="noStrike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25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400" b="0" i="0" u="none" strike="noStrike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94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400" b="0" i="0" u="none" strike="noStrike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178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400" b="0" i="0" u="none" strike="noStrike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294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383.0       </a:t>
                      </a:r>
                    </a:p>
                  </a:txBody>
                  <a:tcPr marL="9525" marR="9525" marT="9525" marB="0" anchor="ctr"/>
                </a:tc>
              </a:tr>
              <a:tr h="414112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400" b="0" i="0" u="none" strike="noStrike">
                          <a:solidFill>
                            <a:srgbClr val="444444"/>
                          </a:solidFill>
                          <a:effectLst/>
                          <a:latin typeface="+mj-ea"/>
                          <a:ea typeface="+mj-ea"/>
                        </a:rPr>
                        <a:t>10.</a:t>
                      </a:r>
                      <a:r>
                        <a:rPr lang="zh-TW" altLang="en-US" sz="1400" b="0" i="0" u="none" strike="noStrike">
                          <a:solidFill>
                            <a:srgbClr val="444444"/>
                          </a:solidFill>
                          <a:effectLst/>
                          <a:latin typeface="+mj-ea"/>
                          <a:ea typeface="+mj-ea"/>
                        </a:rPr>
                        <a:t>花蓮縣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400" b="0" i="0" u="none" strike="noStrike">
                          <a:solidFill>
                            <a:srgbClr val="444444"/>
                          </a:solidFill>
                          <a:effectLst/>
                          <a:latin typeface="+mj-ea"/>
                          <a:ea typeface="+mj-ea"/>
                        </a:rPr>
                        <a:t>秀林鄉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慈恩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400" b="0" i="0" u="none" strike="noStrike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26.5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101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400" b="0" i="0" u="none" strike="noStrike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175.5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400" b="0" i="0" u="none" strike="noStrike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304.5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382.0    </a:t>
                      </a: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14596597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臺南前１日累積雨量分布圖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6" y="2009024"/>
            <a:ext cx="5358606" cy="37904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170" name="Rectangle 70"/>
          <p:cNvSpPr>
            <a:spLocks noChangeArrowheads="1"/>
          </p:cNvSpPr>
          <p:nvPr/>
        </p:nvSpPr>
        <p:spPr bwMode="auto">
          <a:xfrm>
            <a:off x="0" y="-260350"/>
            <a:ext cx="184150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eaLnBrk="0" hangingPunct="0"/>
            <a:endParaRPr kumimoji="0" lang="zh-TW" altLang="zh-TW" sz="2800">
              <a:latin typeface="Times New Roman" pitchFamily="18" charset="0"/>
              <a:ea typeface="全真中黑體"/>
              <a:cs typeface="全真中黑體"/>
            </a:endParaRPr>
          </a:p>
        </p:txBody>
      </p:sp>
      <p:sp>
        <p:nvSpPr>
          <p:cNvPr id="7171" name="Rectangle 1"/>
          <p:cNvSpPr>
            <a:spLocks noChangeArrowheads="1"/>
          </p:cNvSpPr>
          <p:nvPr/>
        </p:nvSpPr>
        <p:spPr bwMode="auto">
          <a:xfrm>
            <a:off x="0" y="-260350"/>
            <a:ext cx="184150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eaLnBrk="0" hangingPunct="0"/>
            <a:endParaRPr kumimoji="0" lang="zh-TW" altLang="zh-TW" sz="2800">
              <a:latin typeface="Times New Roman" pitchFamily="18" charset="0"/>
              <a:ea typeface="全真中黑體"/>
              <a:cs typeface="全真中黑體"/>
            </a:endParaRPr>
          </a:p>
        </p:txBody>
      </p:sp>
      <p:sp>
        <p:nvSpPr>
          <p:cNvPr id="7172" name="Rectangle 72"/>
          <p:cNvSpPr>
            <a:spLocks noChangeArrowheads="1"/>
          </p:cNvSpPr>
          <p:nvPr/>
        </p:nvSpPr>
        <p:spPr bwMode="auto">
          <a:xfrm>
            <a:off x="0" y="-260350"/>
            <a:ext cx="184150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eaLnBrk="0" hangingPunct="0"/>
            <a:endParaRPr kumimoji="0" lang="zh-TW" altLang="zh-TW" sz="2800">
              <a:latin typeface="Times New Roman" pitchFamily="18" charset="0"/>
              <a:ea typeface="全真中黑體"/>
              <a:cs typeface="全真中黑體"/>
            </a:endParaRPr>
          </a:p>
        </p:txBody>
      </p:sp>
      <p:sp>
        <p:nvSpPr>
          <p:cNvPr id="7173" name="文字方塊 11"/>
          <p:cNvSpPr txBox="1">
            <a:spLocks noChangeArrowheads="1"/>
          </p:cNvSpPr>
          <p:nvPr/>
        </p:nvSpPr>
        <p:spPr bwMode="auto">
          <a:xfrm>
            <a:off x="3983038" y="980728"/>
            <a:ext cx="2665412" cy="400050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algn="ctr" eaLnBrk="1" hangingPunct="1"/>
            <a:r>
              <a:rPr lang="zh-TW" altLang="en-US" sz="2000" b="1">
                <a:solidFill>
                  <a:srgbClr val="0000FF"/>
                </a:solidFill>
                <a:latin typeface="Times New Roman" pitchFamily="18" charset="0"/>
                <a:ea typeface="標楷體" pitchFamily="65" charset="-120"/>
                <a:cs typeface="全真中黑體"/>
              </a:rPr>
              <a:t>累積總雨量排名</a:t>
            </a:r>
          </a:p>
        </p:txBody>
      </p:sp>
      <p:sp>
        <p:nvSpPr>
          <p:cNvPr id="7174" name="Rectangle 76"/>
          <p:cNvSpPr>
            <a:spLocks noChangeArrowheads="1"/>
          </p:cNvSpPr>
          <p:nvPr/>
        </p:nvSpPr>
        <p:spPr bwMode="auto">
          <a:xfrm>
            <a:off x="0" y="-260350"/>
            <a:ext cx="184150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eaLnBrk="0" hangingPunct="0"/>
            <a:endParaRPr kumimoji="0" lang="zh-TW" altLang="zh-TW" sz="2800">
              <a:latin typeface="Times New Roman" pitchFamily="18" charset="0"/>
              <a:ea typeface="全真中黑體"/>
              <a:cs typeface="全真中黑體"/>
            </a:endParaRPr>
          </a:p>
        </p:txBody>
      </p:sp>
      <p:sp>
        <p:nvSpPr>
          <p:cNvPr id="7175" name="Rectangle 77"/>
          <p:cNvSpPr>
            <a:spLocks noChangeArrowheads="1"/>
          </p:cNvSpPr>
          <p:nvPr/>
        </p:nvSpPr>
        <p:spPr bwMode="auto">
          <a:xfrm>
            <a:off x="0" y="-260350"/>
            <a:ext cx="184150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eaLnBrk="0" hangingPunct="0"/>
            <a:endParaRPr kumimoji="0" lang="zh-TW" altLang="zh-TW" sz="2800">
              <a:latin typeface="Times New Roman" pitchFamily="18" charset="0"/>
              <a:ea typeface="全真中黑體"/>
              <a:cs typeface="全真中黑體"/>
            </a:endParaRPr>
          </a:p>
        </p:txBody>
      </p:sp>
      <p:sp>
        <p:nvSpPr>
          <p:cNvPr id="7176" name="Rectangle 78"/>
          <p:cNvSpPr>
            <a:spLocks noChangeArrowheads="1"/>
          </p:cNvSpPr>
          <p:nvPr/>
        </p:nvSpPr>
        <p:spPr bwMode="auto">
          <a:xfrm>
            <a:off x="0" y="-260350"/>
            <a:ext cx="184150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eaLnBrk="0" hangingPunct="0"/>
            <a:endParaRPr kumimoji="0" lang="zh-TW" altLang="zh-TW" sz="2800">
              <a:latin typeface="Times New Roman" pitchFamily="18" charset="0"/>
              <a:ea typeface="全真中黑體"/>
              <a:cs typeface="全真中黑體"/>
            </a:endParaRPr>
          </a:p>
        </p:txBody>
      </p:sp>
      <p:sp>
        <p:nvSpPr>
          <p:cNvPr id="7177" name="文字方塊 5"/>
          <p:cNvSpPr txBox="1">
            <a:spLocks noChangeArrowheads="1"/>
          </p:cNvSpPr>
          <p:nvPr/>
        </p:nvSpPr>
        <p:spPr bwMode="auto">
          <a:xfrm>
            <a:off x="358328" y="5949280"/>
            <a:ext cx="8390135" cy="78483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ts val="600"/>
              </a:spcBef>
            </a:pPr>
            <a:r>
              <a:rPr lang="zh-TW" altLang="en-US" sz="2000" b="1" dirty="0" smtClean="0">
                <a:latin typeface="微軟正黑體" pitchFamily="34" charset="-120"/>
                <a:ea typeface="微軟正黑體" pitchFamily="34" charset="-120"/>
                <a:cs typeface="全真中黑體"/>
              </a:rPr>
              <a:t>受</a:t>
            </a:r>
            <a:r>
              <a:rPr lang="zh-TW" altLang="en-US" sz="2000" b="1" dirty="0">
                <a:latin typeface="微軟正黑體" pitchFamily="34" charset="-120"/>
                <a:ea typeface="微軟正黑體" pitchFamily="34" charset="-120"/>
                <a:cs typeface="全真中黑體"/>
              </a:rPr>
              <a:t>天兔</a:t>
            </a:r>
            <a:r>
              <a:rPr lang="zh-TW" altLang="en-US" sz="2000" b="1" dirty="0" smtClean="0">
                <a:latin typeface="微軟正黑體" pitchFamily="34" charset="-120"/>
                <a:ea typeface="微軟正黑體" pitchFamily="34" charset="-120"/>
                <a:cs typeface="全真中黑體"/>
              </a:rPr>
              <a:t>颱風外圍環流影響，</a:t>
            </a:r>
            <a:r>
              <a:rPr lang="zh-TW" altLang="en-US" sz="2000" b="1" dirty="0" smtClean="0">
                <a:solidFill>
                  <a:srgbClr val="0000CC"/>
                </a:solidFill>
                <a:latin typeface="微軟正黑體" pitchFamily="34" charset="-120"/>
                <a:ea typeface="微軟正黑體" pitchFamily="34" charset="-120"/>
                <a:cs typeface="全真中黑體"/>
              </a:rPr>
              <a:t>台南地區</a:t>
            </a:r>
            <a:r>
              <a:rPr lang="en-US" altLang="zh-TW" sz="2000" b="1" dirty="0" smtClean="0">
                <a:solidFill>
                  <a:srgbClr val="0000CC"/>
                </a:solidFill>
                <a:latin typeface="微軟正黑體" pitchFamily="34" charset="-120"/>
                <a:ea typeface="微軟正黑體" pitchFamily="34" charset="-120"/>
                <a:cs typeface="全真中黑體"/>
              </a:rPr>
              <a:t>24</a:t>
            </a:r>
            <a:r>
              <a:rPr lang="zh-TW" altLang="en-US" sz="2000" b="1" dirty="0" smtClean="0">
                <a:solidFill>
                  <a:srgbClr val="0000CC"/>
                </a:solidFill>
                <a:latin typeface="微軟正黑體" pitchFamily="34" charset="-120"/>
                <a:ea typeface="微軟正黑體" pitchFamily="34" charset="-120"/>
                <a:cs typeface="全真中黑體"/>
              </a:rPr>
              <a:t>小時最高累積總雨量為</a:t>
            </a:r>
            <a:r>
              <a:rPr lang="en-US" altLang="zh-TW" sz="2000" b="1" dirty="0" smtClean="0">
                <a:solidFill>
                  <a:srgbClr val="0000CC"/>
                </a:solidFill>
                <a:latin typeface="微軟正黑體" pitchFamily="34" charset="-120"/>
                <a:ea typeface="微軟正黑體" pitchFamily="34" charset="-120"/>
                <a:cs typeface="全真中黑體"/>
              </a:rPr>
              <a:t>15mm</a:t>
            </a:r>
            <a:r>
              <a:rPr lang="zh-TW" altLang="en-US" sz="2000" b="1" dirty="0" smtClean="0">
                <a:solidFill>
                  <a:srgbClr val="0000CC"/>
                </a:solidFill>
                <a:latin typeface="微軟正黑體" pitchFamily="34" charset="-120"/>
                <a:ea typeface="微軟正黑體" pitchFamily="34" charset="-120"/>
                <a:cs typeface="全真中黑體"/>
              </a:rPr>
              <a:t>；</a:t>
            </a:r>
            <a:endParaRPr lang="en-US" altLang="zh-TW" sz="2000" b="1" dirty="0" smtClean="0">
              <a:solidFill>
                <a:srgbClr val="0000CC"/>
              </a:solidFill>
              <a:latin typeface="微軟正黑體" pitchFamily="34" charset="-120"/>
              <a:ea typeface="微軟正黑體" pitchFamily="34" charset="-120"/>
              <a:cs typeface="全真中黑體"/>
            </a:endParaRPr>
          </a:p>
          <a:p>
            <a:pPr eaLnBrk="1" hangingPunct="1">
              <a:spcBef>
                <a:spcPts val="600"/>
              </a:spcBef>
            </a:pPr>
            <a:r>
              <a:rPr lang="zh-TW" altLang="en-US" sz="2000" b="1" dirty="0" smtClean="0">
                <a:solidFill>
                  <a:srgbClr val="0000CC"/>
                </a:solidFill>
                <a:latin typeface="微軟正黑體" pitchFamily="34" charset="-120"/>
                <a:ea typeface="微軟正黑體" pitchFamily="34" charset="-120"/>
                <a:cs typeface="全真中黑體"/>
              </a:rPr>
              <a:t>事件累積雨量</a:t>
            </a:r>
            <a:r>
              <a:rPr lang="en-US" altLang="zh-TW" sz="2000" b="1" dirty="0" smtClean="0">
                <a:solidFill>
                  <a:srgbClr val="0000CC"/>
                </a:solidFill>
                <a:latin typeface="微軟正黑體" pitchFamily="34" charset="-120"/>
                <a:ea typeface="微軟正黑體" pitchFamily="34" charset="-120"/>
                <a:cs typeface="全真中黑體"/>
              </a:rPr>
              <a:t>2~50mm</a:t>
            </a:r>
            <a:r>
              <a:rPr lang="zh-TW" altLang="en-US" sz="2000" b="1" dirty="0" smtClean="0">
                <a:latin typeface="微軟正黑體" pitchFamily="34" charset="-120"/>
                <a:ea typeface="微軟正黑體" pitchFamily="34" charset="-120"/>
                <a:cs typeface="全真中黑體"/>
              </a:rPr>
              <a:t>。</a:t>
            </a:r>
            <a:endParaRPr lang="zh-TW" altLang="en-US" sz="2000" b="1" dirty="0">
              <a:solidFill>
                <a:srgbClr val="FF0000"/>
              </a:solidFill>
              <a:latin typeface="微軟正黑體" pitchFamily="34" charset="-120"/>
              <a:ea typeface="微軟正黑體" pitchFamily="34" charset="-120"/>
              <a:cs typeface="全真中黑體"/>
            </a:endParaRPr>
          </a:p>
        </p:txBody>
      </p:sp>
      <p:sp>
        <p:nvSpPr>
          <p:cNvPr id="7178" name="文字方塊 4"/>
          <p:cNvSpPr txBox="1">
            <a:spLocks noChangeArrowheads="1"/>
          </p:cNvSpPr>
          <p:nvPr/>
        </p:nvSpPr>
        <p:spPr bwMode="auto">
          <a:xfrm>
            <a:off x="5076056" y="1619508"/>
            <a:ext cx="3928913" cy="369332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50000"/>
              </a:spcBef>
            </a:pPr>
            <a:r>
              <a:rPr lang="en-US" altLang="zh-TW" sz="2000" b="1" dirty="0" smtClean="0">
                <a:solidFill>
                  <a:srgbClr val="0000FF"/>
                </a:solidFill>
                <a:latin typeface="微軟正黑體" pitchFamily="34" charset="-120"/>
                <a:ea typeface="微軟正黑體" pitchFamily="34" charset="-120"/>
                <a:cs typeface="全真中黑體"/>
              </a:rPr>
              <a:t>9</a:t>
            </a:r>
            <a:r>
              <a:rPr lang="zh-TW" altLang="en-US" sz="2000" b="1" dirty="0" smtClean="0">
                <a:solidFill>
                  <a:srgbClr val="0000FF"/>
                </a:solidFill>
                <a:latin typeface="微軟正黑體" pitchFamily="34" charset="-120"/>
                <a:ea typeface="微軟正黑體" pitchFamily="34" charset="-120"/>
                <a:cs typeface="全真中黑體"/>
              </a:rPr>
              <a:t>月</a:t>
            </a:r>
            <a:r>
              <a:rPr lang="en-US" altLang="zh-TW" sz="2000" b="1" dirty="0" smtClean="0">
                <a:solidFill>
                  <a:srgbClr val="0000FF"/>
                </a:solidFill>
                <a:latin typeface="微軟正黑體" pitchFamily="34" charset="-120"/>
                <a:ea typeface="微軟正黑體" pitchFamily="34" charset="-120"/>
                <a:cs typeface="全真中黑體"/>
              </a:rPr>
              <a:t>20</a:t>
            </a:r>
            <a:r>
              <a:rPr lang="zh-TW" altLang="en-US" sz="2000" b="1" dirty="0" smtClean="0">
                <a:solidFill>
                  <a:srgbClr val="0000FF"/>
                </a:solidFill>
                <a:latin typeface="微軟正黑體" pitchFamily="34" charset="-120"/>
                <a:ea typeface="微軟正黑體" pitchFamily="34" charset="-120"/>
                <a:cs typeface="全真中黑體"/>
              </a:rPr>
              <a:t>日</a:t>
            </a:r>
            <a:r>
              <a:rPr lang="en-US" altLang="zh-TW" sz="2000" b="1" dirty="0" smtClean="0">
                <a:solidFill>
                  <a:srgbClr val="0000FF"/>
                </a:solidFill>
                <a:latin typeface="微軟正黑體" pitchFamily="34" charset="-120"/>
                <a:ea typeface="微軟正黑體" pitchFamily="34" charset="-120"/>
                <a:cs typeface="全真中黑體"/>
              </a:rPr>
              <a:t>00:00~9</a:t>
            </a:r>
            <a:r>
              <a:rPr lang="zh-TW" altLang="en-US" sz="2000" b="1" dirty="0" smtClean="0">
                <a:solidFill>
                  <a:srgbClr val="0000FF"/>
                </a:solidFill>
                <a:latin typeface="微軟正黑體" pitchFamily="34" charset="-120"/>
                <a:ea typeface="微軟正黑體" pitchFamily="34" charset="-120"/>
                <a:cs typeface="全真中黑體"/>
              </a:rPr>
              <a:t>月</a:t>
            </a:r>
            <a:r>
              <a:rPr lang="en-US" altLang="zh-TW" sz="2000" b="1" dirty="0" smtClean="0">
                <a:solidFill>
                  <a:srgbClr val="0000FF"/>
                </a:solidFill>
                <a:latin typeface="微軟正黑體" pitchFamily="34" charset="-120"/>
                <a:ea typeface="微軟正黑體" pitchFamily="34" charset="-120"/>
                <a:cs typeface="全真中黑體"/>
              </a:rPr>
              <a:t>21</a:t>
            </a:r>
            <a:r>
              <a:rPr lang="zh-TW" altLang="en-US" sz="2000" b="1" dirty="0" smtClean="0">
                <a:solidFill>
                  <a:srgbClr val="0000FF"/>
                </a:solidFill>
                <a:latin typeface="微軟正黑體" pitchFamily="34" charset="-120"/>
                <a:ea typeface="微軟正黑體" pitchFamily="34" charset="-120"/>
                <a:cs typeface="全真中黑體"/>
              </a:rPr>
              <a:t>日</a:t>
            </a:r>
            <a:r>
              <a:rPr lang="en-US" altLang="zh-TW" sz="2000" b="1" dirty="0" smtClean="0">
                <a:solidFill>
                  <a:srgbClr val="0000FF"/>
                </a:solidFill>
                <a:latin typeface="微軟正黑體" pitchFamily="34" charset="-120"/>
                <a:ea typeface="微軟正黑體" pitchFamily="34" charset="-120"/>
                <a:cs typeface="全真中黑體"/>
              </a:rPr>
              <a:t>19:00</a:t>
            </a:r>
            <a:endParaRPr lang="zh-TW" altLang="en-US" sz="2000" b="1" dirty="0">
              <a:solidFill>
                <a:srgbClr val="0000FF"/>
              </a:solidFill>
              <a:latin typeface="微軟正黑體" pitchFamily="34" charset="-120"/>
              <a:ea typeface="微軟正黑體" pitchFamily="34" charset="-120"/>
              <a:cs typeface="全真中黑體"/>
            </a:endParaRPr>
          </a:p>
        </p:txBody>
      </p:sp>
      <p:sp>
        <p:nvSpPr>
          <p:cNvPr id="7180" name="文字方塊 1"/>
          <p:cNvSpPr txBox="1">
            <a:spLocks noChangeArrowheads="1"/>
          </p:cNvSpPr>
          <p:nvPr/>
        </p:nvSpPr>
        <p:spPr bwMode="auto">
          <a:xfrm>
            <a:off x="323850" y="246063"/>
            <a:ext cx="7748612" cy="5909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50000"/>
              </a:spcBef>
            </a:pPr>
            <a:r>
              <a:rPr lang="zh-TW" altLang="en-US" sz="3600" b="1" dirty="0">
                <a:solidFill>
                  <a:srgbClr val="0000FF"/>
                </a:solidFill>
                <a:latin typeface="微軟正黑體" pitchFamily="34" charset="-120"/>
                <a:ea typeface="微軟正黑體" pitchFamily="34" charset="-120"/>
                <a:cs typeface="全真中黑體"/>
              </a:rPr>
              <a:t>天兔</a:t>
            </a:r>
            <a:r>
              <a:rPr lang="zh-TW" altLang="en-US" sz="3600" b="1" dirty="0" smtClean="0">
                <a:solidFill>
                  <a:srgbClr val="0000FF"/>
                </a:solidFill>
                <a:latin typeface="微軟正黑體" pitchFamily="34" charset="-120"/>
                <a:ea typeface="微軟正黑體" pitchFamily="34" charset="-120"/>
                <a:cs typeface="全真中黑體"/>
              </a:rPr>
              <a:t>颱風分析</a:t>
            </a:r>
            <a:r>
              <a:rPr lang="zh-TW" altLang="en-US" sz="3600" b="1" dirty="0">
                <a:solidFill>
                  <a:srgbClr val="0000FF"/>
                </a:solidFill>
                <a:latin typeface="微軟正黑體" pitchFamily="34" charset="-120"/>
                <a:ea typeface="微軟正黑體" pitchFamily="34" charset="-120"/>
                <a:cs typeface="全真中黑體"/>
              </a:rPr>
              <a:t>研判</a:t>
            </a:r>
            <a:r>
              <a:rPr lang="en-US" altLang="zh-TW" sz="3600" b="1" dirty="0" smtClean="0">
                <a:solidFill>
                  <a:srgbClr val="0000FF"/>
                </a:solidFill>
                <a:latin typeface="微軟正黑體" pitchFamily="34" charset="-120"/>
                <a:ea typeface="微軟正黑體" pitchFamily="34" charset="-120"/>
                <a:cs typeface="全真中黑體"/>
              </a:rPr>
              <a:t>-</a:t>
            </a:r>
            <a:r>
              <a:rPr lang="zh-TW" altLang="en-US" sz="3600" b="1" dirty="0" smtClean="0">
                <a:solidFill>
                  <a:srgbClr val="0000FF"/>
                </a:solidFill>
                <a:latin typeface="微軟正黑體" pitchFamily="34" charset="-120"/>
                <a:ea typeface="微軟正黑體" pitchFamily="34" charset="-120"/>
                <a:cs typeface="全真中黑體"/>
              </a:rPr>
              <a:t>台南降雨趨勢</a:t>
            </a:r>
            <a:endParaRPr lang="en-US" altLang="zh-TW" sz="3600" b="1" dirty="0">
              <a:solidFill>
                <a:srgbClr val="0000FF"/>
              </a:solidFill>
              <a:latin typeface="微軟正黑體" pitchFamily="34" charset="-120"/>
              <a:ea typeface="微軟正黑體" pitchFamily="34" charset="-120"/>
              <a:cs typeface="全真中黑體"/>
            </a:endParaRPr>
          </a:p>
        </p:txBody>
      </p:sp>
      <p:sp>
        <p:nvSpPr>
          <p:cNvPr id="15" name="文字方塊 1"/>
          <p:cNvSpPr txBox="1">
            <a:spLocks noChangeArrowheads="1"/>
          </p:cNvSpPr>
          <p:nvPr/>
        </p:nvSpPr>
        <p:spPr bwMode="auto">
          <a:xfrm>
            <a:off x="292100" y="1010890"/>
            <a:ext cx="385127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eaLnBrk="1" hangingPunct="1"/>
            <a:r>
              <a:rPr kumimoji="0" lang="en-US" altLang="zh-TW" dirty="0" smtClean="0">
                <a:latin typeface="Times New Roman" pitchFamily="18" charset="0"/>
                <a:cs typeface="Times New Roman" pitchFamily="18" charset="0"/>
              </a:rPr>
              <a:t>2013/09/20 19:30 </a:t>
            </a:r>
            <a:r>
              <a:rPr kumimoji="0" lang="en-US" altLang="zh-TW" dirty="0">
                <a:latin typeface="Times New Roman" pitchFamily="18" charset="0"/>
                <a:cs typeface="Times New Roman" pitchFamily="18" charset="0"/>
              </a:rPr>
              <a:t>~ </a:t>
            </a:r>
            <a:r>
              <a:rPr kumimoji="0" lang="en-US" altLang="zh-TW" dirty="0" smtClean="0">
                <a:latin typeface="Times New Roman" pitchFamily="18" charset="0"/>
                <a:cs typeface="Times New Roman" pitchFamily="18" charset="0"/>
              </a:rPr>
              <a:t>2013/09/21 19:30</a:t>
            </a:r>
            <a:endParaRPr kumimoji="0" lang="zh-TW" altLang="en-US" dirty="0">
              <a:latin typeface="Calibri" pitchFamily="34" charset="0"/>
              <a:cs typeface="Times New Roman" pitchFamily="18" charset="0"/>
            </a:endParaRPr>
          </a:p>
        </p:txBody>
      </p:sp>
      <p:graphicFrame>
        <p:nvGraphicFramePr>
          <p:cNvPr id="3" name="表格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63170812"/>
              </p:ext>
            </p:extLst>
          </p:nvPr>
        </p:nvGraphicFramePr>
        <p:xfrm>
          <a:off x="0" y="1619508"/>
          <a:ext cx="4531866" cy="3409240"/>
        </p:xfrm>
        <a:graphic>
          <a:graphicData uri="http://schemas.openxmlformats.org/drawingml/2006/table">
            <a:tbl>
              <a:tblPr>
                <a:tableStyleId>{8A107856-5554-42FB-B03E-39F5DBC370BA}</a:tableStyleId>
              </a:tblPr>
              <a:tblGrid>
                <a:gridCol w="664607"/>
                <a:gridCol w="640409"/>
                <a:gridCol w="587828"/>
                <a:gridCol w="574766"/>
                <a:gridCol w="666206"/>
                <a:gridCol w="718457"/>
                <a:gridCol w="679593"/>
              </a:tblGrid>
              <a:tr h="450545">
                <a:tc>
                  <a:txBody>
                    <a:bodyPr/>
                    <a:lstStyle/>
                    <a:p>
                      <a:pPr algn="ctr" rtl="0" fontAlgn="ctr"/>
                      <a:r>
                        <a:rPr lang="zh-TW" alt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/>
                        </a:rPr>
                        <a:t>鄉鎮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zh-TW" alt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/>
                        </a:rPr>
                        <a:t>站名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TW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/>
                        </a:rPr>
                        <a:t>1</a:t>
                      </a:r>
                      <a:r>
                        <a:rPr lang="zh-TW" alt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/>
                        </a:rPr>
                        <a:t>小時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TW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/>
                        </a:rPr>
                        <a:t>3</a:t>
                      </a:r>
                      <a:r>
                        <a:rPr lang="zh-TW" alt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/>
                        </a:rPr>
                        <a:t>小時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TW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/>
                        </a:rPr>
                        <a:t>6</a:t>
                      </a:r>
                      <a:r>
                        <a:rPr lang="zh-TW" alt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/>
                        </a:rPr>
                        <a:t>小時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TW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/>
                        </a:rPr>
                        <a:t>12</a:t>
                      </a:r>
                      <a:r>
                        <a:rPr lang="zh-TW" alt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/>
                        </a:rPr>
                        <a:t>小時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TW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/>
                        </a:rPr>
                        <a:t>24</a:t>
                      </a:r>
                      <a:r>
                        <a:rPr lang="zh-TW" alt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/>
                        </a:rPr>
                        <a:t>小時</a:t>
                      </a:r>
                    </a:p>
                  </a:txBody>
                  <a:tcPr marL="9525" marR="9525" marT="9525" marB="0" anchor="ctr"/>
                </a:tc>
              </a:tr>
              <a:tr h="591739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zh-TW" altLang="en-US" sz="1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微軟正黑體"/>
                          <a:ea typeface="+mn-ea"/>
                          <a:cs typeface="+mn-cs"/>
                        </a:rPr>
                        <a:t>南化區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zh-TW" altLang="en-US" sz="1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微軟正黑體"/>
                          <a:ea typeface="+mn-ea"/>
                          <a:cs typeface="+mn-cs"/>
                        </a:rPr>
                        <a:t>關山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altLang="zh-TW" sz="1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微軟正黑體"/>
                          <a:ea typeface="+mn-ea"/>
                          <a:cs typeface="+mn-cs"/>
                        </a:rPr>
                        <a:t>0.5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altLang="zh-TW" sz="1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微軟正黑體"/>
                          <a:ea typeface="+mn-ea"/>
                          <a:cs typeface="+mn-cs"/>
                        </a:rPr>
                        <a:t>3.5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altLang="zh-TW" sz="1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微軟正黑體"/>
                          <a:ea typeface="+mn-ea"/>
                          <a:cs typeface="+mn-cs"/>
                        </a:rPr>
                        <a:t>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altLang="zh-TW" sz="1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微軟正黑體"/>
                          <a:ea typeface="+mn-ea"/>
                          <a:cs typeface="+mn-cs"/>
                        </a:rPr>
                        <a:t>14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altLang="zh-TW" sz="16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微軟正黑體"/>
                          <a:ea typeface="+mn-ea"/>
                          <a:cs typeface="+mn-cs"/>
                        </a:rPr>
                        <a:t>15</a:t>
                      </a:r>
                      <a:r>
                        <a:rPr lang="en-US" altLang="zh-TW" sz="1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微軟正黑體"/>
                          <a:ea typeface="+mn-ea"/>
                          <a:cs typeface="+mn-cs"/>
                        </a:rPr>
                        <a:t>   </a:t>
                      </a:r>
                    </a:p>
                  </a:txBody>
                  <a:tcPr marL="9525" marR="9525" marT="9525" marB="0" anchor="ctr"/>
                </a:tc>
              </a:tr>
              <a:tr h="591739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zh-TW" altLang="en-US" sz="1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微軟正黑體"/>
                          <a:ea typeface="+mn-ea"/>
                          <a:cs typeface="+mn-cs"/>
                        </a:rPr>
                        <a:t>南化區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zh-TW" altLang="en-US" sz="1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微軟正黑體"/>
                          <a:ea typeface="+mn-ea"/>
                          <a:cs typeface="+mn-cs"/>
                        </a:rPr>
                        <a:t>北寮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altLang="zh-TW" sz="1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微軟正黑體"/>
                          <a:ea typeface="+mn-ea"/>
                          <a:cs typeface="+mn-cs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altLang="zh-TW" sz="1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微軟正黑體"/>
                          <a:ea typeface="+mn-ea"/>
                          <a:cs typeface="+mn-cs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altLang="zh-TW" sz="1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微軟正黑體"/>
                          <a:ea typeface="+mn-ea"/>
                          <a:cs typeface="+mn-cs"/>
                        </a:rPr>
                        <a:t>2.5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altLang="zh-TW" sz="1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微軟正黑體"/>
                          <a:ea typeface="+mn-ea"/>
                          <a:cs typeface="+mn-cs"/>
                        </a:rPr>
                        <a:t>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altLang="zh-TW" sz="1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微軟正黑體"/>
                          <a:ea typeface="+mn-ea"/>
                          <a:cs typeface="+mn-cs"/>
                        </a:rPr>
                        <a:t>4.5  </a:t>
                      </a:r>
                    </a:p>
                  </a:txBody>
                  <a:tcPr marL="9525" marR="9525" marT="9525" marB="0" anchor="ctr"/>
                </a:tc>
              </a:tr>
              <a:tr h="591739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zh-TW" altLang="en-US" sz="1600" b="0" i="0" u="none" strike="noStrike" kern="1200">
                          <a:solidFill>
                            <a:srgbClr val="000000"/>
                          </a:solidFill>
                          <a:effectLst/>
                          <a:latin typeface="微軟正黑體"/>
                          <a:ea typeface="+mn-ea"/>
                          <a:cs typeface="+mn-cs"/>
                        </a:rPr>
                        <a:t>玉井區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zh-TW" altLang="en-US" sz="1600" b="0" i="0" u="none" strike="noStrike" kern="1200">
                          <a:solidFill>
                            <a:srgbClr val="000000"/>
                          </a:solidFill>
                          <a:effectLst/>
                          <a:latin typeface="微軟正黑體"/>
                          <a:ea typeface="+mn-ea"/>
                          <a:cs typeface="+mn-cs"/>
                        </a:rPr>
                        <a:t>玉井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altLang="zh-TW" sz="1600" b="0" i="0" u="none" strike="noStrike" kern="1200">
                          <a:solidFill>
                            <a:srgbClr val="000000"/>
                          </a:solidFill>
                          <a:effectLst/>
                          <a:latin typeface="微軟正黑體"/>
                          <a:ea typeface="+mn-ea"/>
                          <a:cs typeface="+mn-cs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altLang="zh-TW" sz="1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微軟正黑體"/>
                          <a:ea typeface="+mn-ea"/>
                          <a:cs typeface="+mn-cs"/>
                        </a:rPr>
                        <a:t>0.5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altLang="zh-TW" sz="1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微軟正黑體"/>
                          <a:ea typeface="+mn-ea"/>
                          <a:cs typeface="+mn-cs"/>
                        </a:rPr>
                        <a:t>1.5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altLang="zh-TW" sz="1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微軟正黑體"/>
                          <a:ea typeface="+mn-ea"/>
                          <a:cs typeface="+mn-cs"/>
                        </a:rPr>
                        <a:t>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altLang="zh-TW" sz="1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微軟正黑體"/>
                          <a:ea typeface="+mn-ea"/>
                          <a:cs typeface="+mn-cs"/>
                        </a:rPr>
                        <a:t>3.0   </a:t>
                      </a:r>
                    </a:p>
                  </a:txBody>
                  <a:tcPr marL="9525" marR="9525" marT="9525" marB="0" anchor="ctr"/>
                </a:tc>
              </a:tr>
              <a:tr h="591739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zh-TW" altLang="en-US" sz="1600" b="0" i="0" u="none" strike="noStrike" kern="1200">
                          <a:solidFill>
                            <a:srgbClr val="000000"/>
                          </a:solidFill>
                          <a:effectLst/>
                          <a:latin typeface="微軟正黑體"/>
                          <a:ea typeface="+mn-ea"/>
                          <a:cs typeface="+mn-cs"/>
                        </a:rPr>
                        <a:t>楠西區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zh-TW" altLang="en-US" sz="1600" b="0" i="0" u="none" strike="noStrike" kern="1200">
                          <a:solidFill>
                            <a:srgbClr val="000000"/>
                          </a:solidFill>
                          <a:effectLst/>
                          <a:latin typeface="微軟正黑體"/>
                          <a:ea typeface="+mn-ea"/>
                          <a:cs typeface="+mn-cs"/>
                        </a:rPr>
                        <a:t>楠西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altLang="zh-TW" sz="1600" b="0" i="0" u="none" strike="noStrike" kern="1200">
                          <a:solidFill>
                            <a:srgbClr val="000000"/>
                          </a:solidFill>
                          <a:effectLst/>
                          <a:latin typeface="微軟正黑體"/>
                          <a:ea typeface="+mn-ea"/>
                          <a:cs typeface="+mn-cs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altLang="zh-TW" sz="1600" b="0" i="0" u="none" strike="noStrike" kern="1200">
                          <a:solidFill>
                            <a:srgbClr val="000000"/>
                          </a:solidFill>
                          <a:effectLst/>
                          <a:latin typeface="微軟正黑體"/>
                          <a:ea typeface="+mn-ea"/>
                          <a:cs typeface="+mn-cs"/>
                        </a:rPr>
                        <a:t>0.5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altLang="zh-TW" sz="1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微軟正黑體"/>
                          <a:ea typeface="+mn-ea"/>
                          <a:cs typeface="+mn-cs"/>
                        </a:rPr>
                        <a:t>1.5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altLang="zh-TW" sz="1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微軟正黑體"/>
                          <a:ea typeface="+mn-ea"/>
                          <a:cs typeface="+mn-cs"/>
                        </a:rPr>
                        <a:t>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altLang="zh-TW" sz="1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微軟正黑體"/>
                          <a:ea typeface="+mn-ea"/>
                          <a:cs typeface="+mn-cs"/>
                        </a:rPr>
                        <a:t>2.5 </a:t>
                      </a:r>
                    </a:p>
                  </a:txBody>
                  <a:tcPr marL="9525" marR="9525" marT="9525" marB="0" anchor="ctr"/>
                </a:tc>
              </a:tr>
              <a:tr h="591739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zh-TW" altLang="en-US" sz="1600" b="0" i="0" u="none" strike="noStrike" kern="1200">
                          <a:solidFill>
                            <a:srgbClr val="000000"/>
                          </a:solidFill>
                          <a:effectLst/>
                          <a:latin typeface="微軟正黑體"/>
                          <a:ea typeface="+mn-ea"/>
                          <a:cs typeface="+mn-cs"/>
                        </a:rPr>
                        <a:t>白河區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zh-TW" altLang="en-US" sz="1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微軟正黑體"/>
                          <a:ea typeface="+mn-ea"/>
                          <a:cs typeface="+mn-cs"/>
                        </a:rPr>
                        <a:t>大棟山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altLang="zh-TW" sz="1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微軟正黑體"/>
                          <a:ea typeface="+mn-ea"/>
                          <a:cs typeface="+mn-cs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altLang="zh-TW" sz="1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微軟正黑體"/>
                          <a:ea typeface="+mn-ea"/>
                          <a:cs typeface="+mn-cs"/>
                        </a:rPr>
                        <a:t>0.5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altLang="zh-TW" sz="1600" b="0" i="0" u="none" strike="noStrike" kern="1200">
                          <a:solidFill>
                            <a:srgbClr val="000000"/>
                          </a:solidFill>
                          <a:effectLst/>
                          <a:latin typeface="微軟正黑體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altLang="zh-TW" sz="1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微軟正黑體"/>
                          <a:ea typeface="+mn-ea"/>
                          <a:cs typeface="+mn-cs"/>
                        </a:rPr>
                        <a:t>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altLang="zh-TW" sz="1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微軟正黑體"/>
                          <a:ea typeface="+mn-ea"/>
                          <a:cs typeface="+mn-cs"/>
                        </a:rPr>
                        <a:t>2.5  </a:t>
                      </a: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34072820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70"/>
          <p:cNvSpPr>
            <a:spLocks noChangeArrowheads="1"/>
          </p:cNvSpPr>
          <p:nvPr/>
        </p:nvSpPr>
        <p:spPr bwMode="auto">
          <a:xfrm>
            <a:off x="0" y="-260350"/>
            <a:ext cx="184150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eaLnBrk="0" hangingPunct="0"/>
            <a:endParaRPr kumimoji="0" lang="zh-TW" altLang="zh-TW" sz="2800">
              <a:latin typeface="Times New Roman" pitchFamily="18" charset="0"/>
              <a:ea typeface="全真中黑體"/>
              <a:cs typeface="全真中黑體"/>
            </a:endParaRPr>
          </a:p>
        </p:txBody>
      </p:sp>
      <p:sp>
        <p:nvSpPr>
          <p:cNvPr id="7171" name="Rectangle 1"/>
          <p:cNvSpPr>
            <a:spLocks noChangeArrowheads="1"/>
          </p:cNvSpPr>
          <p:nvPr/>
        </p:nvSpPr>
        <p:spPr bwMode="auto">
          <a:xfrm>
            <a:off x="0" y="-260350"/>
            <a:ext cx="184150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eaLnBrk="0" hangingPunct="0"/>
            <a:endParaRPr kumimoji="0" lang="zh-TW" altLang="zh-TW" sz="2800">
              <a:latin typeface="Times New Roman" pitchFamily="18" charset="0"/>
              <a:ea typeface="全真中黑體"/>
              <a:cs typeface="全真中黑體"/>
            </a:endParaRPr>
          </a:p>
        </p:txBody>
      </p:sp>
      <p:sp>
        <p:nvSpPr>
          <p:cNvPr id="7172" name="Rectangle 72"/>
          <p:cNvSpPr>
            <a:spLocks noChangeArrowheads="1"/>
          </p:cNvSpPr>
          <p:nvPr/>
        </p:nvSpPr>
        <p:spPr bwMode="auto">
          <a:xfrm>
            <a:off x="0" y="-260350"/>
            <a:ext cx="184150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eaLnBrk="0" hangingPunct="0"/>
            <a:endParaRPr kumimoji="0" lang="zh-TW" altLang="zh-TW" sz="2800">
              <a:latin typeface="Times New Roman" pitchFamily="18" charset="0"/>
              <a:ea typeface="全真中黑體"/>
              <a:cs typeface="全真中黑體"/>
            </a:endParaRPr>
          </a:p>
        </p:txBody>
      </p:sp>
      <p:sp>
        <p:nvSpPr>
          <p:cNvPr id="7174" name="Rectangle 76"/>
          <p:cNvSpPr>
            <a:spLocks noChangeArrowheads="1"/>
          </p:cNvSpPr>
          <p:nvPr/>
        </p:nvSpPr>
        <p:spPr bwMode="auto">
          <a:xfrm>
            <a:off x="0" y="-260350"/>
            <a:ext cx="184150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eaLnBrk="0" hangingPunct="0"/>
            <a:endParaRPr kumimoji="0" lang="zh-TW" altLang="zh-TW" sz="2800">
              <a:latin typeface="Times New Roman" pitchFamily="18" charset="0"/>
              <a:ea typeface="全真中黑體"/>
              <a:cs typeface="全真中黑體"/>
            </a:endParaRPr>
          </a:p>
        </p:txBody>
      </p:sp>
      <p:sp>
        <p:nvSpPr>
          <p:cNvPr id="7175" name="Rectangle 77"/>
          <p:cNvSpPr>
            <a:spLocks noChangeArrowheads="1"/>
          </p:cNvSpPr>
          <p:nvPr/>
        </p:nvSpPr>
        <p:spPr bwMode="auto">
          <a:xfrm>
            <a:off x="0" y="-260350"/>
            <a:ext cx="184150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eaLnBrk="0" hangingPunct="0"/>
            <a:endParaRPr kumimoji="0" lang="zh-TW" altLang="zh-TW" sz="2800">
              <a:latin typeface="Times New Roman" pitchFamily="18" charset="0"/>
              <a:ea typeface="全真中黑體"/>
              <a:cs typeface="全真中黑體"/>
            </a:endParaRPr>
          </a:p>
        </p:txBody>
      </p:sp>
      <p:sp>
        <p:nvSpPr>
          <p:cNvPr id="7176" name="Rectangle 78"/>
          <p:cNvSpPr>
            <a:spLocks noChangeArrowheads="1"/>
          </p:cNvSpPr>
          <p:nvPr/>
        </p:nvSpPr>
        <p:spPr bwMode="auto">
          <a:xfrm>
            <a:off x="0" y="-260350"/>
            <a:ext cx="184150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eaLnBrk="0" hangingPunct="0"/>
            <a:endParaRPr kumimoji="0" lang="zh-TW" altLang="zh-TW" sz="2800">
              <a:latin typeface="Times New Roman" pitchFamily="18" charset="0"/>
              <a:ea typeface="全真中黑體"/>
              <a:cs typeface="全真中黑體"/>
            </a:endParaRPr>
          </a:p>
        </p:txBody>
      </p:sp>
      <p:sp>
        <p:nvSpPr>
          <p:cNvPr id="7180" name="文字方塊 1"/>
          <p:cNvSpPr txBox="1">
            <a:spLocks noChangeArrowheads="1"/>
          </p:cNvSpPr>
          <p:nvPr/>
        </p:nvSpPr>
        <p:spPr bwMode="auto">
          <a:xfrm>
            <a:off x="323850" y="246063"/>
            <a:ext cx="7748612" cy="5909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50000"/>
              </a:spcBef>
            </a:pPr>
            <a:r>
              <a:rPr lang="zh-TW" altLang="en-US" sz="3600" b="1" dirty="0">
                <a:solidFill>
                  <a:srgbClr val="0000FF"/>
                </a:solidFill>
                <a:latin typeface="微軟正黑體" pitchFamily="34" charset="-120"/>
                <a:ea typeface="微軟正黑體" pitchFamily="34" charset="-120"/>
                <a:cs typeface="全真中黑體"/>
              </a:rPr>
              <a:t>天兔</a:t>
            </a:r>
            <a:r>
              <a:rPr lang="zh-TW" altLang="en-US" sz="3600" b="1" dirty="0" smtClean="0">
                <a:solidFill>
                  <a:srgbClr val="0000FF"/>
                </a:solidFill>
                <a:latin typeface="微軟正黑體" pitchFamily="34" charset="-120"/>
                <a:ea typeface="微軟正黑體" pitchFamily="34" charset="-120"/>
                <a:cs typeface="全真中黑體"/>
              </a:rPr>
              <a:t>颱風分析</a:t>
            </a:r>
            <a:r>
              <a:rPr lang="zh-TW" altLang="en-US" sz="3600" b="1" dirty="0">
                <a:solidFill>
                  <a:srgbClr val="0000FF"/>
                </a:solidFill>
                <a:latin typeface="微軟正黑體" pitchFamily="34" charset="-120"/>
                <a:ea typeface="微軟正黑體" pitchFamily="34" charset="-120"/>
                <a:cs typeface="全真中黑體"/>
              </a:rPr>
              <a:t>研判</a:t>
            </a:r>
            <a:r>
              <a:rPr lang="en-US" altLang="zh-TW" sz="3600" b="1" dirty="0" smtClean="0">
                <a:solidFill>
                  <a:srgbClr val="0000FF"/>
                </a:solidFill>
                <a:latin typeface="微軟正黑體" pitchFamily="34" charset="-120"/>
                <a:ea typeface="微軟正黑體" pitchFamily="34" charset="-120"/>
                <a:cs typeface="全真中黑體"/>
              </a:rPr>
              <a:t>-</a:t>
            </a:r>
            <a:r>
              <a:rPr lang="zh-TW" altLang="en-US" sz="3600" b="1" dirty="0" smtClean="0">
                <a:solidFill>
                  <a:srgbClr val="0000FF"/>
                </a:solidFill>
                <a:latin typeface="微軟正黑體" pitchFamily="34" charset="-120"/>
                <a:ea typeface="微軟正黑體" pitchFamily="34" charset="-120"/>
                <a:cs typeface="全真中黑體"/>
              </a:rPr>
              <a:t>實際風力狀況</a:t>
            </a:r>
            <a:endParaRPr lang="en-US" altLang="zh-TW" sz="3600" b="1" dirty="0">
              <a:solidFill>
                <a:srgbClr val="0000FF"/>
              </a:solidFill>
              <a:latin typeface="微軟正黑體" pitchFamily="34" charset="-120"/>
              <a:ea typeface="微軟正黑體" pitchFamily="34" charset="-120"/>
              <a:cs typeface="全真中黑體"/>
            </a:endParaRPr>
          </a:p>
        </p:txBody>
      </p:sp>
      <p:sp>
        <p:nvSpPr>
          <p:cNvPr id="2" name="文字方塊 1"/>
          <p:cNvSpPr txBox="1"/>
          <p:nvPr/>
        </p:nvSpPr>
        <p:spPr>
          <a:xfrm>
            <a:off x="1043608" y="2564904"/>
            <a:ext cx="21691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b="1" dirty="0" smtClean="0">
                <a:solidFill>
                  <a:srgbClr val="C00000"/>
                </a:solidFill>
                <a:latin typeface="+mj-ea"/>
                <a:ea typeface="+mj-ea"/>
              </a:rPr>
              <a:t>台南：平均風力</a:t>
            </a:r>
            <a:r>
              <a:rPr lang="en-US" altLang="zh-TW" b="1" dirty="0" smtClean="0">
                <a:solidFill>
                  <a:srgbClr val="C00000"/>
                </a:solidFill>
                <a:latin typeface="+mj-ea"/>
                <a:ea typeface="+mj-ea"/>
              </a:rPr>
              <a:t>4</a:t>
            </a:r>
            <a:r>
              <a:rPr lang="zh-TW" altLang="en-US" b="1" dirty="0" smtClean="0">
                <a:solidFill>
                  <a:srgbClr val="C00000"/>
                </a:solidFill>
                <a:latin typeface="+mj-ea"/>
                <a:ea typeface="+mj-ea"/>
              </a:rPr>
              <a:t>級</a:t>
            </a:r>
            <a:endParaRPr lang="zh-TW" altLang="en-US" b="1" dirty="0">
              <a:solidFill>
                <a:srgbClr val="C00000"/>
              </a:solidFill>
              <a:latin typeface="+mj-ea"/>
              <a:ea typeface="+mj-ea"/>
            </a:endParaRPr>
          </a:p>
        </p:txBody>
      </p:sp>
      <p:pic>
        <p:nvPicPr>
          <p:cNvPr id="8194" name="Picture 2" descr="實際風力觀測圖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408" y="980728"/>
            <a:ext cx="7620000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87089673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User\Desktop\天兔颱風-簡報資料\pic\WPPS_WWW_FcstWindTable (1)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64" r="9164" b="9112"/>
          <a:stretch/>
        </p:blipFill>
        <p:spPr bwMode="auto">
          <a:xfrm>
            <a:off x="3608700" y="0"/>
            <a:ext cx="5508000" cy="6774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zh-TW" altLang="en-US" dirty="0" smtClean="0">
                <a:latin typeface="+mj-ea"/>
                <a:ea typeface="+mj-ea"/>
              </a:rPr>
              <a:t>風力預報</a:t>
            </a:r>
            <a:endParaRPr lang="zh-TW" altLang="en-US" dirty="0">
              <a:latin typeface="+mj-ea"/>
              <a:ea typeface="+mj-ea"/>
            </a:endParaRPr>
          </a:p>
        </p:txBody>
      </p:sp>
      <p:sp>
        <p:nvSpPr>
          <p:cNvPr id="3" name="圓角矩形 2"/>
          <p:cNvSpPr/>
          <p:nvPr/>
        </p:nvSpPr>
        <p:spPr>
          <a:xfrm>
            <a:off x="3693390" y="2924944"/>
            <a:ext cx="5184660" cy="341550"/>
          </a:xfrm>
          <a:prstGeom prst="roundRect">
            <a:avLst/>
          </a:prstGeom>
          <a:noFill/>
          <a:ln w="3175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4" name="文字方塊 3"/>
          <p:cNvSpPr txBox="1"/>
          <p:nvPr/>
        </p:nvSpPr>
        <p:spPr>
          <a:xfrm>
            <a:off x="179512" y="1268760"/>
            <a:ext cx="3513878" cy="42165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7800" indent="-177800"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zh-TW" altLang="en-US" sz="2800" dirty="0" smtClean="0"/>
              <a:t>風力預報顯示</a:t>
            </a:r>
            <a:r>
              <a:rPr lang="zh-TW" altLang="en-US" sz="2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：</a:t>
            </a:r>
            <a:endParaRPr lang="en-US" altLang="zh-TW" sz="28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800100" lvl="1" indent="-342900">
              <a:buClr>
                <a:srgbClr val="C00000"/>
              </a:buClr>
              <a:buFont typeface="Wingdings" panose="05000000000000000000" pitchFamily="2" charset="2"/>
              <a:buChar char="ü"/>
            </a:pPr>
            <a:r>
              <a:rPr lang="en-US" altLang="zh-TW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21</a:t>
            </a:r>
            <a:r>
              <a:rPr lang="zh-TW" altLang="en-US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日下午</a:t>
            </a:r>
            <a:r>
              <a:rPr lang="en-US" altLang="zh-TW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19</a:t>
            </a:r>
            <a:r>
              <a:rPr lang="zh-TW" altLang="en-US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時至</a:t>
            </a:r>
            <a:r>
              <a:rPr lang="en-US" altLang="zh-TW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22</a:t>
            </a:r>
            <a:r>
              <a:rPr lang="zh-TW" altLang="en-US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日上午</a:t>
            </a:r>
            <a:r>
              <a:rPr lang="en-US" altLang="zh-TW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06</a:t>
            </a:r>
            <a:r>
              <a:rPr lang="zh-TW" altLang="en-US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時平均風力級數無明顯改變</a:t>
            </a:r>
            <a:r>
              <a:rPr lang="en-US" altLang="zh-TW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2400" b="1" dirty="0" smtClean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平均風力級數</a:t>
            </a:r>
            <a:r>
              <a:rPr lang="en-US" altLang="zh-TW" sz="2400" b="1" dirty="0" smtClean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6-7</a:t>
            </a:r>
            <a:r>
              <a:rPr lang="en-US" altLang="zh-TW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r>
              <a:rPr lang="zh-TW" altLang="en-US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</a:t>
            </a:r>
            <a:r>
              <a:rPr lang="zh-TW" altLang="en-US" sz="24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陣風級數達</a:t>
            </a:r>
            <a:r>
              <a:rPr lang="en-US" altLang="zh-TW" sz="24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9-10</a:t>
            </a:r>
            <a:r>
              <a:rPr lang="zh-TW" altLang="en-US" sz="2400" b="1" dirty="0" smtClean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級</a:t>
            </a:r>
            <a:r>
              <a:rPr lang="zh-TW" altLang="en-US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  <a:r>
              <a:rPr lang="en-US" altLang="zh-TW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22</a:t>
            </a:r>
            <a:r>
              <a:rPr lang="zh-TW" altLang="en-US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日上午</a:t>
            </a:r>
            <a:r>
              <a:rPr lang="en-US" altLang="zh-TW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06</a:t>
            </a:r>
            <a:r>
              <a:rPr lang="zh-TW" altLang="en-US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時過後平均風力級數降低</a:t>
            </a:r>
            <a:r>
              <a:rPr lang="en-US" altLang="zh-TW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24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平均風力</a:t>
            </a:r>
            <a:r>
              <a:rPr lang="zh-TW" altLang="en-US" sz="2400" b="1" dirty="0" smtClean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級數</a:t>
            </a:r>
            <a:r>
              <a:rPr lang="en-US" altLang="zh-TW" sz="2400" b="1" dirty="0" smtClean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5-6</a:t>
            </a:r>
            <a:r>
              <a:rPr lang="en-US" altLang="zh-TW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</a:t>
            </a:r>
            <a:r>
              <a:rPr lang="zh-TW" altLang="en-US" sz="24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陣風級數</a:t>
            </a:r>
            <a:r>
              <a:rPr lang="zh-TW" altLang="en-US" sz="2400" b="1" dirty="0" smtClean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達</a:t>
            </a:r>
            <a:r>
              <a:rPr lang="en-US" altLang="zh-TW" sz="2400" b="1" dirty="0" smtClean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8-9</a:t>
            </a:r>
            <a:r>
              <a:rPr lang="zh-TW" altLang="en-US" sz="2400" b="1" dirty="0" smtClean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級</a:t>
            </a:r>
            <a:endParaRPr lang="zh-TW" altLang="en-US" sz="2400" dirty="0"/>
          </a:p>
        </p:txBody>
      </p:sp>
    </p:spTree>
    <p:extLst>
      <p:ext uri="{BB962C8B-B14F-4D97-AF65-F5344CB8AC3E}">
        <p14:creationId xmlns:p14="http://schemas.microsoft.com/office/powerpoint/2010/main" val="40912145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自訂設計">
  <a:themeElements>
    <a:clrScheme name="自訂設計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自訂設計">
      <a:majorFont>
        <a:latin typeface="Arial"/>
        <a:ea typeface="微軟正黑體"/>
        <a:cs typeface="Arial Unicode MS"/>
      </a:majorFont>
      <a:minorFont>
        <a:latin typeface="Arial"/>
        <a:ea typeface="微軟正黑體"/>
        <a:cs typeface="Arial Unicode M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自訂設計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自訂設計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自訂設計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自訂設計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自訂設計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自訂設計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自訂設計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自訂設計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自訂設計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自訂設計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自訂設計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自訂設計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819</TotalTime>
  <Words>1605</Words>
  <Application>Microsoft Office PowerPoint</Application>
  <PresentationFormat>如螢幕大小 (4:3)</PresentationFormat>
  <Paragraphs>452</Paragraphs>
  <Slides>23</Slides>
  <Notes>10</Notes>
  <HiddenSlides>0</HiddenSlides>
  <MMClips>0</MMClips>
  <ScaleCrop>false</ScaleCrop>
  <HeadingPairs>
    <vt:vector size="6" baseType="variant">
      <vt:variant>
        <vt:lpstr>使用字型</vt:lpstr>
      </vt:variant>
      <vt:variant>
        <vt:i4>12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23</vt:i4>
      </vt:variant>
    </vt:vector>
  </HeadingPairs>
  <TitlesOfParts>
    <vt:vector size="36" baseType="lpstr">
      <vt:lpstr>Arial Unicode MS</vt:lpstr>
      <vt:lpstr>StarSymbol</vt:lpstr>
      <vt:lpstr>全真中黑體</vt:lpstr>
      <vt:lpstr>全真粗圓體</vt:lpstr>
      <vt:lpstr>微軟正黑體</vt:lpstr>
      <vt:lpstr>新細明體</vt:lpstr>
      <vt:lpstr>標楷體</vt:lpstr>
      <vt:lpstr>Arial</vt:lpstr>
      <vt:lpstr>Calibri</vt:lpstr>
      <vt:lpstr>Times New Roman</vt:lpstr>
      <vt:lpstr>Verdana</vt:lpstr>
      <vt:lpstr>Wingdings</vt:lpstr>
      <vt:lpstr>自訂設計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風力預報</vt:lpstr>
      <vt:lpstr>事件總雨量預報</vt:lpstr>
      <vt:lpstr>未來24小時預測雨量</vt:lpstr>
      <vt:lpstr>短期降雨預報</vt:lpstr>
      <vt:lpstr>PowerPoint 簡報</vt:lpstr>
      <vt:lpstr>PowerPoint 簡報</vt:lpstr>
      <vt:lpstr>今日劇烈天候監測</vt:lpstr>
      <vt:lpstr>天氣警特報</vt:lpstr>
      <vt:lpstr>PowerPoint 簡報</vt:lpstr>
      <vt:lpstr>PowerPoint 簡報</vt:lpstr>
      <vt:lpstr>PowerPoint 簡報</vt:lpstr>
      <vt:lpstr>PowerPoint 簡報</vt:lpstr>
      <vt:lpstr>PowerPoint 簡報</vt:lpstr>
      <vt:lpstr>未來情勢分析</vt:lpstr>
      <vt:lpstr>PowerPoint 簡報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Morris</dc:creator>
  <cp:lastModifiedBy>Windows User</cp:lastModifiedBy>
  <cp:revision>108</cp:revision>
  <dcterms:created xsi:type="dcterms:W3CDTF">2013-07-10T05:21:24Z</dcterms:created>
  <dcterms:modified xsi:type="dcterms:W3CDTF">2013-09-21T12:49:17Z</dcterms:modified>
</cp:coreProperties>
</file>