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77" r:id="rId4"/>
    <p:sldId id="281" r:id="rId5"/>
    <p:sldId id="278" r:id="rId6"/>
    <p:sldId id="283" r:id="rId7"/>
    <p:sldId id="276" r:id="rId8"/>
    <p:sldId id="271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AAB"/>
    <a:srgbClr val="C5900B"/>
    <a:srgbClr val="9BD744"/>
    <a:srgbClr val="595959"/>
    <a:srgbClr val="013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470" y="67"/>
      </p:cViewPr>
      <p:guideLst>
        <p:guide orient="horz" pos="38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F880-EF78-4CE5-8929-A76C5A4A6CB0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C0F3B-3555-49D8-9B6D-84C44B282B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85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4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5C5D5D-743C-4FF8-B9C3-A0DD898B0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4096A20-0609-4F1F-AB9C-5A06C1EA2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E306BF-1BAA-471D-97B1-94D35266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6565ECE-6B77-4121-A107-3D41A4A9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BD94C87-9FB5-4594-B109-B4DEB5DE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7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D92241C-DB14-4B99-B1EF-DCA0779D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9525843-8584-48B8-B788-F6F799841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315F231-52A3-4A02-B27A-16BF0659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C21DF73-D365-4DC3-AFD8-8BDEEAF5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02C71F-E46A-47D4-9AC3-AF40114D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3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771259E-6B73-4B8A-8C48-71320A009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AF820C5-FC19-4BBC-BB01-B78CC3D49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7603EDA-2345-465C-9B48-1B75A62A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C2C586-2C70-4C04-BCAE-033FD2AB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A2CE0E4-EE87-4307-AFFB-DC766A7B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4972C7-C966-45FB-B808-ACB6CB11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EA6CDE8-0007-4F2A-9179-EB9D756B0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181A9A5-DD71-4C4C-89D6-DCC2920D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C335DC-1D77-4FF2-AFA3-1996D256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6D75417-A250-4FA0-B350-F873EC08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1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FFC50AC-B190-4006-987D-A6F7C834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EDAAF77-9ECC-4BAC-AAB9-FDE17970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45A23E5-E5FB-46DC-9C90-9BA02F4E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B9BF5B6-FD50-456C-9D08-4B46A13F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E001E07-A7DA-43C4-B755-5F24B6E3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0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C351B8C-089C-4484-A44C-16599F16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5A67AD7-558F-4B80-AA5B-F133D90EC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B08F078-3E7A-4397-9241-CB874F5A3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6D6D190-4E2E-4620-8FE0-DE41E7F7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0E987AB-253C-461C-A465-C41F852C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62F26E6-2532-45A0-8AC1-A31BDB8C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ACD6E7D-F4E7-4992-B41B-7748B5EB0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5" b="14175"/>
          <a:stretch/>
        </p:blipFill>
        <p:spPr>
          <a:xfrm>
            <a:off x="1549237" y="0"/>
            <a:ext cx="9896002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97342B3B-1D02-4CE4-8AAF-918D4A4AF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BB05600-6EBD-423C-8AD0-62116B4B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E0186644-E0E3-4F62-83E0-A6FA6CFA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0C1F7BDA-F035-4302-A3B7-6DB4535E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41D27FF-CB5F-4827-BAA2-358B3934C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r="9145" b="27542"/>
          <a:stretch/>
        </p:blipFill>
        <p:spPr>
          <a:xfrm>
            <a:off x="10965148" y="4212719"/>
            <a:ext cx="5624997" cy="303674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C49EA254-2AE1-402A-A394-E0F7C54D299F}"/>
              </a:ext>
            </a:extLst>
          </p:cNvPr>
          <p:cNvGrpSpPr/>
          <p:nvPr userDrawn="1"/>
        </p:nvGrpSpPr>
        <p:grpSpPr>
          <a:xfrm>
            <a:off x="425065" y="325953"/>
            <a:ext cx="508902" cy="396897"/>
            <a:chOff x="6468477" y="1576639"/>
            <a:chExt cx="555374" cy="433141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1851E7B0-005A-435B-A971-758B3AEBEB0A}"/>
                </a:ext>
              </a:extLst>
            </p:cNvPr>
            <p:cNvSpPr/>
            <p:nvPr/>
          </p:nvSpPr>
          <p:spPr>
            <a:xfrm rot="2700000">
              <a:off x="6468477" y="1576639"/>
              <a:ext cx="433141" cy="433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71095379-CBA7-4C76-A9C5-9909DBCE56F9}"/>
                </a:ext>
              </a:extLst>
            </p:cNvPr>
            <p:cNvSpPr/>
            <p:nvPr/>
          </p:nvSpPr>
          <p:spPr>
            <a:xfrm rot="2700000">
              <a:off x="6590710" y="1576639"/>
              <a:ext cx="433141" cy="433141"/>
            </a:xfrm>
            <a:prstGeom prst="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BDCF5305-4427-4A43-85E0-9517FD682580}"/>
              </a:ext>
            </a:extLst>
          </p:cNvPr>
          <p:cNvGrpSpPr/>
          <p:nvPr userDrawn="1"/>
        </p:nvGrpSpPr>
        <p:grpSpPr>
          <a:xfrm>
            <a:off x="11014363" y="322118"/>
            <a:ext cx="831273" cy="374073"/>
            <a:chOff x="11014363" y="322118"/>
            <a:chExt cx="831273" cy="374073"/>
          </a:xfrm>
        </p:grpSpPr>
        <p:sp>
          <p:nvSpPr>
            <p:cNvPr id="15" name="矩形: 圆角 14">
              <a:extLst>
                <a:ext uri="{FF2B5EF4-FFF2-40B4-BE49-F238E27FC236}">
                  <a16:creationId xmlns="" xmlns:a16="http://schemas.microsoft.com/office/drawing/2014/main" id="{136A0102-E8E5-43D8-B093-DA38E3D802A0}"/>
                </a:ext>
              </a:extLst>
            </p:cNvPr>
            <p:cNvSpPr/>
            <p:nvPr/>
          </p:nvSpPr>
          <p:spPr>
            <a:xfrm>
              <a:off x="11014363" y="322118"/>
              <a:ext cx="831273" cy="374073"/>
            </a:xfrm>
            <a:prstGeom prst="round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6F7D0EE0-00EF-4450-A77F-E638E954AE21}"/>
                </a:ext>
              </a:extLst>
            </p:cNvPr>
            <p:cNvSpPr txBox="1"/>
            <p:nvPr/>
          </p:nvSpPr>
          <p:spPr>
            <a:xfrm>
              <a:off x="11014363" y="357637"/>
              <a:ext cx="784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6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2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4E8D2A-3D55-49BB-B51A-42F8B0E6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864332A-1E47-401D-9B9A-71651966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1CE389A-3AE8-4019-8B76-F8B0CB66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DF3EF99-D210-4A19-B971-6688D167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9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AE7D6F1A-A574-4D83-820E-A9ACB8AC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092D4D2-8D73-46BD-8A06-A0DAB453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39897AC-715A-4968-B1EE-1891177B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FB183E7-E772-4659-BF32-81A4BF18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F0C4015-6354-4BD3-B630-65B460303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0DD3D96-7A38-447C-8A41-A63F7F57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4D11B7D-6081-4AEF-8D34-A614E37E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FF89C58-0DEC-4185-A39C-A333A351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D001FDE-3E3F-4886-915B-31C547D0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5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E72EB4C-506A-4DEF-AF85-899F9972D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311D35F-57D3-49A5-A7C1-092C7CE68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CFF963D-210C-428F-9074-4884477CA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CD9B8A0-2000-4B3D-A982-10AB5F82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CFDA460-C817-43EF-B8BB-5A9C8A0C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7DC6096-286A-4B4B-8617-FC59B825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5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5BB93CA-D405-4FA7-876A-A8FF1FC6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611A327-F8A8-4255-862D-59D8B7D75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D2FE6D-D83D-4F03-8130-30D7F468B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EFE9-5CC8-4A14-B701-39B2293DE163}" type="datetimeFigureOut">
              <a:rPr lang="zh-CN" altLang="en-US" smtClean="0"/>
              <a:pPr/>
              <a:t>2021/1/8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34D41-E07A-45C8-A098-DA1DB5A05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C90ACBD-0A2E-4129-8C40-682000801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2E9B-727B-4729-83FF-03B5A5A86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48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59">
            <a:extLst>
              <a:ext uri="{FF2B5EF4-FFF2-40B4-BE49-F238E27FC236}">
                <a16:creationId xmlns="" xmlns:a16="http://schemas.microsoft.com/office/drawing/2014/main" id="{72553B15-E488-4499-A746-6EF0A9B1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326" y="2976713"/>
            <a:ext cx="5785163" cy="18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TW" altLang="en-US" sz="5400" b="1" cap="all" dirty="0">
                <a:solidFill>
                  <a:srgbClr val="049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臺南市政府</a:t>
            </a:r>
            <a:endParaRPr lang="en-US" altLang="zh-TW" sz="5400" b="1" cap="all" dirty="0">
              <a:solidFill>
                <a:srgbClr val="049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TW" altLang="en-US" sz="5400" b="1" cap="all" dirty="0">
                <a:solidFill>
                  <a:srgbClr val="9BD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經濟發展局  </a:t>
            </a:r>
            <a:endParaRPr lang="zh-CN" altLang="en-US" sz="4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259">
            <a:extLst>
              <a:ext uri="{FF2B5EF4-FFF2-40B4-BE49-F238E27FC236}">
                <a16:creationId xmlns="" xmlns:a16="http://schemas.microsoft.com/office/drawing/2014/main" id="{2C574F2A-FF5B-4063-8762-2EA8AC58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326" y="5170599"/>
            <a:ext cx="476016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rgbClr val="01304C"/>
                </a:solidFill>
                <a:cs typeface="Arial" panose="020B0604020202020204" pitchFamily="34" charset="0"/>
              </a:rPr>
              <a:t>Tainan City Government</a:t>
            </a:r>
            <a:r>
              <a:rPr lang="zh-TW" altLang="en-US" sz="2400" dirty="0">
                <a:solidFill>
                  <a:srgbClr val="01304C"/>
                </a:solidFill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1304C"/>
                </a:solidFill>
                <a:cs typeface="Arial" panose="020B0604020202020204" pitchFamily="34" charset="0"/>
              </a:rPr>
              <a:t>Economic Development Bureau</a:t>
            </a:r>
            <a:endParaRPr lang="en-US" altLang="zh-CN" sz="2400" dirty="0">
              <a:solidFill>
                <a:srgbClr val="01304C"/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259">
            <a:extLst>
              <a:ext uri="{FF2B5EF4-FFF2-40B4-BE49-F238E27FC236}">
                <a16:creationId xmlns="" xmlns:a16="http://schemas.microsoft.com/office/drawing/2014/main" id="{87289048-F8E2-4142-93EA-81B67F3D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948" y="1872356"/>
            <a:ext cx="302586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CEDAW</a:t>
            </a:r>
            <a:endParaRPr lang="zh-CN" altLang="en-US" sz="8000" cap="all" dirty="0">
              <a:solidFill>
                <a:srgbClr val="049AAB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0C53E459-C028-4568-97B8-EB9A78C44437}"/>
              </a:ext>
            </a:extLst>
          </p:cNvPr>
          <p:cNvGrpSpPr/>
          <p:nvPr/>
        </p:nvGrpSpPr>
        <p:grpSpPr>
          <a:xfrm>
            <a:off x="11014363" y="322118"/>
            <a:ext cx="831273" cy="374073"/>
            <a:chOff x="11014363" y="322118"/>
            <a:chExt cx="831273" cy="374073"/>
          </a:xfrm>
        </p:grpSpPr>
        <p:sp>
          <p:nvSpPr>
            <p:cNvPr id="18" name="矩形: 圆角 17">
              <a:extLst>
                <a:ext uri="{FF2B5EF4-FFF2-40B4-BE49-F238E27FC236}">
                  <a16:creationId xmlns="" xmlns:a16="http://schemas.microsoft.com/office/drawing/2014/main" id="{2D81C7F0-4B77-413A-887D-0430141C51EB}"/>
                </a:ext>
              </a:extLst>
            </p:cNvPr>
            <p:cNvSpPr/>
            <p:nvPr/>
          </p:nvSpPr>
          <p:spPr>
            <a:xfrm>
              <a:off x="11014363" y="322118"/>
              <a:ext cx="831273" cy="374073"/>
            </a:xfrm>
            <a:prstGeom prst="round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BC79075A-A714-4AC4-88E7-9D7B27987C0E}"/>
                </a:ext>
              </a:extLst>
            </p:cNvPr>
            <p:cNvSpPr txBox="1"/>
            <p:nvPr/>
          </p:nvSpPr>
          <p:spPr>
            <a:xfrm>
              <a:off x="11014363" y="357637"/>
              <a:ext cx="784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6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22E1EB56-B598-4B79-924A-5C02EE030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0" y="240453"/>
            <a:ext cx="1788874" cy="516929"/>
          </a:xfrm>
          <a:prstGeom prst="rect">
            <a:avLst/>
          </a:prstGeom>
        </p:spPr>
      </p:pic>
      <p:sp>
        <p:nvSpPr>
          <p:cNvPr id="9" name="矩形 259">
            <a:extLst>
              <a:ext uri="{FF2B5EF4-FFF2-40B4-BE49-F238E27FC236}">
                <a16:creationId xmlns="" xmlns:a16="http://schemas.microsoft.com/office/drawing/2014/main" id="{CE252CC7-73B2-49B7-9BDC-6E2BA971C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895" y="2611020"/>
            <a:ext cx="30258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TW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《</a:t>
            </a:r>
            <a:r>
              <a:rPr lang="zh-TW" alt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消除對婦女一切形式歧視公約</a:t>
            </a:r>
            <a:r>
              <a:rPr lang="en-US" altLang="zh-TW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8849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6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17">
            <a:extLst>
              <a:ext uri="{FF2B5EF4-FFF2-40B4-BE49-F238E27FC236}">
                <a16:creationId xmlns="" xmlns:a16="http://schemas.microsoft.com/office/drawing/2014/main" id="{8F09471E-65A4-4882-B5E7-47332A37A5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52579" y="3430376"/>
            <a:ext cx="4763769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文本框 8">
            <a:extLst>
              <a:ext uri="{FF2B5EF4-FFF2-40B4-BE49-F238E27FC236}">
                <a16:creationId xmlns="" xmlns:a16="http://schemas.microsoft.com/office/drawing/2014/main" id="{32E28608-9194-4F4B-9128-39330ACE0FEE}"/>
              </a:ext>
            </a:extLst>
          </p:cNvPr>
          <p:cNvSpPr txBox="1"/>
          <p:nvPr/>
        </p:nvSpPr>
        <p:spPr>
          <a:xfrm>
            <a:off x="1276326" y="812323"/>
            <a:ext cx="237203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>
                <a:solidFill>
                  <a:srgbClr val="049AA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商業科</a:t>
            </a:r>
            <a:endParaRPr lang="zh-CN" altLang="en-US" sz="3600" b="1" dirty="0">
              <a:solidFill>
                <a:srgbClr val="049AA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03A11E8-CCE3-40BC-8F52-3167A6087C60}"/>
              </a:ext>
            </a:extLst>
          </p:cNvPr>
          <p:cNvSpPr/>
          <p:nvPr/>
        </p:nvSpPr>
        <p:spPr>
          <a:xfrm>
            <a:off x="965608" y="1784659"/>
            <a:ext cx="5915396" cy="222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charset="0"/>
                <a:ea typeface="微软雅黑 Light" charset="0"/>
              </a:rPr>
              <a:t>商圈與商店街輔導及發展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0"/>
              <a:ea typeface="微软雅黑 Light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charset="0"/>
                <a:ea typeface="微软雅黑 Light" charset="0"/>
              </a:rPr>
              <a:t>商業專案輔導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0"/>
              <a:ea typeface="微软雅黑 Light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charset="0"/>
                <a:ea typeface="微软雅黑 Light" charset="0"/>
              </a:rPr>
              <a:t>商業行銷等綜合業務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0"/>
              <a:ea typeface="微软雅黑 Light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charset="0"/>
                <a:ea typeface="微软雅黑 Light" charset="0"/>
              </a:rPr>
              <a:t>商業發展計畫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0"/>
              <a:ea typeface="微软雅黑 Light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1D562051-CA17-40CA-A694-319F12B1A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0" y="240453"/>
            <a:ext cx="1788874" cy="5169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46" y="812323"/>
            <a:ext cx="3273337" cy="24576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14" y="3670634"/>
            <a:ext cx="3208169" cy="231886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09" y="3650899"/>
            <a:ext cx="3191726" cy="231163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21" y="812323"/>
            <a:ext cx="3211014" cy="240880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1D9A60C0-C5A6-4797-8F8E-307CAB7C86DA}"/>
              </a:ext>
            </a:extLst>
          </p:cNvPr>
          <p:cNvSpPr/>
          <p:nvPr/>
        </p:nvSpPr>
        <p:spPr>
          <a:xfrm>
            <a:off x="549227" y="4599941"/>
            <a:ext cx="3774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★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CEDAW 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11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條  消除各性別在就業相關方面之歧視，確保享有相同權利。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3FE4A05A-D027-4545-BF30-E7F73A82C2A8}"/>
              </a:ext>
            </a:extLst>
          </p:cNvPr>
          <p:cNvSpPr/>
          <p:nvPr/>
        </p:nvSpPr>
        <p:spPr>
          <a:xfrm>
            <a:off x="549226" y="5351039"/>
            <a:ext cx="37741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★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SDG5.c. </a:t>
            </a:r>
            <a:r>
              <a:rPr lang="zh-TW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採用及強化完善的政策以及可實行的立法，以促進性別平等，並提高各個階層婦女的能力。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58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0A76A58-3C73-45A5-884B-BBC506A25F52}"/>
              </a:ext>
            </a:extLst>
          </p:cNvPr>
          <p:cNvSpPr/>
          <p:nvPr/>
        </p:nvSpPr>
        <p:spPr>
          <a:xfrm>
            <a:off x="4626611" y="843202"/>
            <a:ext cx="757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6A85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產業發展</a:t>
            </a:r>
            <a:endParaRPr lang="en-US" altLang="zh-CN" sz="2800" b="1" dirty="0">
              <a:solidFill>
                <a:srgbClr val="06A85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r>
              <a:rPr lang="zh-TW" altLang="en-US" sz="2800" b="1" dirty="0">
                <a:solidFill>
                  <a:srgbClr val="06A85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科</a:t>
            </a:r>
            <a:endParaRPr lang="zh-CN" altLang="en-US" sz="3600" b="1" dirty="0">
              <a:solidFill>
                <a:srgbClr val="06A85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cxnSp>
        <p:nvCxnSpPr>
          <p:cNvPr id="6" name="直接连接符 6">
            <a:extLst>
              <a:ext uri="{FF2B5EF4-FFF2-40B4-BE49-F238E27FC236}">
                <a16:creationId xmlns="" xmlns:a16="http://schemas.microsoft.com/office/drawing/2014/main" id="{B1D7485D-89B5-41B3-8591-BCAAF35EE731}"/>
              </a:ext>
            </a:extLst>
          </p:cNvPr>
          <p:cNvCxnSpPr>
            <a:cxnSpLocks/>
          </p:cNvCxnSpPr>
          <p:nvPr/>
        </p:nvCxnSpPr>
        <p:spPr>
          <a:xfrm>
            <a:off x="5291891" y="852438"/>
            <a:ext cx="0" cy="22467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507AEB6-96DB-43F0-92FE-5803CD2A5338}"/>
              </a:ext>
            </a:extLst>
          </p:cNvPr>
          <p:cNvSpPr/>
          <p:nvPr/>
        </p:nvSpPr>
        <p:spPr>
          <a:xfrm>
            <a:off x="5604702" y="661112"/>
            <a:ext cx="5915396" cy="3466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charset="0"/>
                <a:ea typeface="微软雅黑 Light" charset="0"/>
              </a:rPr>
              <a:t>規劃辦理產業輔導計畫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0"/>
              <a:ea typeface="微软雅黑 Light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charset="0"/>
                <a:ea typeface="微软雅黑 Light" charset="0"/>
              </a:rPr>
              <a:t>協助產業轉型及升級輔導，並協助對接相關資源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0"/>
              <a:ea typeface="微软雅黑 Light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charset="0"/>
                <a:ea typeface="微软雅黑 Light" charset="0"/>
              </a:rPr>
              <a:t>創新研發獎助與產學合作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0"/>
              <a:ea typeface="微软雅黑 Light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charset="0"/>
                <a:ea typeface="微软雅黑 Light" charset="0"/>
              </a:rPr>
              <a:t>籌辦展覽、經濟會議及國內外產業交流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0"/>
              <a:ea typeface="微软雅黑 Light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charset="0"/>
                <a:ea typeface="微软雅黑 Light" charset="0"/>
              </a:rPr>
              <a:t>臺南中小企業服務團等事項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0"/>
              <a:ea typeface="微软雅黑 Light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0"/>
              <a:ea typeface="微软雅黑 Light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0"/>
              <a:ea typeface="微软雅黑 Light" charset="0"/>
              <a:sym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7A951F4-8FCD-4DE9-A4CE-1C359720E246}"/>
              </a:ext>
            </a:extLst>
          </p:cNvPr>
          <p:cNvSpPr/>
          <p:nvPr/>
        </p:nvSpPr>
        <p:spPr>
          <a:xfrm>
            <a:off x="685800" y="647700"/>
            <a:ext cx="317500" cy="317500"/>
          </a:xfrm>
          <a:prstGeom prst="rect">
            <a:avLst/>
          </a:prstGeom>
          <a:solidFill>
            <a:srgbClr val="06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CEA6DF2-FF4E-453B-84F3-D0C9692E262C}"/>
              </a:ext>
            </a:extLst>
          </p:cNvPr>
          <p:cNvSpPr/>
          <p:nvPr/>
        </p:nvSpPr>
        <p:spPr>
          <a:xfrm>
            <a:off x="10858500" y="5734229"/>
            <a:ext cx="661598" cy="317500"/>
          </a:xfrm>
          <a:prstGeom prst="rect">
            <a:avLst/>
          </a:prstGeom>
          <a:solidFill>
            <a:srgbClr val="06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FF946302-489B-4D84-9DD8-5959BAC2F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0" y="240453"/>
            <a:ext cx="1788874" cy="5169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3" y="762972"/>
            <a:ext cx="4103688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3" y="3387904"/>
            <a:ext cx="41036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56" y="3387904"/>
            <a:ext cx="35909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97" y="3387903"/>
            <a:ext cx="38830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1FB100E2-ABA3-48B7-ADCE-5C86B317F6DC}"/>
              </a:ext>
            </a:extLst>
          </p:cNvPr>
          <p:cNvSpPr/>
          <p:nvPr/>
        </p:nvSpPr>
        <p:spPr>
          <a:xfrm>
            <a:off x="239343" y="6005562"/>
            <a:ext cx="7275842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★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CEDAW 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11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條  消除各性別在就業相關方面之歧視，確保享有相同權利。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975E3A18-D3D1-406C-AEAC-D1F2981867D1}"/>
              </a:ext>
            </a:extLst>
          </p:cNvPr>
          <p:cNvSpPr/>
          <p:nvPr/>
        </p:nvSpPr>
        <p:spPr>
          <a:xfrm>
            <a:off x="239343" y="6340426"/>
            <a:ext cx="7275842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★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SDG 5.b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改善科技的使用能力，特別是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ICT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，以提高婦女的能力。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65822CD7-6152-4586-BD10-43D4E0B84356}"/>
              </a:ext>
            </a:extLst>
          </p:cNvPr>
          <p:cNvSpPr/>
          <p:nvPr/>
        </p:nvSpPr>
        <p:spPr>
          <a:xfrm>
            <a:off x="4825452" y="6340425"/>
            <a:ext cx="6573058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★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SDG  5.c. </a:t>
            </a:r>
            <a:r>
              <a:rPr lang="zh-TW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採用及強化完善的政策以及可實行的立法，以促進性別平等，並提高各個階層婦女的能力。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20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">
            <a:extLst>
              <a:ext uri="{FF2B5EF4-FFF2-40B4-BE49-F238E27FC236}">
                <a16:creationId xmlns="" xmlns:a16="http://schemas.microsoft.com/office/drawing/2014/main" id="{485DA32E-FD17-48EC-81EC-AC8715AB40F3}"/>
              </a:ext>
            </a:extLst>
          </p:cNvPr>
          <p:cNvGrpSpPr/>
          <p:nvPr/>
        </p:nvGrpSpPr>
        <p:grpSpPr>
          <a:xfrm>
            <a:off x="5940226" y="1279633"/>
            <a:ext cx="5648643" cy="5094533"/>
            <a:chOff x="4943871" y="1701800"/>
            <a:chExt cx="6552804" cy="4390504"/>
          </a:xfrm>
        </p:grpSpPr>
        <p:sp>
          <p:nvSpPr>
            <p:cNvPr id="4" name="3">
              <a:extLst>
                <a:ext uri="{FF2B5EF4-FFF2-40B4-BE49-F238E27FC236}">
                  <a16:creationId xmlns="" xmlns:a16="http://schemas.microsoft.com/office/drawing/2014/main" id="{E41279A8-28B0-45AC-BE68-7E9B697F4270}"/>
                </a:ext>
              </a:extLst>
            </p:cNvPr>
            <p:cNvSpPr/>
            <p:nvPr/>
          </p:nvSpPr>
          <p:spPr>
            <a:xfrm>
              <a:off x="5447928" y="1701800"/>
              <a:ext cx="6048747" cy="4390504"/>
            </a:xfrm>
            <a:prstGeom prst="rect">
              <a:avLst/>
            </a:prstGeom>
            <a:solidFill>
              <a:srgbClr val="013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25">
              <a:extLst>
                <a:ext uri="{FF2B5EF4-FFF2-40B4-BE49-F238E27FC236}">
                  <a16:creationId xmlns="" xmlns:a16="http://schemas.microsoft.com/office/drawing/2014/main" id="{51CB173D-129A-4B57-B1C0-4CCCFDEFC009}"/>
                </a:ext>
              </a:extLst>
            </p:cNvPr>
            <p:cNvSpPr/>
            <p:nvPr/>
          </p:nvSpPr>
          <p:spPr>
            <a:xfrm rot="16200000">
              <a:off x="3000647" y="3645024"/>
              <a:ext cx="4390504" cy="504056"/>
            </a:xfrm>
            <a:custGeom>
              <a:avLst/>
              <a:gdLst>
                <a:gd name="connsiteX0" fmla="*/ 4390504 w 4390504"/>
                <a:gd name="connsiteY0" fmla="*/ 216024 h 504056"/>
                <a:gd name="connsiteX1" fmla="*/ 4390504 w 4390504"/>
                <a:gd name="connsiteY1" fmla="*/ 504056 h 504056"/>
                <a:gd name="connsiteX2" fmla="*/ 0 w 4390504"/>
                <a:gd name="connsiteY2" fmla="*/ 504056 h 504056"/>
                <a:gd name="connsiteX3" fmla="*/ 0 w 4390504"/>
                <a:gd name="connsiteY3" fmla="*/ 216024 h 504056"/>
                <a:gd name="connsiteX4" fmla="*/ 1985629 w 4390504"/>
                <a:gd name="connsiteY4" fmla="*/ 216024 h 504056"/>
                <a:gd name="connsiteX5" fmla="*/ 2195252 w 4390504"/>
                <a:gd name="connsiteY5" fmla="*/ 0 h 504056"/>
                <a:gd name="connsiteX6" fmla="*/ 2404874 w 4390504"/>
                <a:gd name="connsiteY6" fmla="*/ 216024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0504" h="504056">
                  <a:moveTo>
                    <a:pt x="4390504" y="216024"/>
                  </a:moveTo>
                  <a:lnTo>
                    <a:pt x="4390504" y="504056"/>
                  </a:lnTo>
                  <a:lnTo>
                    <a:pt x="0" y="504056"/>
                  </a:lnTo>
                  <a:lnTo>
                    <a:pt x="0" y="216024"/>
                  </a:lnTo>
                  <a:lnTo>
                    <a:pt x="1985629" y="216024"/>
                  </a:lnTo>
                  <a:lnTo>
                    <a:pt x="2195252" y="0"/>
                  </a:lnTo>
                  <a:lnTo>
                    <a:pt x="2404874" y="216024"/>
                  </a:lnTo>
                  <a:close/>
                </a:path>
              </a:pathLst>
            </a:cu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6" name="TextBox 19">
            <a:extLst>
              <a:ext uri="{FF2B5EF4-FFF2-40B4-BE49-F238E27FC236}">
                <a16:creationId xmlns="" xmlns:a16="http://schemas.microsoft.com/office/drawing/2014/main" id="{93AC5D28-0187-47A8-B640-A95D0F7CE5C2}"/>
              </a:ext>
            </a:extLst>
          </p:cNvPr>
          <p:cNvSpPr txBox="1"/>
          <p:nvPr/>
        </p:nvSpPr>
        <p:spPr>
          <a:xfrm>
            <a:off x="6569331" y="1754487"/>
            <a:ext cx="41182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產業園區（規劃、編定、開發、招商、土地租售及更新）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7">
            <a:extLst>
              <a:ext uri="{FF2B5EF4-FFF2-40B4-BE49-F238E27FC236}">
                <a16:creationId xmlns="" xmlns:a16="http://schemas.microsoft.com/office/drawing/2014/main" id="{BF822296-D7EB-406D-AB75-B134B8B633EF}"/>
              </a:ext>
            </a:extLst>
          </p:cNvPr>
          <p:cNvSpPr txBox="1"/>
          <p:nvPr/>
        </p:nvSpPr>
        <p:spPr>
          <a:xfrm>
            <a:off x="1211300" y="262287"/>
            <a:ext cx="2704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>
                <a:solidFill>
                  <a:srgbClr val="049AA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工業區科</a:t>
            </a:r>
            <a:endParaRPr lang="zh-CN" altLang="en-US" sz="3600" b="1" dirty="0">
              <a:solidFill>
                <a:srgbClr val="049AA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AED49BED-D045-43C5-9D9C-38258582D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0" y="240453"/>
            <a:ext cx="1788874" cy="516929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="" xmlns:a16="http://schemas.microsoft.com/office/drawing/2014/main" id="{86D70E97-6A62-43A3-8F85-FFFD7D3B5190}"/>
              </a:ext>
            </a:extLst>
          </p:cNvPr>
          <p:cNvSpPr txBox="1"/>
          <p:nvPr/>
        </p:nvSpPr>
        <p:spPr>
          <a:xfrm>
            <a:off x="6536171" y="4557722"/>
            <a:ext cx="36472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CEDAW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06">
            <a:extLst>
              <a:ext uri="{FF2B5EF4-FFF2-40B4-BE49-F238E27FC236}">
                <a16:creationId xmlns="" xmlns:a16="http://schemas.microsoft.com/office/drawing/2014/main" id="{27519D55-5BC1-4744-80B1-C008C02F5779}"/>
              </a:ext>
            </a:extLst>
          </p:cNvPr>
          <p:cNvSpPr txBox="1"/>
          <p:nvPr/>
        </p:nvSpPr>
        <p:spPr>
          <a:xfrm>
            <a:off x="6502508" y="5025250"/>
            <a:ext cx="4524080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TW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TW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條  </a:t>
            </a:r>
            <a:r>
              <a:rPr lang="en-US" altLang="zh-TW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(f)</a:t>
            </a:r>
            <a:r>
              <a:rPr lang="zh-TW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在工作條件方面享有健康和安全保障</a:t>
            </a:r>
            <a:endParaRPr lang="en-US" altLang="zh-TW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TW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TW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條 享受適當的生活條件，特別是在衛生、水電供應、交通和通訊等方面。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31">
            <a:extLst>
              <a:ext uri="{FF2B5EF4-FFF2-40B4-BE49-F238E27FC236}">
                <a16:creationId xmlns="" xmlns:a16="http://schemas.microsoft.com/office/drawing/2014/main" id="{55A62925-4DA8-476D-A2CD-C4E5A32AAF35}"/>
              </a:ext>
            </a:extLst>
          </p:cNvPr>
          <p:cNvCxnSpPr/>
          <p:nvPr/>
        </p:nvCxnSpPr>
        <p:spPr>
          <a:xfrm>
            <a:off x="6569720" y="5025249"/>
            <a:ext cx="3888856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9">
            <a:extLst>
              <a:ext uri="{FF2B5EF4-FFF2-40B4-BE49-F238E27FC236}">
                <a16:creationId xmlns="" xmlns:a16="http://schemas.microsoft.com/office/drawing/2014/main" id="{8A091B85-C723-47C8-B271-5CBE40119F0B}"/>
              </a:ext>
            </a:extLst>
          </p:cNvPr>
          <p:cNvSpPr txBox="1"/>
          <p:nvPr/>
        </p:nvSpPr>
        <p:spPr>
          <a:xfrm>
            <a:off x="6569331" y="2549138"/>
            <a:ext cx="411823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產業園區服務及管理維護 （如公共設施用地、公共建築物與設施之管理維護、設置服務中心、污水處理廠、環區自行車道、休閒育樂中心及滯洪池景觀公園、涼亭等）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5939"/>
            <a:ext cx="2689631" cy="19822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84" y="1375938"/>
            <a:ext cx="2706688" cy="220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99867"/>
            <a:ext cx="33464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48" y="3955453"/>
            <a:ext cx="2206625" cy="19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5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8">
            <a:extLst>
              <a:ext uri="{FF2B5EF4-FFF2-40B4-BE49-F238E27FC236}">
                <a16:creationId xmlns="" xmlns:a16="http://schemas.microsoft.com/office/drawing/2014/main" id="{5E5FBEE6-459F-4F20-8698-A6EC77DC913A}"/>
              </a:ext>
            </a:extLst>
          </p:cNvPr>
          <p:cNvGrpSpPr/>
          <p:nvPr/>
        </p:nvGrpSpPr>
        <p:grpSpPr>
          <a:xfrm>
            <a:off x="257783" y="433870"/>
            <a:ext cx="5303157" cy="1467166"/>
            <a:chOff x="257783" y="433870"/>
            <a:chExt cx="5303157" cy="1467166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23B6D982-FCA7-4CC5-BD9B-96D563A39A9F}"/>
                </a:ext>
              </a:extLst>
            </p:cNvPr>
            <p:cNvSpPr/>
            <p:nvPr/>
          </p:nvSpPr>
          <p:spPr>
            <a:xfrm>
              <a:off x="257783" y="433870"/>
              <a:ext cx="5303157" cy="1467166"/>
            </a:xfrm>
            <a:prstGeom prst="rect">
              <a:avLst/>
            </a:prstGeom>
            <a:solidFill>
              <a:srgbClr val="06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8">
              <a:extLst>
                <a:ext uri="{FF2B5EF4-FFF2-40B4-BE49-F238E27FC236}">
                  <a16:creationId xmlns="" xmlns:a16="http://schemas.microsoft.com/office/drawing/2014/main" id="{EDB576D6-BCF5-4D4E-9873-FE0B195AB366}"/>
                </a:ext>
              </a:extLst>
            </p:cNvPr>
            <p:cNvSpPr txBox="1"/>
            <p:nvPr/>
          </p:nvSpPr>
          <p:spPr>
            <a:xfrm>
              <a:off x="978939" y="784220"/>
              <a:ext cx="3878811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+mn-ea"/>
                </a:rPr>
                <a:t>投資</a:t>
              </a:r>
              <a:r>
                <a:rPr lang="zh-CN" altLang="en-US" sz="4400" b="1" dirty="0" smtClean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+mn-ea"/>
                </a:rPr>
                <a:t>商務</a:t>
              </a:r>
              <a:r>
                <a:rPr lang="zh-TW" altLang="en-US" sz="4400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+mn-ea"/>
                </a:rPr>
                <a:t>科</a:t>
              </a:r>
              <a:endParaRPr lang="zh-CN" altLang="en-US" sz="44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612E9B2-893C-4F11-82FD-66329349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768" y="2594271"/>
            <a:ext cx="2385382" cy="178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58E0DD1-2A64-46FF-BAAC-6579C70F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8733" y="4471842"/>
            <a:ext cx="2417107" cy="1872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CEDB4A8-56E0-4485-BD2D-775D8308E3CD}"/>
              </a:ext>
            </a:extLst>
          </p:cNvPr>
          <p:cNvSpPr/>
          <p:nvPr/>
        </p:nvSpPr>
        <p:spPr>
          <a:xfrm>
            <a:off x="5157081" y="2743018"/>
            <a:ext cx="249299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招商業務之企劃與推動</a:t>
            </a:r>
            <a:endParaRPr lang="en-US" altLang="zh-CN" dirty="0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="" xmlns:a16="http://schemas.microsoft.com/office/drawing/2014/main" id="{316DD05C-A4A9-4CDF-AB83-3F1CD7658A23}"/>
              </a:ext>
            </a:extLst>
          </p:cNvPr>
          <p:cNvSpPr>
            <a:spLocks noEditPoints="1"/>
          </p:cNvSpPr>
          <p:nvPr/>
        </p:nvSpPr>
        <p:spPr bwMode="auto">
          <a:xfrm>
            <a:off x="4539946" y="2830130"/>
            <a:ext cx="416022" cy="284683"/>
          </a:xfrm>
          <a:custGeom>
            <a:avLst/>
            <a:gdLst>
              <a:gd name="T0" fmla="*/ 2848 w 2848"/>
              <a:gd name="T1" fmla="*/ 156 h 1948"/>
              <a:gd name="T2" fmla="*/ 2848 w 2848"/>
              <a:gd name="T3" fmla="*/ 551 h 1948"/>
              <a:gd name="T4" fmla="*/ 0 w 2848"/>
              <a:gd name="T5" fmla="*/ 551 h 1948"/>
              <a:gd name="T6" fmla="*/ 0 w 2848"/>
              <a:gd name="T7" fmla="*/ 156 h 1948"/>
              <a:gd name="T8" fmla="*/ 156 w 2848"/>
              <a:gd name="T9" fmla="*/ 0 h 1948"/>
              <a:gd name="T10" fmla="*/ 2692 w 2848"/>
              <a:gd name="T11" fmla="*/ 0 h 1948"/>
              <a:gd name="T12" fmla="*/ 2848 w 2848"/>
              <a:gd name="T13" fmla="*/ 156 h 1948"/>
              <a:gd name="T14" fmla="*/ 0 w 2848"/>
              <a:gd name="T15" fmla="*/ 896 h 1948"/>
              <a:gd name="T16" fmla="*/ 2848 w 2848"/>
              <a:gd name="T17" fmla="*/ 896 h 1948"/>
              <a:gd name="T18" fmla="*/ 2848 w 2848"/>
              <a:gd name="T19" fmla="*/ 1792 h 1948"/>
              <a:gd name="T20" fmla="*/ 2692 w 2848"/>
              <a:gd name="T21" fmla="*/ 1948 h 1948"/>
              <a:gd name="T22" fmla="*/ 156 w 2848"/>
              <a:gd name="T23" fmla="*/ 1948 h 1948"/>
              <a:gd name="T24" fmla="*/ 0 w 2848"/>
              <a:gd name="T25" fmla="*/ 1792 h 1948"/>
              <a:gd name="T26" fmla="*/ 0 w 2848"/>
              <a:gd name="T27" fmla="*/ 896 h 1948"/>
              <a:gd name="T28" fmla="*/ 1840 w 2848"/>
              <a:gd name="T29" fmla="*/ 1266 h 1948"/>
              <a:gd name="T30" fmla="*/ 1996 w 2848"/>
              <a:gd name="T31" fmla="*/ 1422 h 1948"/>
              <a:gd name="T32" fmla="*/ 2464 w 2848"/>
              <a:gd name="T33" fmla="*/ 1422 h 1948"/>
              <a:gd name="T34" fmla="*/ 2620 w 2848"/>
              <a:gd name="T35" fmla="*/ 1266 h 1948"/>
              <a:gd name="T36" fmla="*/ 2620 w 2848"/>
              <a:gd name="T37" fmla="*/ 1240 h 1948"/>
              <a:gd name="T38" fmla="*/ 2464 w 2848"/>
              <a:gd name="T39" fmla="*/ 1084 h 1948"/>
              <a:gd name="T40" fmla="*/ 1996 w 2848"/>
              <a:gd name="T41" fmla="*/ 1084 h 1948"/>
              <a:gd name="T42" fmla="*/ 1840 w 2848"/>
              <a:gd name="T43" fmla="*/ 1240 h 1948"/>
              <a:gd name="T44" fmla="*/ 1840 w 2848"/>
              <a:gd name="T45" fmla="*/ 1266 h 1948"/>
              <a:gd name="T46" fmla="*/ 1840 w 2848"/>
              <a:gd name="T47" fmla="*/ 1266 h 1948"/>
              <a:gd name="T48" fmla="*/ 1840 w 2848"/>
              <a:gd name="T49" fmla="*/ 1266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8" h="1948">
                <a:moveTo>
                  <a:pt x="2848" y="156"/>
                </a:moveTo>
                <a:cubicBezTo>
                  <a:pt x="2848" y="551"/>
                  <a:pt x="2848" y="551"/>
                  <a:pt x="2848" y="551"/>
                </a:cubicBezTo>
                <a:cubicBezTo>
                  <a:pt x="0" y="551"/>
                  <a:pt x="0" y="551"/>
                  <a:pt x="0" y="55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70"/>
                  <a:pt x="70" y="0"/>
                  <a:pt x="156" y="0"/>
                </a:cubicBezTo>
                <a:cubicBezTo>
                  <a:pt x="2692" y="0"/>
                  <a:pt x="2692" y="0"/>
                  <a:pt x="2692" y="0"/>
                </a:cubicBezTo>
                <a:cubicBezTo>
                  <a:pt x="2779" y="0"/>
                  <a:pt x="2848" y="70"/>
                  <a:pt x="2848" y="156"/>
                </a:cubicBezTo>
                <a:close/>
                <a:moveTo>
                  <a:pt x="0" y="896"/>
                </a:moveTo>
                <a:cubicBezTo>
                  <a:pt x="2848" y="896"/>
                  <a:pt x="2848" y="896"/>
                  <a:pt x="2848" y="896"/>
                </a:cubicBezTo>
                <a:cubicBezTo>
                  <a:pt x="2848" y="1792"/>
                  <a:pt x="2848" y="1792"/>
                  <a:pt x="2848" y="1792"/>
                </a:cubicBezTo>
                <a:cubicBezTo>
                  <a:pt x="2848" y="1878"/>
                  <a:pt x="2779" y="1948"/>
                  <a:pt x="2692" y="1948"/>
                </a:cubicBezTo>
                <a:cubicBezTo>
                  <a:pt x="156" y="1948"/>
                  <a:pt x="156" y="1948"/>
                  <a:pt x="156" y="1948"/>
                </a:cubicBezTo>
                <a:cubicBezTo>
                  <a:pt x="70" y="1948"/>
                  <a:pt x="0" y="1878"/>
                  <a:pt x="0" y="1792"/>
                </a:cubicBezTo>
                <a:cubicBezTo>
                  <a:pt x="0" y="896"/>
                  <a:pt x="0" y="896"/>
                  <a:pt x="0" y="896"/>
                </a:cubicBezTo>
                <a:close/>
                <a:moveTo>
                  <a:pt x="1840" y="1266"/>
                </a:moveTo>
                <a:cubicBezTo>
                  <a:pt x="1840" y="1352"/>
                  <a:pt x="1910" y="1422"/>
                  <a:pt x="1996" y="1422"/>
                </a:cubicBezTo>
                <a:cubicBezTo>
                  <a:pt x="2464" y="1422"/>
                  <a:pt x="2464" y="1422"/>
                  <a:pt x="2464" y="1422"/>
                </a:cubicBezTo>
                <a:cubicBezTo>
                  <a:pt x="2550" y="1422"/>
                  <a:pt x="2620" y="1352"/>
                  <a:pt x="2620" y="1266"/>
                </a:cubicBezTo>
                <a:cubicBezTo>
                  <a:pt x="2620" y="1240"/>
                  <a:pt x="2620" y="1240"/>
                  <a:pt x="2620" y="1240"/>
                </a:cubicBezTo>
                <a:cubicBezTo>
                  <a:pt x="2620" y="1154"/>
                  <a:pt x="2550" y="1084"/>
                  <a:pt x="2464" y="1084"/>
                </a:cubicBezTo>
                <a:cubicBezTo>
                  <a:pt x="1996" y="1084"/>
                  <a:pt x="1996" y="1084"/>
                  <a:pt x="1996" y="1084"/>
                </a:cubicBezTo>
                <a:cubicBezTo>
                  <a:pt x="1910" y="1084"/>
                  <a:pt x="1840" y="1154"/>
                  <a:pt x="1840" y="1240"/>
                </a:cubicBezTo>
                <a:cubicBezTo>
                  <a:pt x="1840" y="1266"/>
                  <a:pt x="1840" y="1266"/>
                  <a:pt x="1840" y="1266"/>
                </a:cubicBezTo>
                <a:close/>
                <a:moveTo>
                  <a:pt x="1840" y="1266"/>
                </a:moveTo>
                <a:cubicBezTo>
                  <a:pt x="1840" y="1266"/>
                  <a:pt x="1840" y="1266"/>
                  <a:pt x="1840" y="1266"/>
                </a:cubicBezTo>
              </a:path>
            </a:pathLst>
          </a:custGeom>
          <a:solidFill>
            <a:srgbClr val="06A85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83C5D16-2352-46CA-936A-05890F6C9B0A}"/>
              </a:ext>
            </a:extLst>
          </p:cNvPr>
          <p:cNvSpPr/>
          <p:nvPr/>
        </p:nvSpPr>
        <p:spPr>
          <a:xfrm>
            <a:off x="5157081" y="3302876"/>
            <a:ext cx="341632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國內外招商活動與經濟會議籌辦</a:t>
            </a:r>
            <a:endParaRPr lang="en-US" altLang="zh-CN" dirty="0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5" name="组合 17">
            <a:extLst>
              <a:ext uri="{FF2B5EF4-FFF2-40B4-BE49-F238E27FC236}">
                <a16:creationId xmlns="" xmlns:a16="http://schemas.microsoft.com/office/drawing/2014/main" id="{7289B22E-527D-4D22-923D-1040C6293375}"/>
              </a:ext>
            </a:extLst>
          </p:cNvPr>
          <p:cNvGrpSpPr/>
          <p:nvPr/>
        </p:nvGrpSpPr>
        <p:grpSpPr>
          <a:xfrm>
            <a:off x="4607569" y="4588354"/>
            <a:ext cx="337611" cy="337611"/>
            <a:chOff x="-9030190" y="-216283"/>
            <a:chExt cx="8604250" cy="8604251"/>
          </a:xfrm>
          <a:solidFill>
            <a:srgbClr val="06A853"/>
          </a:solidFill>
        </p:grpSpPr>
        <p:sp>
          <p:nvSpPr>
            <p:cNvPr id="16" name="Freeform 18">
              <a:extLst>
                <a:ext uri="{FF2B5EF4-FFF2-40B4-BE49-F238E27FC236}">
                  <a16:creationId xmlns="" xmlns:a16="http://schemas.microsoft.com/office/drawing/2014/main" id="{D2E6593B-C2DB-4029-A9EE-1AEA080E3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030190" y="-216283"/>
              <a:ext cx="4021138" cy="4021138"/>
            </a:xfrm>
            <a:custGeom>
              <a:avLst/>
              <a:gdLst>
                <a:gd name="T0" fmla="*/ 947 w 1339"/>
                <a:gd name="T1" fmla="*/ 0 h 1339"/>
                <a:gd name="T2" fmla="*/ 403 w 1339"/>
                <a:gd name="T3" fmla="*/ 0 h 1339"/>
                <a:gd name="T4" fmla="*/ 0 w 1339"/>
                <a:gd name="T5" fmla="*/ 401 h 1339"/>
                <a:gd name="T6" fmla="*/ 0 w 1339"/>
                <a:gd name="T7" fmla="*/ 945 h 1339"/>
                <a:gd name="T8" fmla="*/ 403 w 1339"/>
                <a:gd name="T9" fmla="*/ 1339 h 1339"/>
                <a:gd name="T10" fmla="*/ 1339 w 1339"/>
                <a:gd name="T11" fmla="*/ 1339 h 1339"/>
                <a:gd name="T12" fmla="*/ 1339 w 1339"/>
                <a:gd name="T13" fmla="*/ 401 h 1339"/>
                <a:gd name="T14" fmla="*/ 947 w 1339"/>
                <a:gd name="T15" fmla="*/ 0 h 1339"/>
                <a:gd name="T16" fmla="*/ 1143 w 1339"/>
                <a:gd name="T17" fmla="*/ 1143 h 1339"/>
                <a:gd name="T18" fmla="*/ 403 w 1339"/>
                <a:gd name="T19" fmla="*/ 1143 h 1339"/>
                <a:gd name="T20" fmla="*/ 200 w 1339"/>
                <a:gd name="T21" fmla="*/ 945 h 1339"/>
                <a:gd name="T22" fmla="*/ 200 w 1339"/>
                <a:gd name="T23" fmla="*/ 401 h 1339"/>
                <a:gd name="T24" fmla="*/ 403 w 1339"/>
                <a:gd name="T25" fmla="*/ 200 h 1339"/>
                <a:gd name="T26" fmla="*/ 947 w 1339"/>
                <a:gd name="T27" fmla="*/ 200 h 1339"/>
                <a:gd name="T28" fmla="*/ 1143 w 1339"/>
                <a:gd name="T29" fmla="*/ 401 h 1339"/>
                <a:gd name="T30" fmla="*/ 1143 w 1339"/>
                <a:gd name="T31" fmla="*/ 1143 h 1339"/>
                <a:gd name="T32" fmla="*/ 1143 w 1339"/>
                <a:gd name="T33" fmla="*/ 1143 h 1339"/>
                <a:gd name="T34" fmla="*/ 1143 w 1339"/>
                <a:gd name="T35" fmla="*/ 1143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9" h="1339">
                  <a:moveTo>
                    <a:pt x="947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184" y="0"/>
                    <a:pt x="0" y="182"/>
                    <a:pt x="0" y="401"/>
                  </a:cubicBezTo>
                  <a:cubicBezTo>
                    <a:pt x="0" y="945"/>
                    <a:pt x="0" y="945"/>
                    <a:pt x="0" y="945"/>
                  </a:cubicBezTo>
                  <a:cubicBezTo>
                    <a:pt x="0" y="1165"/>
                    <a:pt x="184" y="1339"/>
                    <a:pt x="403" y="1339"/>
                  </a:cubicBezTo>
                  <a:cubicBezTo>
                    <a:pt x="1339" y="1339"/>
                    <a:pt x="1339" y="1339"/>
                    <a:pt x="1339" y="1339"/>
                  </a:cubicBezTo>
                  <a:cubicBezTo>
                    <a:pt x="1339" y="401"/>
                    <a:pt x="1339" y="401"/>
                    <a:pt x="1339" y="401"/>
                  </a:cubicBezTo>
                  <a:cubicBezTo>
                    <a:pt x="1339" y="182"/>
                    <a:pt x="1166" y="0"/>
                    <a:pt x="947" y="0"/>
                  </a:cubicBezTo>
                  <a:close/>
                  <a:moveTo>
                    <a:pt x="1143" y="1143"/>
                  </a:moveTo>
                  <a:cubicBezTo>
                    <a:pt x="403" y="1143"/>
                    <a:pt x="403" y="1143"/>
                    <a:pt x="403" y="1143"/>
                  </a:cubicBezTo>
                  <a:cubicBezTo>
                    <a:pt x="293" y="1143"/>
                    <a:pt x="200" y="1055"/>
                    <a:pt x="200" y="945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00" y="292"/>
                    <a:pt x="293" y="200"/>
                    <a:pt x="403" y="200"/>
                  </a:cubicBezTo>
                  <a:cubicBezTo>
                    <a:pt x="947" y="200"/>
                    <a:pt x="947" y="200"/>
                    <a:pt x="947" y="200"/>
                  </a:cubicBezTo>
                  <a:cubicBezTo>
                    <a:pt x="1057" y="200"/>
                    <a:pt x="1143" y="292"/>
                    <a:pt x="1143" y="401"/>
                  </a:cubicBezTo>
                  <a:cubicBezTo>
                    <a:pt x="1143" y="1143"/>
                    <a:pt x="1143" y="1143"/>
                    <a:pt x="1143" y="1143"/>
                  </a:cubicBezTo>
                  <a:close/>
                  <a:moveTo>
                    <a:pt x="1143" y="1143"/>
                  </a:moveTo>
                  <a:cubicBezTo>
                    <a:pt x="1143" y="1143"/>
                    <a:pt x="1143" y="1143"/>
                    <a:pt x="1143" y="11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9143029A-A7D6-4C86-AA5B-5402006BE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47078" y="-216283"/>
              <a:ext cx="4021138" cy="4021138"/>
            </a:xfrm>
            <a:custGeom>
              <a:avLst/>
              <a:gdLst>
                <a:gd name="T0" fmla="*/ 947 w 1339"/>
                <a:gd name="T1" fmla="*/ 0 h 1339"/>
                <a:gd name="T2" fmla="*/ 403 w 1339"/>
                <a:gd name="T3" fmla="*/ 0 h 1339"/>
                <a:gd name="T4" fmla="*/ 0 w 1339"/>
                <a:gd name="T5" fmla="*/ 401 h 1339"/>
                <a:gd name="T6" fmla="*/ 0 w 1339"/>
                <a:gd name="T7" fmla="*/ 1339 h 1339"/>
                <a:gd name="T8" fmla="*/ 947 w 1339"/>
                <a:gd name="T9" fmla="*/ 1339 h 1339"/>
                <a:gd name="T10" fmla="*/ 1339 w 1339"/>
                <a:gd name="T11" fmla="*/ 945 h 1339"/>
                <a:gd name="T12" fmla="*/ 1339 w 1339"/>
                <a:gd name="T13" fmla="*/ 401 h 1339"/>
                <a:gd name="T14" fmla="*/ 947 w 1339"/>
                <a:gd name="T15" fmla="*/ 0 h 1339"/>
                <a:gd name="T16" fmla="*/ 1140 w 1339"/>
                <a:gd name="T17" fmla="*/ 945 h 1339"/>
                <a:gd name="T18" fmla="*/ 947 w 1339"/>
                <a:gd name="T19" fmla="*/ 1143 h 1339"/>
                <a:gd name="T20" fmla="*/ 196 w 1339"/>
                <a:gd name="T21" fmla="*/ 1143 h 1339"/>
                <a:gd name="T22" fmla="*/ 196 w 1339"/>
                <a:gd name="T23" fmla="*/ 401 h 1339"/>
                <a:gd name="T24" fmla="*/ 403 w 1339"/>
                <a:gd name="T25" fmla="*/ 200 h 1339"/>
                <a:gd name="T26" fmla="*/ 947 w 1339"/>
                <a:gd name="T27" fmla="*/ 200 h 1339"/>
                <a:gd name="T28" fmla="*/ 1140 w 1339"/>
                <a:gd name="T29" fmla="*/ 401 h 1339"/>
                <a:gd name="T30" fmla="*/ 1140 w 1339"/>
                <a:gd name="T31" fmla="*/ 945 h 1339"/>
                <a:gd name="T32" fmla="*/ 1140 w 1339"/>
                <a:gd name="T33" fmla="*/ 945 h 1339"/>
                <a:gd name="T34" fmla="*/ 1140 w 1339"/>
                <a:gd name="T35" fmla="*/ 945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9" h="1339">
                  <a:moveTo>
                    <a:pt x="947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183" y="0"/>
                    <a:pt x="0" y="182"/>
                    <a:pt x="0" y="401"/>
                  </a:cubicBezTo>
                  <a:cubicBezTo>
                    <a:pt x="0" y="1339"/>
                    <a:pt x="0" y="1339"/>
                    <a:pt x="0" y="1339"/>
                  </a:cubicBezTo>
                  <a:cubicBezTo>
                    <a:pt x="947" y="1339"/>
                    <a:pt x="947" y="1339"/>
                    <a:pt x="947" y="1339"/>
                  </a:cubicBezTo>
                  <a:cubicBezTo>
                    <a:pt x="1166" y="1339"/>
                    <a:pt x="1339" y="1165"/>
                    <a:pt x="1339" y="945"/>
                  </a:cubicBezTo>
                  <a:cubicBezTo>
                    <a:pt x="1339" y="401"/>
                    <a:pt x="1339" y="401"/>
                    <a:pt x="1339" y="401"/>
                  </a:cubicBezTo>
                  <a:cubicBezTo>
                    <a:pt x="1339" y="182"/>
                    <a:pt x="1166" y="0"/>
                    <a:pt x="947" y="0"/>
                  </a:cubicBezTo>
                  <a:close/>
                  <a:moveTo>
                    <a:pt x="1140" y="945"/>
                  </a:moveTo>
                  <a:cubicBezTo>
                    <a:pt x="1140" y="1055"/>
                    <a:pt x="1056" y="1143"/>
                    <a:pt x="947" y="1143"/>
                  </a:cubicBezTo>
                  <a:cubicBezTo>
                    <a:pt x="196" y="1143"/>
                    <a:pt x="196" y="1143"/>
                    <a:pt x="196" y="1143"/>
                  </a:cubicBezTo>
                  <a:cubicBezTo>
                    <a:pt x="196" y="401"/>
                    <a:pt x="196" y="401"/>
                    <a:pt x="196" y="401"/>
                  </a:cubicBezTo>
                  <a:cubicBezTo>
                    <a:pt x="196" y="292"/>
                    <a:pt x="293" y="200"/>
                    <a:pt x="403" y="200"/>
                  </a:cubicBezTo>
                  <a:cubicBezTo>
                    <a:pt x="947" y="200"/>
                    <a:pt x="947" y="200"/>
                    <a:pt x="947" y="200"/>
                  </a:cubicBezTo>
                  <a:cubicBezTo>
                    <a:pt x="1056" y="200"/>
                    <a:pt x="1140" y="292"/>
                    <a:pt x="1140" y="401"/>
                  </a:cubicBezTo>
                  <a:cubicBezTo>
                    <a:pt x="1140" y="945"/>
                    <a:pt x="1140" y="945"/>
                    <a:pt x="1140" y="945"/>
                  </a:cubicBezTo>
                  <a:close/>
                  <a:moveTo>
                    <a:pt x="1140" y="945"/>
                  </a:moveTo>
                  <a:cubicBezTo>
                    <a:pt x="1140" y="945"/>
                    <a:pt x="1140" y="945"/>
                    <a:pt x="1140" y="9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="" xmlns:a16="http://schemas.microsoft.com/office/drawing/2014/main" id="{920B7A7E-25EA-435E-9B15-F003CE9CB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030190" y="4366830"/>
              <a:ext cx="4021138" cy="4021138"/>
            </a:xfrm>
            <a:custGeom>
              <a:avLst/>
              <a:gdLst>
                <a:gd name="T0" fmla="*/ 0 w 1339"/>
                <a:gd name="T1" fmla="*/ 401 h 1339"/>
                <a:gd name="T2" fmla="*/ 0 w 1339"/>
                <a:gd name="T3" fmla="*/ 945 h 1339"/>
                <a:gd name="T4" fmla="*/ 403 w 1339"/>
                <a:gd name="T5" fmla="*/ 1339 h 1339"/>
                <a:gd name="T6" fmla="*/ 947 w 1339"/>
                <a:gd name="T7" fmla="*/ 1339 h 1339"/>
                <a:gd name="T8" fmla="*/ 1339 w 1339"/>
                <a:gd name="T9" fmla="*/ 945 h 1339"/>
                <a:gd name="T10" fmla="*/ 1339 w 1339"/>
                <a:gd name="T11" fmla="*/ 0 h 1339"/>
                <a:gd name="T12" fmla="*/ 403 w 1339"/>
                <a:gd name="T13" fmla="*/ 0 h 1339"/>
                <a:gd name="T14" fmla="*/ 0 w 1339"/>
                <a:gd name="T15" fmla="*/ 401 h 1339"/>
                <a:gd name="T16" fmla="*/ 1143 w 1339"/>
                <a:gd name="T17" fmla="*/ 945 h 1339"/>
                <a:gd name="T18" fmla="*/ 947 w 1339"/>
                <a:gd name="T19" fmla="*/ 1140 h 1339"/>
                <a:gd name="T20" fmla="*/ 403 w 1339"/>
                <a:gd name="T21" fmla="*/ 1140 h 1339"/>
                <a:gd name="T22" fmla="*/ 200 w 1339"/>
                <a:gd name="T23" fmla="*/ 945 h 1339"/>
                <a:gd name="T24" fmla="*/ 200 w 1339"/>
                <a:gd name="T25" fmla="*/ 401 h 1339"/>
                <a:gd name="T26" fmla="*/ 403 w 1339"/>
                <a:gd name="T27" fmla="*/ 196 h 1339"/>
                <a:gd name="T28" fmla="*/ 1143 w 1339"/>
                <a:gd name="T29" fmla="*/ 196 h 1339"/>
                <a:gd name="T30" fmla="*/ 1143 w 1339"/>
                <a:gd name="T31" fmla="*/ 945 h 1339"/>
                <a:gd name="T32" fmla="*/ 1143 w 1339"/>
                <a:gd name="T33" fmla="*/ 945 h 1339"/>
                <a:gd name="T34" fmla="*/ 1143 w 1339"/>
                <a:gd name="T35" fmla="*/ 945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9" h="1339">
                  <a:moveTo>
                    <a:pt x="0" y="401"/>
                  </a:moveTo>
                  <a:cubicBezTo>
                    <a:pt x="0" y="945"/>
                    <a:pt x="0" y="945"/>
                    <a:pt x="0" y="945"/>
                  </a:cubicBezTo>
                  <a:cubicBezTo>
                    <a:pt x="0" y="1164"/>
                    <a:pt x="184" y="1339"/>
                    <a:pt x="403" y="1339"/>
                  </a:cubicBezTo>
                  <a:cubicBezTo>
                    <a:pt x="947" y="1339"/>
                    <a:pt x="947" y="1339"/>
                    <a:pt x="947" y="1339"/>
                  </a:cubicBezTo>
                  <a:cubicBezTo>
                    <a:pt x="1166" y="1339"/>
                    <a:pt x="1339" y="1164"/>
                    <a:pt x="1339" y="94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184" y="0"/>
                    <a:pt x="0" y="181"/>
                    <a:pt x="0" y="401"/>
                  </a:cubicBezTo>
                  <a:close/>
                  <a:moveTo>
                    <a:pt x="1143" y="945"/>
                  </a:moveTo>
                  <a:cubicBezTo>
                    <a:pt x="1143" y="1054"/>
                    <a:pt x="1057" y="1140"/>
                    <a:pt x="947" y="1140"/>
                  </a:cubicBezTo>
                  <a:cubicBezTo>
                    <a:pt x="403" y="1140"/>
                    <a:pt x="403" y="1140"/>
                    <a:pt x="403" y="1140"/>
                  </a:cubicBezTo>
                  <a:cubicBezTo>
                    <a:pt x="293" y="1140"/>
                    <a:pt x="200" y="1054"/>
                    <a:pt x="200" y="945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00" y="291"/>
                    <a:pt x="293" y="196"/>
                    <a:pt x="403" y="196"/>
                  </a:cubicBezTo>
                  <a:cubicBezTo>
                    <a:pt x="1143" y="196"/>
                    <a:pt x="1143" y="196"/>
                    <a:pt x="1143" y="196"/>
                  </a:cubicBezTo>
                  <a:cubicBezTo>
                    <a:pt x="1143" y="945"/>
                    <a:pt x="1143" y="945"/>
                    <a:pt x="1143" y="945"/>
                  </a:cubicBezTo>
                  <a:close/>
                  <a:moveTo>
                    <a:pt x="1143" y="945"/>
                  </a:moveTo>
                  <a:cubicBezTo>
                    <a:pt x="1143" y="945"/>
                    <a:pt x="1143" y="945"/>
                    <a:pt x="1143" y="9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4B0E1A5A-2118-4978-8275-CB28DC5430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47078" y="4366830"/>
              <a:ext cx="4021138" cy="4021138"/>
            </a:xfrm>
            <a:custGeom>
              <a:avLst/>
              <a:gdLst>
                <a:gd name="T0" fmla="*/ 947 w 1339"/>
                <a:gd name="T1" fmla="*/ 0 h 1339"/>
                <a:gd name="T2" fmla="*/ 0 w 1339"/>
                <a:gd name="T3" fmla="*/ 0 h 1339"/>
                <a:gd name="T4" fmla="*/ 0 w 1339"/>
                <a:gd name="T5" fmla="*/ 945 h 1339"/>
                <a:gd name="T6" fmla="*/ 403 w 1339"/>
                <a:gd name="T7" fmla="*/ 1339 h 1339"/>
                <a:gd name="T8" fmla="*/ 947 w 1339"/>
                <a:gd name="T9" fmla="*/ 1339 h 1339"/>
                <a:gd name="T10" fmla="*/ 1339 w 1339"/>
                <a:gd name="T11" fmla="*/ 945 h 1339"/>
                <a:gd name="T12" fmla="*/ 1339 w 1339"/>
                <a:gd name="T13" fmla="*/ 401 h 1339"/>
                <a:gd name="T14" fmla="*/ 947 w 1339"/>
                <a:gd name="T15" fmla="*/ 0 h 1339"/>
                <a:gd name="T16" fmla="*/ 1140 w 1339"/>
                <a:gd name="T17" fmla="*/ 945 h 1339"/>
                <a:gd name="T18" fmla="*/ 947 w 1339"/>
                <a:gd name="T19" fmla="*/ 1140 h 1339"/>
                <a:gd name="T20" fmla="*/ 403 w 1339"/>
                <a:gd name="T21" fmla="*/ 1140 h 1339"/>
                <a:gd name="T22" fmla="*/ 196 w 1339"/>
                <a:gd name="T23" fmla="*/ 945 h 1339"/>
                <a:gd name="T24" fmla="*/ 196 w 1339"/>
                <a:gd name="T25" fmla="*/ 196 h 1339"/>
                <a:gd name="T26" fmla="*/ 947 w 1339"/>
                <a:gd name="T27" fmla="*/ 196 h 1339"/>
                <a:gd name="T28" fmla="*/ 1140 w 1339"/>
                <a:gd name="T29" fmla="*/ 401 h 1339"/>
                <a:gd name="T30" fmla="*/ 1140 w 1339"/>
                <a:gd name="T31" fmla="*/ 945 h 1339"/>
                <a:gd name="T32" fmla="*/ 1140 w 1339"/>
                <a:gd name="T33" fmla="*/ 945 h 1339"/>
                <a:gd name="T34" fmla="*/ 1140 w 1339"/>
                <a:gd name="T35" fmla="*/ 945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9" h="1339">
                  <a:moveTo>
                    <a:pt x="9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45"/>
                    <a:pt x="0" y="945"/>
                    <a:pt x="0" y="945"/>
                  </a:cubicBezTo>
                  <a:cubicBezTo>
                    <a:pt x="0" y="1164"/>
                    <a:pt x="183" y="1339"/>
                    <a:pt x="403" y="1339"/>
                  </a:cubicBezTo>
                  <a:cubicBezTo>
                    <a:pt x="947" y="1339"/>
                    <a:pt x="947" y="1339"/>
                    <a:pt x="947" y="1339"/>
                  </a:cubicBezTo>
                  <a:cubicBezTo>
                    <a:pt x="1166" y="1339"/>
                    <a:pt x="1339" y="1164"/>
                    <a:pt x="1339" y="945"/>
                  </a:cubicBezTo>
                  <a:cubicBezTo>
                    <a:pt x="1339" y="401"/>
                    <a:pt x="1339" y="401"/>
                    <a:pt x="1339" y="401"/>
                  </a:cubicBezTo>
                  <a:cubicBezTo>
                    <a:pt x="1339" y="181"/>
                    <a:pt x="1166" y="0"/>
                    <a:pt x="947" y="0"/>
                  </a:cubicBezTo>
                  <a:close/>
                  <a:moveTo>
                    <a:pt x="1140" y="945"/>
                  </a:moveTo>
                  <a:cubicBezTo>
                    <a:pt x="1140" y="1054"/>
                    <a:pt x="1056" y="1140"/>
                    <a:pt x="947" y="1140"/>
                  </a:cubicBezTo>
                  <a:cubicBezTo>
                    <a:pt x="403" y="1140"/>
                    <a:pt x="403" y="1140"/>
                    <a:pt x="403" y="1140"/>
                  </a:cubicBezTo>
                  <a:cubicBezTo>
                    <a:pt x="293" y="1140"/>
                    <a:pt x="196" y="1054"/>
                    <a:pt x="196" y="94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947" y="196"/>
                    <a:pt x="947" y="196"/>
                    <a:pt x="947" y="196"/>
                  </a:cubicBezTo>
                  <a:cubicBezTo>
                    <a:pt x="1056" y="196"/>
                    <a:pt x="1140" y="291"/>
                    <a:pt x="1140" y="401"/>
                  </a:cubicBezTo>
                  <a:cubicBezTo>
                    <a:pt x="1140" y="945"/>
                    <a:pt x="1140" y="945"/>
                    <a:pt x="1140" y="945"/>
                  </a:cubicBezTo>
                  <a:close/>
                  <a:moveTo>
                    <a:pt x="1140" y="945"/>
                  </a:moveTo>
                  <a:cubicBezTo>
                    <a:pt x="1140" y="945"/>
                    <a:pt x="1140" y="945"/>
                    <a:pt x="1140" y="9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="" xmlns:a16="http://schemas.microsoft.com/office/drawing/2014/main" id="{99C7D73C-9B66-48E5-BBFA-94B83E1CDEDB}"/>
              </a:ext>
            </a:extLst>
          </p:cNvPr>
          <p:cNvSpPr>
            <a:spLocks noEditPoints="1"/>
          </p:cNvSpPr>
          <p:nvPr/>
        </p:nvSpPr>
        <p:spPr bwMode="auto">
          <a:xfrm>
            <a:off x="4607569" y="3451429"/>
            <a:ext cx="326770" cy="363538"/>
          </a:xfrm>
          <a:custGeom>
            <a:avLst/>
            <a:gdLst>
              <a:gd name="T0" fmla="*/ 2426 w 2458"/>
              <a:gd name="T1" fmla="*/ 409 h 2731"/>
              <a:gd name="T2" fmla="*/ 1998 w 2458"/>
              <a:gd name="T3" fmla="*/ 27 h 2731"/>
              <a:gd name="T4" fmla="*/ 1923 w 2458"/>
              <a:gd name="T5" fmla="*/ 0 h 2731"/>
              <a:gd name="T6" fmla="*/ 107 w 2458"/>
              <a:gd name="T7" fmla="*/ 0 h 2731"/>
              <a:gd name="T8" fmla="*/ 0 w 2458"/>
              <a:gd name="T9" fmla="*/ 95 h 2731"/>
              <a:gd name="T10" fmla="*/ 0 w 2458"/>
              <a:gd name="T11" fmla="*/ 2631 h 2731"/>
              <a:gd name="T12" fmla="*/ 108 w 2458"/>
              <a:gd name="T13" fmla="*/ 2731 h 2731"/>
              <a:gd name="T14" fmla="*/ 2353 w 2458"/>
              <a:gd name="T15" fmla="*/ 2731 h 2731"/>
              <a:gd name="T16" fmla="*/ 2458 w 2458"/>
              <a:gd name="T17" fmla="*/ 2621 h 2731"/>
              <a:gd name="T18" fmla="*/ 2458 w 2458"/>
              <a:gd name="T19" fmla="*/ 476 h 2731"/>
              <a:gd name="T20" fmla="*/ 2426 w 2458"/>
              <a:gd name="T21" fmla="*/ 409 h 2731"/>
              <a:gd name="T22" fmla="*/ 2320 w 2458"/>
              <a:gd name="T23" fmla="*/ 2595 h 2731"/>
              <a:gd name="T24" fmla="*/ 137 w 2458"/>
              <a:gd name="T25" fmla="*/ 2592 h 2731"/>
              <a:gd name="T26" fmla="*/ 138 w 2458"/>
              <a:gd name="T27" fmla="*/ 137 h 2731"/>
              <a:gd name="T28" fmla="*/ 1775 w 2458"/>
              <a:gd name="T29" fmla="*/ 136 h 2731"/>
              <a:gd name="T30" fmla="*/ 1775 w 2458"/>
              <a:gd name="T31" fmla="*/ 497 h 2731"/>
              <a:gd name="T32" fmla="*/ 1831 w 2458"/>
              <a:gd name="T33" fmla="*/ 545 h 2731"/>
              <a:gd name="T34" fmla="*/ 2319 w 2458"/>
              <a:gd name="T35" fmla="*/ 546 h 2731"/>
              <a:gd name="T36" fmla="*/ 2320 w 2458"/>
              <a:gd name="T37" fmla="*/ 2595 h 2731"/>
              <a:gd name="T38" fmla="*/ 1910 w 2458"/>
              <a:gd name="T39" fmla="*/ 954 h 2731"/>
              <a:gd name="T40" fmla="*/ 548 w 2458"/>
              <a:gd name="T41" fmla="*/ 954 h 2731"/>
              <a:gd name="T42" fmla="*/ 546 w 2458"/>
              <a:gd name="T43" fmla="*/ 953 h 2731"/>
              <a:gd name="T44" fmla="*/ 546 w 2458"/>
              <a:gd name="T45" fmla="*/ 819 h 2731"/>
              <a:gd name="T46" fmla="*/ 548 w 2458"/>
              <a:gd name="T47" fmla="*/ 818 h 2731"/>
              <a:gd name="T48" fmla="*/ 1910 w 2458"/>
              <a:gd name="T49" fmla="*/ 818 h 2731"/>
              <a:gd name="T50" fmla="*/ 1911 w 2458"/>
              <a:gd name="T51" fmla="*/ 819 h 2731"/>
              <a:gd name="T52" fmla="*/ 1911 w 2458"/>
              <a:gd name="T53" fmla="*/ 953 h 2731"/>
              <a:gd name="T54" fmla="*/ 1910 w 2458"/>
              <a:gd name="T55" fmla="*/ 954 h 2731"/>
              <a:gd name="T56" fmla="*/ 1910 w 2458"/>
              <a:gd name="T57" fmla="*/ 1363 h 2731"/>
              <a:gd name="T58" fmla="*/ 548 w 2458"/>
              <a:gd name="T59" fmla="*/ 1363 h 2731"/>
              <a:gd name="T60" fmla="*/ 546 w 2458"/>
              <a:gd name="T61" fmla="*/ 1361 h 2731"/>
              <a:gd name="T62" fmla="*/ 546 w 2458"/>
              <a:gd name="T63" fmla="*/ 1228 h 2731"/>
              <a:gd name="T64" fmla="*/ 548 w 2458"/>
              <a:gd name="T65" fmla="*/ 1227 h 2731"/>
              <a:gd name="T66" fmla="*/ 1910 w 2458"/>
              <a:gd name="T67" fmla="*/ 1227 h 2731"/>
              <a:gd name="T68" fmla="*/ 1911 w 2458"/>
              <a:gd name="T69" fmla="*/ 1228 h 2731"/>
              <a:gd name="T70" fmla="*/ 1911 w 2458"/>
              <a:gd name="T71" fmla="*/ 1361 h 2731"/>
              <a:gd name="T72" fmla="*/ 1910 w 2458"/>
              <a:gd name="T73" fmla="*/ 1363 h 2731"/>
              <a:gd name="T74" fmla="*/ 1910 w 2458"/>
              <a:gd name="T75" fmla="*/ 1772 h 2731"/>
              <a:gd name="T76" fmla="*/ 548 w 2458"/>
              <a:gd name="T77" fmla="*/ 1772 h 2731"/>
              <a:gd name="T78" fmla="*/ 546 w 2458"/>
              <a:gd name="T79" fmla="*/ 1770 h 2731"/>
              <a:gd name="T80" fmla="*/ 546 w 2458"/>
              <a:gd name="T81" fmla="*/ 1637 h 2731"/>
              <a:gd name="T82" fmla="*/ 548 w 2458"/>
              <a:gd name="T83" fmla="*/ 1635 h 2731"/>
              <a:gd name="T84" fmla="*/ 1910 w 2458"/>
              <a:gd name="T85" fmla="*/ 1635 h 2731"/>
              <a:gd name="T86" fmla="*/ 1911 w 2458"/>
              <a:gd name="T87" fmla="*/ 1637 h 2731"/>
              <a:gd name="T88" fmla="*/ 1911 w 2458"/>
              <a:gd name="T89" fmla="*/ 1770 h 2731"/>
              <a:gd name="T90" fmla="*/ 1910 w 2458"/>
              <a:gd name="T91" fmla="*/ 1772 h 2731"/>
              <a:gd name="T92" fmla="*/ 1910 w 2458"/>
              <a:gd name="T93" fmla="*/ 2181 h 2731"/>
              <a:gd name="T94" fmla="*/ 548 w 2458"/>
              <a:gd name="T95" fmla="*/ 2181 h 2731"/>
              <a:gd name="T96" fmla="*/ 546 w 2458"/>
              <a:gd name="T97" fmla="*/ 2179 h 2731"/>
              <a:gd name="T98" fmla="*/ 546 w 2458"/>
              <a:gd name="T99" fmla="*/ 2046 h 2731"/>
              <a:gd name="T100" fmla="*/ 548 w 2458"/>
              <a:gd name="T101" fmla="*/ 2044 h 2731"/>
              <a:gd name="T102" fmla="*/ 1910 w 2458"/>
              <a:gd name="T103" fmla="*/ 2044 h 2731"/>
              <a:gd name="T104" fmla="*/ 1911 w 2458"/>
              <a:gd name="T105" fmla="*/ 2046 h 2731"/>
              <a:gd name="T106" fmla="*/ 1911 w 2458"/>
              <a:gd name="T107" fmla="*/ 2179 h 2731"/>
              <a:gd name="T108" fmla="*/ 1910 w 2458"/>
              <a:gd name="T109" fmla="*/ 2181 h 2731"/>
              <a:gd name="T110" fmla="*/ 1910 w 2458"/>
              <a:gd name="T111" fmla="*/ 2181 h 2731"/>
              <a:gd name="T112" fmla="*/ 1910 w 2458"/>
              <a:gd name="T113" fmla="*/ 2181 h 2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58" h="2731">
                <a:moveTo>
                  <a:pt x="2426" y="409"/>
                </a:moveTo>
                <a:cubicBezTo>
                  <a:pt x="1998" y="27"/>
                  <a:pt x="1998" y="27"/>
                  <a:pt x="1998" y="27"/>
                </a:cubicBezTo>
                <a:cubicBezTo>
                  <a:pt x="1978" y="10"/>
                  <a:pt x="1951" y="0"/>
                  <a:pt x="1923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48" y="0"/>
                  <a:pt x="0" y="42"/>
                  <a:pt x="0" y="95"/>
                </a:cubicBezTo>
                <a:cubicBezTo>
                  <a:pt x="0" y="2631"/>
                  <a:pt x="0" y="2631"/>
                  <a:pt x="0" y="2631"/>
                </a:cubicBezTo>
                <a:cubicBezTo>
                  <a:pt x="0" y="2683"/>
                  <a:pt x="49" y="2731"/>
                  <a:pt x="108" y="2731"/>
                </a:cubicBezTo>
                <a:cubicBezTo>
                  <a:pt x="2353" y="2731"/>
                  <a:pt x="2353" y="2731"/>
                  <a:pt x="2353" y="2731"/>
                </a:cubicBezTo>
                <a:cubicBezTo>
                  <a:pt x="2412" y="2731"/>
                  <a:pt x="2458" y="2673"/>
                  <a:pt x="2458" y="2621"/>
                </a:cubicBezTo>
                <a:cubicBezTo>
                  <a:pt x="2458" y="476"/>
                  <a:pt x="2458" y="476"/>
                  <a:pt x="2458" y="476"/>
                </a:cubicBezTo>
                <a:cubicBezTo>
                  <a:pt x="2458" y="451"/>
                  <a:pt x="2446" y="427"/>
                  <a:pt x="2426" y="409"/>
                </a:cubicBezTo>
                <a:close/>
                <a:moveTo>
                  <a:pt x="2320" y="2595"/>
                </a:moveTo>
                <a:cubicBezTo>
                  <a:pt x="137" y="2592"/>
                  <a:pt x="137" y="2592"/>
                  <a:pt x="137" y="2592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775" y="136"/>
                  <a:pt x="1775" y="136"/>
                  <a:pt x="1775" y="136"/>
                </a:cubicBezTo>
                <a:cubicBezTo>
                  <a:pt x="1775" y="497"/>
                  <a:pt x="1775" y="497"/>
                  <a:pt x="1775" y="497"/>
                </a:cubicBezTo>
                <a:cubicBezTo>
                  <a:pt x="1775" y="528"/>
                  <a:pt x="1796" y="545"/>
                  <a:pt x="1831" y="545"/>
                </a:cubicBezTo>
                <a:cubicBezTo>
                  <a:pt x="2319" y="546"/>
                  <a:pt x="2319" y="546"/>
                  <a:pt x="2319" y="546"/>
                </a:cubicBezTo>
                <a:cubicBezTo>
                  <a:pt x="2320" y="2595"/>
                  <a:pt x="2320" y="2595"/>
                  <a:pt x="2320" y="2595"/>
                </a:cubicBezTo>
                <a:close/>
                <a:moveTo>
                  <a:pt x="1910" y="954"/>
                </a:moveTo>
                <a:cubicBezTo>
                  <a:pt x="548" y="954"/>
                  <a:pt x="548" y="954"/>
                  <a:pt x="548" y="954"/>
                </a:cubicBezTo>
                <a:cubicBezTo>
                  <a:pt x="547" y="954"/>
                  <a:pt x="546" y="953"/>
                  <a:pt x="546" y="953"/>
                </a:cubicBezTo>
                <a:cubicBezTo>
                  <a:pt x="546" y="819"/>
                  <a:pt x="546" y="819"/>
                  <a:pt x="546" y="819"/>
                </a:cubicBezTo>
                <a:cubicBezTo>
                  <a:pt x="546" y="818"/>
                  <a:pt x="547" y="818"/>
                  <a:pt x="548" y="818"/>
                </a:cubicBezTo>
                <a:cubicBezTo>
                  <a:pt x="1910" y="818"/>
                  <a:pt x="1910" y="818"/>
                  <a:pt x="1910" y="818"/>
                </a:cubicBezTo>
                <a:cubicBezTo>
                  <a:pt x="1911" y="818"/>
                  <a:pt x="1911" y="818"/>
                  <a:pt x="1911" y="819"/>
                </a:cubicBezTo>
                <a:cubicBezTo>
                  <a:pt x="1911" y="953"/>
                  <a:pt x="1911" y="953"/>
                  <a:pt x="1911" y="953"/>
                </a:cubicBezTo>
                <a:cubicBezTo>
                  <a:pt x="1911" y="953"/>
                  <a:pt x="1911" y="954"/>
                  <a:pt x="1910" y="954"/>
                </a:cubicBezTo>
                <a:close/>
                <a:moveTo>
                  <a:pt x="1910" y="1363"/>
                </a:moveTo>
                <a:cubicBezTo>
                  <a:pt x="548" y="1363"/>
                  <a:pt x="548" y="1363"/>
                  <a:pt x="548" y="1363"/>
                </a:cubicBezTo>
                <a:cubicBezTo>
                  <a:pt x="547" y="1363"/>
                  <a:pt x="546" y="1362"/>
                  <a:pt x="546" y="1361"/>
                </a:cubicBezTo>
                <a:cubicBezTo>
                  <a:pt x="546" y="1228"/>
                  <a:pt x="546" y="1228"/>
                  <a:pt x="546" y="1228"/>
                </a:cubicBezTo>
                <a:cubicBezTo>
                  <a:pt x="546" y="1227"/>
                  <a:pt x="547" y="1227"/>
                  <a:pt x="548" y="1227"/>
                </a:cubicBezTo>
                <a:cubicBezTo>
                  <a:pt x="1910" y="1227"/>
                  <a:pt x="1910" y="1227"/>
                  <a:pt x="1910" y="1227"/>
                </a:cubicBezTo>
                <a:cubicBezTo>
                  <a:pt x="1911" y="1227"/>
                  <a:pt x="1911" y="1227"/>
                  <a:pt x="1911" y="1228"/>
                </a:cubicBezTo>
                <a:cubicBezTo>
                  <a:pt x="1911" y="1361"/>
                  <a:pt x="1911" y="1361"/>
                  <a:pt x="1911" y="1361"/>
                </a:cubicBezTo>
                <a:cubicBezTo>
                  <a:pt x="1911" y="1362"/>
                  <a:pt x="1911" y="1363"/>
                  <a:pt x="1910" y="1363"/>
                </a:cubicBezTo>
                <a:close/>
                <a:moveTo>
                  <a:pt x="1910" y="1772"/>
                </a:moveTo>
                <a:cubicBezTo>
                  <a:pt x="548" y="1772"/>
                  <a:pt x="548" y="1772"/>
                  <a:pt x="548" y="1772"/>
                </a:cubicBezTo>
                <a:cubicBezTo>
                  <a:pt x="547" y="1772"/>
                  <a:pt x="546" y="1771"/>
                  <a:pt x="546" y="1770"/>
                </a:cubicBezTo>
                <a:cubicBezTo>
                  <a:pt x="546" y="1637"/>
                  <a:pt x="546" y="1637"/>
                  <a:pt x="546" y="1637"/>
                </a:cubicBezTo>
                <a:cubicBezTo>
                  <a:pt x="546" y="1636"/>
                  <a:pt x="547" y="1635"/>
                  <a:pt x="548" y="1635"/>
                </a:cubicBezTo>
                <a:cubicBezTo>
                  <a:pt x="1910" y="1635"/>
                  <a:pt x="1910" y="1635"/>
                  <a:pt x="1910" y="1635"/>
                </a:cubicBezTo>
                <a:cubicBezTo>
                  <a:pt x="1911" y="1635"/>
                  <a:pt x="1911" y="1636"/>
                  <a:pt x="1911" y="1637"/>
                </a:cubicBezTo>
                <a:cubicBezTo>
                  <a:pt x="1911" y="1770"/>
                  <a:pt x="1911" y="1770"/>
                  <a:pt x="1911" y="1770"/>
                </a:cubicBezTo>
                <a:cubicBezTo>
                  <a:pt x="1911" y="1771"/>
                  <a:pt x="1911" y="1772"/>
                  <a:pt x="1910" y="1772"/>
                </a:cubicBezTo>
                <a:close/>
                <a:moveTo>
                  <a:pt x="1910" y="2181"/>
                </a:moveTo>
                <a:cubicBezTo>
                  <a:pt x="548" y="2181"/>
                  <a:pt x="548" y="2181"/>
                  <a:pt x="548" y="2181"/>
                </a:cubicBezTo>
                <a:cubicBezTo>
                  <a:pt x="547" y="2181"/>
                  <a:pt x="546" y="2180"/>
                  <a:pt x="546" y="2179"/>
                </a:cubicBezTo>
                <a:cubicBezTo>
                  <a:pt x="546" y="2046"/>
                  <a:pt x="546" y="2046"/>
                  <a:pt x="546" y="2046"/>
                </a:cubicBezTo>
                <a:cubicBezTo>
                  <a:pt x="546" y="2045"/>
                  <a:pt x="547" y="2044"/>
                  <a:pt x="548" y="2044"/>
                </a:cubicBezTo>
                <a:cubicBezTo>
                  <a:pt x="1910" y="2044"/>
                  <a:pt x="1910" y="2044"/>
                  <a:pt x="1910" y="2044"/>
                </a:cubicBezTo>
                <a:cubicBezTo>
                  <a:pt x="1911" y="2044"/>
                  <a:pt x="1911" y="2045"/>
                  <a:pt x="1911" y="2046"/>
                </a:cubicBezTo>
                <a:cubicBezTo>
                  <a:pt x="1911" y="2179"/>
                  <a:pt x="1911" y="2179"/>
                  <a:pt x="1911" y="2179"/>
                </a:cubicBezTo>
                <a:cubicBezTo>
                  <a:pt x="1911" y="2180"/>
                  <a:pt x="1911" y="2181"/>
                  <a:pt x="1910" y="2181"/>
                </a:cubicBezTo>
                <a:close/>
                <a:moveTo>
                  <a:pt x="1910" y="2181"/>
                </a:moveTo>
                <a:cubicBezTo>
                  <a:pt x="1910" y="2181"/>
                  <a:pt x="1910" y="2181"/>
                  <a:pt x="1910" y="2181"/>
                </a:cubicBezTo>
              </a:path>
            </a:pathLst>
          </a:custGeom>
          <a:solidFill>
            <a:srgbClr val="06A85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83E4AB12-027B-4796-B40A-78ED95750398}"/>
              </a:ext>
            </a:extLst>
          </p:cNvPr>
          <p:cNvSpPr/>
          <p:nvPr/>
        </p:nvSpPr>
        <p:spPr>
          <a:xfrm>
            <a:off x="5145103" y="3886801"/>
            <a:ext cx="2723823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提供廠商投資服務等事項</a:t>
            </a:r>
            <a:endParaRPr lang="en-US" altLang="zh-CN" dirty="0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E4DF5373-67D4-492A-97EC-DD3AA57CB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390" y="267291"/>
            <a:ext cx="1788874" cy="516929"/>
          </a:xfrm>
          <a:prstGeom prst="rect">
            <a:avLst/>
          </a:prstGeom>
        </p:spPr>
      </p:pic>
      <p:sp>
        <p:nvSpPr>
          <p:cNvPr id="29" name="Freeform 19">
            <a:extLst>
              <a:ext uri="{FF2B5EF4-FFF2-40B4-BE49-F238E27FC236}">
                <a16:creationId xmlns="" xmlns:a16="http://schemas.microsoft.com/office/drawing/2014/main" id="{B46F5E66-C8EA-4AEA-9727-3C9A1014DB75}"/>
              </a:ext>
            </a:extLst>
          </p:cNvPr>
          <p:cNvSpPr>
            <a:spLocks noEditPoints="1"/>
          </p:cNvSpPr>
          <p:nvPr/>
        </p:nvSpPr>
        <p:spPr bwMode="auto">
          <a:xfrm>
            <a:off x="4539946" y="4003495"/>
            <a:ext cx="462016" cy="375737"/>
          </a:xfrm>
          <a:custGeom>
            <a:avLst/>
            <a:gdLst>
              <a:gd name="T0" fmla="*/ 80 w 104"/>
              <a:gd name="T1" fmla="*/ 19 h 85"/>
              <a:gd name="T2" fmla="*/ 93 w 104"/>
              <a:gd name="T3" fmla="*/ 50 h 85"/>
              <a:gd name="T4" fmla="*/ 104 w 104"/>
              <a:gd name="T5" fmla="*/ 68 h 85"/>
              <a:gd name="T6" fmla="*/ 98 w 104"/>
              <a:gd name="T7" fmla="*/ 80 h 85"/>
              <a:gd name="T8" fmla="*/ 94 w 104"/>
              <a:gd name="T9" fmla="*/ 82 h 85"/>
              <a:gd name="T10" fmla="*/ 13 w 104"/>
              <a:gd name="T11" fmla="*/ 85 h 85"/>
              <a:gd name="T12" fmla="*/ 10 w 104"/>
              <a:gd name="T13" fmla="*/ 80 h 85"/>
              <a:gd name="T14" fmla="*/ 1 w 104"/>
              <a:gd name="T15" fmla="*/ 78 h 85"/>
              <a:gd name="T16" fmla="*/ 1 w 104"/>
              <a:gd name="T17" fmla="*/ 60 h 85"/>
              <a:gd name="T18" fmla="*/ 5 w 104"/>
              <a:gd name="T19" fmla="*/ 37 h 85"/>
              <a:gd name="T20" fmla="*/ 29 w 104"/>
              <a:gd name="T21" fmla="*/ 20 h 85"/>
              <a:gd name="T22" fmla="*/ 62 w 104"/>
              <a:gd name="T23" fmla="*/ 78 h 85"/>
              <a:gd name="T24" fmla="*/ 62 w 104"/>
              <a:gd name="T25" fmla="*/ 75 h 85"/>
              <a:gd name="T26" fmla="*/ 66 w 104"/>
              <a:gd name="T27" fmla="*/ 63 h 85"/>
              <a:gd name="T28" fmla="*/ 75 w 104"/>
              <a:gd name="T29" fmla="*/ 71 h 85"/>
              <a:gd name="T30" fmla="*/ 74 w 104"/>
              <a:gd name="T31" fmla="*/ 57 h 85"/>
              <a:gd name="T32" fmla="*/ 72 w 104"/>
              <a:gd name="T33" fmla="*/ 53 h 85"/>
              <a:gd name="T34" fmla="*/ 71 w 104"/>
              <a:gd name="T35" fmla="*/ 53 h 85"/>
              <a:gd name="T36" fmla="*/ 70 w 104"/>
              <a:gd name="T37" fmla="*/ 51 h 85"/>
              <a:gd name="T38" fmla="*/ 41 w 104"/>
              <a:gd name="T39" fmla="*/ 44 h 85"/>
              <a:gd name="T40" fmla="*/ 32 w 104"/>
              <a:gd name="T41" fmla="*/ 53 h 85"/>
              <a:gd name="T42" fmla="*/ 32 w 104"/>
              <a:gd name="T43" fmla="*/ 53 h 85"/>
              <a:gd name="T44" fmla="*/ 29 w 104"/>
              <a:gd name="T45" fmla="*/ 64 h 85"/>
              <a:gd name="T46" fmla="*/ 37 w 104"/>
              <a:gd name="T47" fmla="*/ 72 h 85"/>
              <a:gd name="T48" fmla="*/ 41 w 104"/>
              <a:gd name="T49" fmla="*/ 63 h 85"/>
              <a:gd name="T50" fmla="*/ 41 w 104"/>
              <a:gd name="T51" fmla="*/ 75 h 85"/>
              <a:gd name="T52" fmla="*/ 52 w 104"/>
              <a:gd name="T53" fmla="*/ 40 h 85"/>
              <a:gd name="T54" fmla="*/ 52 w 104"/>
              <a:gd name="T55" fmla="*/ 7 h 85"/>
              <a:gd name="T56" fmla="*/ 17 w 104"/>
              <a:gd name="T57" fmla="*/ 78 h 85"/>
              <a:gd name="T58" fmla="*/ 23 w 104"/>
              <a:gd name="T59" fmla="*/ 76 h 85"/>
              <a:gd name="T60" fmla="*/ 23 w 104"/>
              <a:gd name="T61" fmla="*/ 56 h 85"/>
              <a:gd name="T62" fmla="*/ 8 w 104"/>
              <a:gd name="T63" fmla="*/ 63 h 85"/>
              <a:gd name="T64" fmla="*/ 7 w 104"/>
              <a:gd name="T65" fmla="*/ 73 h 85"/>
              <a:gd name="T66" fmla="*/ 15 w 104"/>
              <a:gd name="T67" fmla="*/ 65 h 85"/>
              <a:gd name="T68" fmla="*/ 29 w 104"/>
              <a:gd name="T69" fmla="*/ 27 h 85"/>
              <a:gd name="T70" fmla="*/ 24 w 104"/>
              <a:gd name="T71" fmla="*/ 25 h 85"/>
              <a:gd name="T72" fmla="*/ 15 w 104"/>
              <a:gd name="T73" fmla="*/ 45 h 85"/>
              <a:gd name="T74" fmla="*/ 26 w 104"/>
              <a:gd name="T75" fmla="*/ 49 h 85"/>
              <a:gd name="T76" fmla="*/ 36 w 104"/>
              <a:gd name="T77" fmla="*/ 40 h 85"/>
              <a:gd name="T78" fmla="*/ 35 w 104"/>
              <a:gd name="T79" fmla="*/ 39 h 85"/>
              <a:gd name="T80" fmla="*/ 29 w 104"/>
              <a:gd name="T81" fmla="*/ 27 h 85"/>
              <a:gd name="T82" fmla="*/ 87 w 104"/>
              <a:gd name="T83" fmla="*/ 78 h 85"/>
              <a:gd name="T84" fmla="*/ 89 w 104"/>
              <a:gd name="T85" fmla="*/ 65 h 85"/>
              <a:gd name="T86" fmla="*/ 97 w 104"/>
              <a:gd name="T87" fmla="*/ 73 h 85"/>
              <a:gd name="T88" fmla="*/ 96 w 104"/>
              <a:gd name="T89" fmla="*/ 63 h 85"/>
              <a:gd name="T90" fmla="*/ 88 w 104"/>
              <a:gd name="T91" fmla="*/ 54 h 85"/>
              <a:gd name="T92" fmla="*/ 82 w 104"/>
              <a:gd name="T93" fmla="*/ 71 h 85"/>
              <a:gd name="T94" fmla="*/ 87 w 104"/>
              <a:gd name="T95" fmla="*/ 78 h 85"/>
              <a:gd name="T96" fmla="*/ 75 w 104"/>
              <a:gd name="T97" fmla="*/ 27 h 85"/>
              <a:gd name="T98" fmla="*/ 75 w 104"/>
              <a:gd name="T99" fmla="*/ 27 h 85"/>
              <a:gd name="T100" fmla="*/ 68 w 104"/>
              <a:gd name="T101" fmla="*/ 39 h 85"/>
              <a:gd name="T102" fmla="*/ 74 w 104"/>
              <a:gd name="T103" fmla="*/ 46 h 85"/>
              <a:gd name="T104" fmla="*/ 78 w 104"/>
              <a:gd name="T105" fmla="*/ 49 h 85"/>
              <a:gd name="T106" fmla="*/ 88 w 104"/>
              <a:gd name="T107" fmla="*/ 45 h 85"/>
              <a:gd name="T108" fmla="*/ 80 w 104"/>
              <a:gd name="T10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/>
          </a:p>
        </p:txBody>
      </p:sp>
      <p:pic>
        <p:nvPicPr>
          <p:cNvPr id="25" name="Picture 8">
            <a:extLst>
              <a:ext uri="{FF2B5EF4-FFF2-40B4-BE49-F238E27FC236}">
                <a16:creationId xmlns="" xmlns:a16="http://schemas.microsoft.com/office/drawing/2014/main" id="{C612E9B2-893C-4F11-82FD-66329349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6519" y="621769"/>
            <a:ext cx="2562265" cy="1972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7" y="2261812"/>
            <a:ext cx="4137339" cy="3106309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C22C2DC7-30A2-4B5E-9C1C-E866245B9183}"/>
              </a:ext>
            </a:extLst>
          </p:cNvPr>
          <p:cNvSpPr/>
          <p:nvPr/>
        </p:nvSpPr>
        <p:spPr>
          <a:xfrm>
            <a:off x="5189491" y="4448982"/>
            <a:ext cx="364715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規劃中高階經理人創新學院等事項</a:t>
            </a:r>
            <a:endParaRPr lang="en-US" altLang="zh-CN" dirty="0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9097DAAA-45C9-47B3-A86C-E0787E8E70AE}"/>
              </a:ext>
            </a:extLst>
          </p:cNvPr>
          <p:cNvSpPr/>
          <p:nvPr/>
        </p:nvSpPr>
        <p:spPr>
          <a:xfrm>
            <a:off x="318468" y="5555822"/>
            <a:ext cx="7275842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★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CEDAW 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11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條  消除各性別在就業相關方面之歧視，及職業培訓和進修等方面，確保享有相同權利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036BAD5A-123A-47EF-A3DC-239052AEA41F}"/>
              </a:ext>
            </a:extLst>
          </p:cNvPr>
          <p:cNvSpPr/>
          <p:nvPr/>
        </p:nvSpPr>
        <p:spPr>
          <a:xfrm>
            <a:off x="324294" y="5939265"/>
            <a:ext cx="7275842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★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SDG 5.b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改善科技的使用能力，特別是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ICT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，以提高婦女的能力。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CEE20EAA-8761-4CFA-926B-FE9C6FFFBFC3}"/>
              </a:ext>
            </a:extLst>
          </p:cNvPr>
          <p:cNvSpPr/>
          <p:nvPr/>
        </p:nvSpPr>
        <p:spPr>
          <a:xfrm>
            <a:off x="324294" y="6338458"/>
            <a:ext cx="6729831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★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SDG 5.c. </a:t>
            </a:r>
            <a:r>
              <a:rPr lang="zh-TW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採用及強化完善的政策以及可實行的立法，以促進性別平等，並提高各個階層婦女的能力。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7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decel="46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46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46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21" grpId="0" animBg="1"/>
      <p:bldP spid="22" grpId="0"/>
      <p:bldP spid="29" grpId="0" animBg="1"/>
      <p:bldP spid="24" grpId="0"/>
      <p:bldP spid="26" grpId="0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">
            <a:extLst>
              <a:ext uri="{FF2B5EF4-FFF2-40B4-BE49-F238E27FC236}">
                <a16:creationId xmlns="" xmlns:a16="http://schemas.microsoft.com/office/drawing/2014/main" id="{485DA32E-FD17-48EC-81EC-AC8715AB40F3}"/>
              </a:ext>
            </a:extLst>
          </p:cNvPr>
          <p:cNvGrpSpPr/>
          <p:nvPr/>
        </p:nvGrpSpPr>
        <p:grpSpPr>
          <a:xfrm>
            <a:off x="5586873" y="1375939"/>
            <a:ext cx="5648643" cy="4656818"/>
            <a:chOff x="4943871" y="1701800"/>
            <a:chExt cx="6552804" cy="4390504"/>
          </a:xfrm>
        </p:grpSpPr>
        <p:sp>
          <p:nvSpPr>
            <p:cNvPr id="4" name="3">
              <a:extLst>
                <a:ext uri="{FF2B5EF4-FFF2-40B4-BE49-F238E27FC236}">
                  <a16:creationId xmlns="" xmlns:a16="http://schemas.microsoft.com/office/drawing/2014/main" id="{E41279A8-28B0-45AC-BE68-7E9B697F4270}"/>
                </a:ext>
              </a:extLst>
            </p:cNvPr>
            <p:cNvSpPr/>
            <p:nvPr/>
          </p:nvSpPr>
          <p:spPr>
            <a:xfrm>
              <a:off x="5447928" y="1701800"/>
              <a:ext cx="6048747" cy="4390504"/>
            </a:xfrm>
            <a:prstGeom prst="rect">
              <a:avLst/>
            </a:prstGeom>
            <a:solidFill>
              <a:srgbClr val="013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25">
              <a:extLst>
                <a:ext uri="{FF2B5EF4-FFF2-40B4-BE49-F238E27FC236}">
                  <a16:creationId xmlns="" xmlns:a16="http://schemas.microsoft.com/office/drawing/2014/main" id="{51CB173D-129A-4B57-B1C0-4CCCFDEFC009}"/>
                </a:ext>
              </a:extLst>
            </p:cNvPr>
            <p:cNvSpPr/>
            <p:nvPr/>
          </p:nvSpPr>
          <p:spPr>
            <a:xfrm rot="16200000">
              <a:off x="3000647" y="3645024"/>
              <a:ext cx="4390504" cy="504056"/>
            </a:xfrm>
            <a:custGeom>
              <a:avLst/>
              <a:gdLst>
                <a:gd name="connsiteX0" fmla="*/ 4390504 w 4390504"/>
                <a:gd name="connsiteY0" fmla="*/ 216024 h 504056"/>
                <a:gd name="connsiteX1" fmla="*/ 4390504 w 4390504"/>
                <a:gd name="connsiteY1" fmla="*/ 504056 h 504056"/>
                <a:gd name="connsiteX2" fmla="*/ 0 w 4390504"/>
                <a:gd name="connsiteY2" fmla="*/ 504056 h 504056"/>
                <a:gd name="connsiteX3" fmla="*/ 0 w 4390504"/>
                <a:gd name="connsiteY3" fmla="*/ 216024 h 504056"/>
                <a:gd name="connsiteX4" fmla="*/ 1985629 w 4390504"/>
                <a:gd name="connsiteY4" fmla="*/ 216024 h 504056"/>
                <a:gd name="connsiteX5" fmla="*/ 2195252 w 4390504"/>
                <a:gd name="connsiteY5" fmla="*/ 0 h 504056"/>
                <a:gd name="connsiteX6" fmla="*/ 2404874 w 4390504"/>
                <a:gd name="connsiteY6" fmla="*/ 216024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0504" h="504056">
                  <a:moveTo>
                    <a:pt x="4390504" y="216024"/>
                  </a:moveTo>
                  <a:lnTo>
                    <a:pt x="4390504" y="504056"/>
                  </a:lnTo>
                  <a:lnTo>
                    <a:pt x="0" y="504056"/>
                  </a:lnTo>
                  <a:lnTo>
                    <a:pt x="0" y="216024"/>
                  </a:lnTo>
                  <a:lnTo>
                    <a:pt x="1985629" y="216024"/>
                  </a:lnTo>
                  <a:lnTo>
                    <a:pt x="2195252" y="0"/>
                  </a:lnTo>
                  <a:lnTo>
                    <a:pt x="2404874" y="216024"/>
                  </a:lnTo>
                  <a:close/>
                </a:path>
              </a:pathLst>
            </a:cu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6" name="TextBox 19">
            <a:extLst>
              <a:ext uri="{FF2B5EF4-FFF2-40B4-BE49-F238E27FC236}">
                <a16:creationId xmlns="" xmlns:a16="http://schemas.microsoft.com/office/drawing/2014/main" id="{93AC5D28-0187-47A8-B640-A95D0F7CE5C2}"/>
              </a:ext>
            </a:extLst>
          </p:cNvPr>
          <p:cNvSpPr txBox="1"/>
          <p:nvPr/>
        </p:nvSpPr>
        <p:spPr>
          <a:xfrm>
            <a:off x="6569331" y="1754487"/>
            <a:ext cx="41182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公用事業登記與管理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7">
            <a:extLst>
              <a:ext uri="{FF2B5EF4-FFF2-40B4-BE49-F238E27FC236}">
                <a16:creationId xmlns="" xmlns:a16="http://schemas.microsoft.com/office/drawing/2014/main" id="{BF822296-D7EB-406D-AB75-B134B8B633EF}"/>
              </a:ext>
            </a:extLst>
          </p:cNvPr>
          <p:cNvSpPr txBox="1"/>
          <p:nvPr/>
        </p:nvSpPr>
        <p:spPr>
          <a:xfrm>
            <a:off x="1211300" y="262287"/>
            <a:ext cx="2704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>
                <a:solidFill>
                  <a:srgbClr val="049AA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能源科</a:t>
            </a:r>
            <a:endParaRPr lang="zh-CN" altLang="en-US" sz="3600" b="1" dirty="0">
              <a:solidFill>
                <a:srgbClr val="049AA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AED49BED-D045-43C5-9D9C-38258582D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0" y="240453"/>
            <a:ext cx="1788874" cy="516929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="" xmlns:a16="http://schemas.microsoft.com/office/drawing/2014/main" id="{86D70E97-6A62-43A3-8F85-FFFD7D3B5190}"/>
              </a:ext>
            </a:extLst>
          </p:cNvPr>
          <p:cNvSpPr txBox="1"/>
          <p:nvPr/>
        </p:nvSpPr>
        <p:spPr>
          <a:xfrm>
            <a:off x="6536171" y="4557722"/>
            <a:ext cx="36472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CEDAW</a:t>
            </a:r>
            <a:r>
              <a:rPr lang="zh-TW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第</a:t>
            </a:r>
            <a:r>
              <a:rPr lang="en-US" altLang="zh-TW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TW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條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06">
            <a:extLst>
              <a:ext uri="{FF2B5EF4-FFF2-40B4-BE49-F238E27FC236}">
                <a16:creationId xmlns="" xmlns:a16="http://schemas.microsoft.com/office/drawing/2014/main" id="{27519D55-5BC1-4744-80B1-C008C02F5779}"/>
              </a:ext>
            </a:extLst>
          </p:cNvPr>
          <p:cNvSpPr txBox="1"/>
          <p:nvPr/>
        </p:nvSpPr>
        <p:spPr>
          <a:xfrm>
            <a:off x="6502508" y="5156101"/>
            <a:ext cx="4165748" cy="695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享受適當的生活條件，特別是在住房、衛生、水電供應、交通和通訊等方面。</a:t>
            </a:r>
          </a:p>
        </p:txBody>
      </p:sp>
      <p:cxnSp>
        <p:nvCxnSpPr>
          <p:cNvPr id="21" name="31">
            <a:extLst>
              <a:ext uri="{FF2B5EF4-FFF2-40B4-BE49-F238E27FC236}">
                <a16:creationId xmlns="" xmlns:a16="http://schemas.microsoft.com/office/drawing/2014/main" id="{55A62925-4DA8-476D-A2CD-C4E5A32AAF35}"/>
              </a:ext>
            </a:extLst>
          </p:cNvPr>
          <p:cNvCxnSpPr/>
          <p:nvPr/>
        </p:nvCxnSpPr>
        <p:spPr>
          <a:xfrm>
            <a:off x="6569720" y="5025249"/>
            <a:ext cx="3888856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9">
            <a:extLst>
              <a:ext uri="{FF2B5EF4-FFF2-40B4-BE49-F238E27FC236}">
                <a16:creationId xmlns="" xmlns:a16="http://schemas.microsoft.com/office/drawing/2014/main" id="{8A091B85-C723-47C8-B271-5CBE40119F0B}"/>
              </a:ext>
            </a:extLst>
          </p:cNvPr>
          <p:cNvSpPr txBox="1"/>
          <p:nvPr/>
        </p:nvSpPr>
        <p:spPr>
          <a:xfrm>
            <a:off x="6569331" y="2341670"/>
            <a:ext cx="411823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節能減碳與再生能源之輔導及推動、電力、電信、自來水、其他公用事業業務之協調與推動。</a:t>
            </a:r>
            <a:r>
              <a:rPr lang="en-US" altLang="zh-TW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如商圈節能改善設備汰換補助、與服務業及機關等之設備汰換與智慧用電補助等</a:t>
            </a:r>
            <a:r>
              <a:rPr lang="en-US" altLang="zh-TW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68" y="1239397"/>
            <a:ext cx="2928497" cy="19650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74" y="3366854"/>
            <a:ext cx="2965591" cy="26212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3" y="1194571"/>
            <a:ext cx="2437286" cy="217228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3" y="3704347"/>
            <a:ext cx="2378116" cy="22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2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848EADA-DA56-4197-B4C1-851F416AE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309" y="1186912"/>
            <a:ext cx="3171437" cy="448540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D5D85F-F44D-42CD-ACF9-1B6C0DC2C16B}"/>
              </a:ext>
            </a:extLst>
          </p:cNvPr>
          <p:cNvSpPr/>
          <p:nvPr/>
        </p:nvSpPr>
        <p:spPr>
          <a:xfrm>
            <a:off x="8006036" y="2028886"/>
            <a:ext cx="3468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6A85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青年創業及中小企業</a:t>
            </a:r>
          </a:p>
          <a:p>
            <a:r>
              <a:rPr lang="zh-TW" altLang="en-US" sz="2800" dirty="0">
                <a:solidFill>
                  <a:srgbClr val="06A85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信用保證專案貸款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E145534-D6EF-4E92-AB16-951173990FE2}"/>
              </a:ext>
            </a:extLst>
          </p:cNvPr>
          <p:cNvSpPr/>
          <p:nvPr/>
        </p:nvSpPr>
        <p:spPr>
          <a:xfrm>
            <a:off x="8034221" y="3102992"/>
            <a:ext cx="3468371" cy="16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charset="0"/>
                <a:ea typeface="微软雅黑 Light" charset="0"/>
              </a:rPr>
              <a:t>協助本市青年及企業取得融資，獲得創新和發展機會，以促進本市繁榮成長並帶動經濟發展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charset="0"/>
                <a:ea typeface="微软雅黑 Light" charset="0"/>
              </a:rPr>
              <a:t>。 </a:t>
            </a:r>
          </a:p>
        </p:txBody>
      </p:sp>
      <p:grpSp>
        <p:nvGrpSpPr>
          <p:cNvPr id="14" name="组合 1">
            <a:extLst>
              <a:ext uri="{FF2B5EF4-FFF2-40B4-BE49-F238E27FC236}">
                <a16:creationId xmlns="" xmlns:a16="http://schemas.microsoft.com/office/drawing/2014/main" id="{46E2253B-A7E4-4FD1-9D2B-AD16CE8C66C9}"/>
              </a:ext>
            </a:extLst>
          </p:cNvPr>
          <p:cNvGrpSpPr/>
          <p:nvPr/>
        </p:nvGrpSpPr>
        <p:grpSpPr>
          <a:xfrm>
            <a:off x="4422174" y="2013108"/>
            <a:ext cx="3292919" cy="3295321"/>
            <a:chOff x="4363470" y="2070929"/>
            <a:chExt cx="3292919" cy="3295321"/>
          </a:xfrm>
        </p:grpSpPr>
        <p:grpSp>
          <p:nvGrpSpPr>
            <p:cNvPr id="15" name="组合 3">
              <a:extLst>
                <a:ext uri="{FF2B5EF4-FFF2-40B4-BE49-F238E27FC236}">
                  <a16:creationId xmlns="" xmlns:a16="http://schemas.microsoft.com/office/drawing/2014/main" id="{92BE4A84-6429-4D6C-94E6-FC76FBE4B8B3}"/>
                </a:ext>
              </a:extLst>
            </p:cNvPr>
            <p:cNvGrpSpPr/>
            <p:nvPr/>
          </p:nvGrpSpPr>
          <p:grpSpPr>
            <a:xfrm>
              <a:off x="4363470" y="2070929"/>
              <a:ext cx="3292919" cy="3295321"/>
              <a:chOff x="4365174" y="2070399"/>
              <a:chExt cx="3294205" cy="3296608"/>
            </a:xfrm>
            <a:solidFill>
              <a:srgbClr val="01304C"/>
            </a:solidFill>
          </p:grpSpPr>
          <p:grpSp>
            <p:nvGrpSpPr>
              <p:cNvPr id="18" name="组合 4">
                <a:extLst>
                  <a:ext uri="{FF2B5EF4-FFF2-40B4-BE49-F238E27FC236}">
                    <a16:creationId xmlns="" xmlns:a16="http://schemas.microsoft.com/office/drawing/2014/main" id="{13FDE2EB-32FF-4BB2-A9E9-EA5CD12E919E}"/>
                  </a:ext>
                </a:extLst>
              </p:cNvPr>
              <p:cNvGrpSpPr/>
              <p:nvPr/>
            </p:nvGrpSpPr>
            <p:grpSpPr>
              <a:xfrm>
                <a:off x="4550909" y="2249849"/>
                <a:ext cx="2935798" cy="2935802"/>
                <a:chOff x="4598426" y="1496202"/>
                <a:chExt cx="3167150" cy="3167154"/>
              </a:xfrm>
              <a:grpFill/>
            </p:grpSpPr>
            <p:sp>
              <p:nvSpPr>
                <p:cNvPr id="20" name="椭圆 6">
                  <a:extLst>
                    <a:ext uri="{FF2B5EF4-FFF2-40B4-BE49-F238E27FC236}">
                      <a16:creationId xmlns="" xmlns:a16="http://schemas.microsoft.com/office/drawing/2014/main" id="{3CB50553-6E57-4E98-BC60-9749C3B1B792}"/>
                    </a:ext>
                  </a:extLst>
                </p:cNvPr>
                <p:cNvSpPr/>
                <p:nvPr/>
              </p:nvSpPr>
              <p:spPr>
                <a:xfrm flipH="1">
                  <a:off x="4598426" y="1496202"/>
                  <a:ext cx="3167150" cy="31671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34">
                    <a:defRPr/>
                  </a:pPr>
                  <a:endParaRPr lang="zh-CN" altLang="en-US" sz="959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椭圆 7">
                  <a:extLst>
                    <a:ext uri="{FF2B5EF4-FFF2-40B4-BE49-F238E27FC236}">
                      <a16:creationId xmlns="" xmlns:a16="http://schemas.microsoft.com/office/drawing/2014/main" id="{3BE7F01B-7333-4CE8-8D48-5FEA4C1268DB}"/>
                    </a:ext>
                  </a:extLst>
                </p:cNvPr>
                <p:cNvSpPr/>
                <p:nvPr/>
              </p:nvSpPr>
              <p:spPr>
                <a:xfrm flipH="1">
                  <a:off x="4672200" y="1569976"/>
                  <a:ext cx="3019603" cy="301960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34">
                    <a:defRPr/>
                  </a:pPr>
                  <a:endParaRPr lang="zh-CN" altLang="en-US" sz="959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9" name="同心圆 76">
                <a:extLst>
                  <a:ext uri="{FF2B5EF4-FFF2-40B4-BE49-F238E27FC236}">
                    <a16:creationId xmlns="" xmlns:a16="http://schemas.microsoft.com/office/drawing/2014/main" id="{3EC52346-CED8-48A0-8C71-5F049F3B7FF1}"/>
                  </a:ext>
                </a:extLst>
              </p:cNvPr>
              <p:cNvSpPr/>
              <p:nvPr/>
            </p:nvSpPr>
            <p:spPr>
              <a:xfrm>
                <a:off x="4365174" y="2070399"/>
                <a:ext cx="3294205" cy="3296608"/>
              </a:xfrm>
              <a:prstGeom prst="donut">
                <a:avLst>
                  <a:gd name="adj" fmla="val 6327"/>
                </a:avLst>
              </a:prstGeom>
              <a:grpFill/>
              <a:ln w="38100">
                <a:solidFill>
                  <a:srgbClr val="9BD744"/>
                </a:solidFill>
                <a:rou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9FFD9E2D-EF77-4AC4-922D-2DFFF11BEDB4}"/>
                </a:ext>
              </a:extLst>
            </p:cNvPr>
            <p:cNvSpPr/>
            <p:nvPr/>
          </p:nvSpPr>
          <p:spPr>
            <a:xfrm>
              <a:off x="5028978" y="3660412"/>
              <a:ext cx="2002762" cy="107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1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專案</a:t>
              </a:r>
              <a:endParaRPr lang="en-US" altLang="zh-TW" sz="31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TW" altLang="en-US" sz="31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貸款</a:t>
              </a:r>
              <a:endParaRPr lang="zh-CN" altLang="en-US" sz="31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9">
              <a:extLst>
                <a:ext uri="{FF2B5EF4-FFF2-40B4-BE49-F238E27FC236}">
                  <a16:creationId xmlns="" xmlns:a16="http://schemas.microsoft.com/office/drawing/2014/main" id="{0DEB4BA1-A9D9-4A84-B669-4AB2D7EE3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2748" y="2914518"/>
              <a:ext cx="934361" cy="707935"/>
            </a:xfrm>
            <a:custGeom>
              <a:avLst/>
              <a:gdLst>
                <a:gd name="T0" fmla="*/ 228 w 844"/>
                <a:gd name="T1" fmla="*/ 536 h 639"/>
                <a:gd name="T2" fmla="*/ 383 w 844"/>
                <a:gd name="T3" fmla="*/ 639 h 639"/>
                <a:gd name="T4" fmla="*/ 508 w 844"/>
                <a:gd name="T5" fmla="*/ 172 h 639"/>
                <a:gd name="T6" fmla="*/ 843 w 844"/>
                <a:gd name="T7" fmla="*/ 119 h 639"/>
                <a:gd name="T8" fmla="*/ 508 w 844"/>
                <a:gd name="T9" fmla="*/ 66 h 639"/>
                <a:gd name="T10" fmla="*/ 50 w 844"/>
                <a:gd name="T11" fmla="*/ 132 h 639"/>
                <a:gd name="T12" fmla="*/ 336 w 844"/>
                <a:gd name="T13" fmla="*/ 133 h 639"/>
                <a:gd name="T14" fmla="*/ 336 w 844"/>
                <a:gd name="T15" fmla="*/ 26 h 639"/>
                <a:gd name="T16" fmla="*/ 50 w 844"/>
                <a:gd name="T17" fmla="*/ 132 h 639"/>
                <a:gd name="T18" fmla="*/ 53 w 844"/>
                <a:gd name="T19" fmla="*/ 237 h 639"/>
                <a:gd name="T20" fmla="*/ 252 w 844"/>
                <a:gd name="T21" fmla="*/ 260 h 639"/>
                <a:gd name="T22" fmla="*/ 336 w 844"/>
                <a:gd name="T23" fmla="*/ 237 h 639"/>
                <a:gd name="T24" fmla="*/ 369 w 844"/>
                <a:gd name="T25" fmla="*/ 150 h 639"/>
                <a:gd name="T26" fmla="*/ 20 w 844"/>
                <a:gd name="T27" fmla="*/ 151 h 639"/>
                <a:gd name="T28" fmla="*/ 574 w 844"/>
                <a:gd name="T29" fmla="*/ 339 h 639"/>
                <a:gd name="T30" fmla="*/ 567 w 844"/>
                <a:gd name="T31" fmla="*/ 327 h 639"/>
                <a:gd name="T32" fmla="*/ 355 w 844"/>
                <a:gd name="T33" fmla="*/ 271 h 639"/>
                <a:gd name="T34" fmla="*/ 198 w 844"/>
                <a:gd name="T35" fmla="*/ 329 h 639"/>
                <a:gd name="T36" fmla="*/ 190 w 844"/>
                <a:gd name="T37" fmla="*/ 343 h 639"/>
                <a:gd name="T38" fmla="*/ 190 w 844"/>
                <a:gd name="T39" fmla="*/ 358 h 639"/>
                <a:gd name="T40" fmla="*/ 195 w 844"/>
                <a:gd name="T41" fmla="*/ 368 h 639"/>
                <a:gd name="T42" fmla="*/ 259 w 844"/>
                <a:gd name="T43" fmla="*/ 411 h 639"/>
                <a:gd name="T44" fmla="*/ 291 w 844"/>
                <a:gd name="T45" fmla="*/ 420 h 639"/>
                <a:gd name="T46" fmla="*/ 326 w 844"/>
                <a:gd name="T47" fmla="*/ 426 h 639"/>
                <a:gd name="T48" fmla="*/ 383 w 844"/>
                <a:gd name="T49" fmla="*/ 430 h 639"/>
                <a:gd name="T50" fmla="*/ 568 w 844"/>
                <a:gd name="T51" fmla="*/ 373 h 639"/>
                <a:gd name="T52" fmla="*/ 573 w 844"/>
                <a:gd name="T53" fmla="*/ 365 h 639"/>
                <a:gd name="T54" fmla="*/ 576 w 844"/>
                <a:gd name="T55" fmla="*/ 356 h 639"/>
                <a:gd name="T56" fmla="*/ 574 w 844"/>
                <a:gd name="T57" fmla="*/ 339 h 639"/>
                <a:gd name="T58" fmla="*/ 53 w 844"/>
                <a:gd name="T59" fmla="*/ 341 h 639"/>
                <a:gd name="T60" fmla="*/ 160 w 844"/>
                <a:gd name="T61" fmla="*/ 338 h 639"/>
                <a:gd name="T62" fmla="*/ 166 w 844"/>
                <a:gd name="T63" fmla="*/ 320 h 639"/>
                <a:gd name="T64" fmla="*/ 20 w 844"/>
                <a:gd name="T65" fmla="*/ 255 h 639"/>
                <a:gd name="T66" fmla="*/ 650 w 844"/>
                <a:gd name="T67" fmla="*/ 230 h 639"/>
                <a:gd name="T68" fmla="*/ 466 w 844"/>
                <a:gd name="T69" fmla="*/ 247 h 639"/>
                <a:gd name="T70" fmla="*/ 791 w 844"/>
                <a:gd name="T71" fmla="*/ 276 h 639"/>
                <a:gd name="T72" fmla="*/ 824 w 844"/>
                <a:gd name="T73" fmla="*/ 190 h 639"/>
                <a:gd name="T74" fmla="*/ 650 w 844"/>
                <a:gd name="T75" fmla="*/ 334 h 639"/>
                <a:gd name="T76" fmla="*/ 607 w 844"/>
                <a:gd name="T77" fmla="*/ 354 h 639"/>
                <a:gd name="T78" fmla="*/ 650 w 844"/>
                <a:gd name="T79" fmla="*/ 407 h 639"/>
                <a:gd name="T80" fmla="*/ 843 w 844"/>
                <a:gd name="T81" fmla="*/ 327 h 639"/>
                <a:gd name="T82" fmla="*/ 40 w 844"/>
                <a:gd name="T83" fmla="*/ 370 h 639"/>
                <a:gd name="T84" fmla="*/ 161 w 844"/>
                <a:gd name="T85" fmla="*/ 471 h 639"/>
                <a:gd name="T86" fmla="*/ 575 w 844"/>
                <a:gd name="T87" fmla="*/ 445 h 639"/>
                <a:gd name="T88" fmla="*/ 569 w 844"/>
                <a:gd name="T89" fmla="*/ 435 h 639"/>
                <a:gd name="T90" fmla="*/ 537 w 844"/>
                <a:gd name="T91" fmla="*/ 432 h 639"/>
                <a:gd name="T92" fmla="*/ 501 w 844"/>
                <a:gd name="T93" fmla="*/ 445 h 639"/>
                <a:gd name="T94" fmla="*/ 383 w 844"/>
                <a:gd name="T95" fmla="*/ 461 h 639"/>
                <a:gd name="T96" fmla="*/ 266 w 844"/>
                <a:gd name="T97" fmla="*/ 446 h 639"/>
                <a:gd name="T98" fmla="*/ 209 w 844"/>
                <a:gd name="T99" fmla="*/ 421 h 639"/>
                <a:gd name="T100" fmla="*/ 191 w 844"/>
                <a:gd name="T101" fmla="*/ 465 h 639"/>
                <a:gd name="T102" fmla="*/ 572 w 844"/>
                <a:gd name="T103" fmla="*/ 471 h 639"/>
                <a:gd name="T104" fmla="*/ 576 w 844"/>
                <a:gd name="T105" fmla="*/ 460 h 639"/>
                <a:gd name="T106" fmla="*/ 824 w 844"/>
                <a:gd name="T107" fmla="*/ 399 h 639"/>
                <a:gd name="T108" fmla="*/ 605 w 844"/>
                <a:gd name="T109" fmla="*/ 436 h 639"/>
                <a:gd name="T110" fmla="*/ 791 w 844"/>
                <a:gd name="T111" fmla="*/ 48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4" h="639">
                  <a:moveTo>
                    <a:pt x="557" y="526"/>
                  </a:moveTo>
                  <a:cubicBezTo>
                    <a:pt x="551" y="530"/>
                    <a:pt x="545" y="533"/>
                    <a:pt x="537" y="536"/>
                  </a:cubicBezTo>
                  <a:cubicBezTo>
                    <a:pt x="497" y="555"/>
                    <a:pt x="443" y="566"/>
                    <a:pt x="383" y="566"/>
                  </a:cubicBezTo>
                  <a:cubicBezTo>
                    <a:pt x="323" y="566"/>
                    <a:pt x="269" y="555"/>
                    <a:pt x="228" y="536"/>
                  </a:cubicBezTo>
                  <a:cubicBezTo>
                    <a:pt x="221" y="533"/>
                    <a:pt x="215" y="530"/>
                    <a:pt x="209" y="526"/>
                  </a:cubicBezTo>
                  <a:cubicBezTo>
                    <a:pt x="195" y="537"/>
                    <a:pt x="189" y="549"/>
                    <a:pt x="189" y="559"/>
                  </a:cubicBezTo>
                  <a:cubicBezTo>
                    <a:pt x="189" y="575"/>
                    <a:pt x="206" y="596"/>
                    <a:pt x="241" y="612"/>
                  </a:cubicBezTo>
                  <a:cubicBezTo>
                    <a:pt x="277" y="628"/>
                    <a:pt x="327" y="639"/>
                    <a:pt x="383" y="639"/>
                  </a:cubicBezTo>
                  <a:cubicBezTo>
                    <a:pt x="439" y="639"/>
                    <a:pt x="489" y="628"/>
                    <a:pt x="524" y="612"/>
                  </a:cubicBezTo>
                  <a:cubicBezTo>
                    <a:pt x="560" y="596"/>
                    <a:pt x="577" y="575"/>
                    <a:pt x="577" y="559"/>
                  </a:cubicBezTo>
                  <a:cubicBezTo>
                    <a:pt x="577" y="549"/>
                    <a:pt x="571" y="537"/>
                    <a:pt x="557" y="526"/>
                  </a:cubicBezTo>
                  <a:close/>
                  <a:moveTo>
                    <a:pt x="508" y="172"/>
                  </a:moveTo>
                  <a:lnTo>
                    <a:pt x="508" y="172"/>
                  </a:lnTo>
                  <a:cubicBezTo>
                    <a:pt x="543" y="188"/>
                    <a:pt x="594" y="199"/>
                    <a:pt x="650" y="199"/>
                  </a:cubicBezTo>
                  <a:cubicBezTo>
                    <a:pt x="706" y="199"/>
                    <a:pt x="756" y="188"/>
                    <a:pt x="791" y="172"/>
                  </a:cubicBezTo>
                  <a:cubicBezTo>
                    <a:pt x="827" y="156"/>
                    <a:pt x="844" y="135"/>
                    <a:pt x="843" y="119"/>
                  </a:cubicBezTo>
                  <a:cubicBezTo>
                    <a:pt x="844" y="103"/>
                    <a:pt x="827" y="82"/>
                    <a:pt x="791" y="66"/>
                  </a:cubicBezTo>
                  <a:cubicBezTo>
                    <a:pt x="756" y="50"/>
                    <a:pt x="706" y="39"/>
                    <a:pt x="650" y="39"/>
                  </a:cubicBezTo>
                  <a:lnTo>
                    <a:pt x="649" y="39"/>
                  </a:lnTo>
                  <a:cubicBezTo>
                    <a:pt x="594" y="39"/>
                    <a:pt x="543" y="50"/>
                    <a:pt x="508" y="66"/>
                  </a:cubicBezTo>
                  <a:cubicBezTo>
                    <a:pt x="472" y="82"/>
                    <a:pt x="455" y="103"/>
                    <a:pt x="456" y="119"/>
                  </a:cubicBezTo>
                  <a:cubicBezTo>
                    <a:pt x="455" y="135"/>
                    <a:pt x="472" y="156"/>
                    <a:pt x="508" y="172"/>
                  </a:cubicBezTo>
                  <a:close/>
                  <a:moveTo>
                    <a:pt x="50" y="132"/>
                  </a:moveTo>
                  <a:lnTo>
                    <a:pt x="50" y="132"/>
                  </a:lnTo>
                  <a:cubicBezTo>
                    <a:pt x="50" y="132"/>
                    <a:pt x="50" y="132"/>
                    <a:pt x="50" y="132"/>
                  </a:cubicBezTo>
                  <a:cubicBezTo>
                    <a:pt x="51" y="132"/>
                    <a:pt x="52" y="132"/>
                    <a:pt x="53" y="133"/>
                  </a:cubicBezTo>
                  <a:cubicBezTo>
                    <a:pt x="88" y="149"/>
                    <a:pt x="138" y="159"/>
                    <a:pt x="194" y="159"/>
                  </a:cubicBezTo>
                  <a:cubicBezTo>
                    <a:pt x="250" y="159"/>
                    <a:pt x="301" y="149"/>
                    <a:pt x="336" y="133"/>
                  </a:cubicBezTo>
                  <a:cubicBezTo>
                    <a:pt x="337" y="132"/>
                    <a:pt x="337" y="132"/>
                    <a:pt x="338" y="132"/>
                  </a:cubicBezTo>
                  <a:cubicBezTo>
                    <a:pt x="338" y="132"/>
                    <a:pt x="338" y="132"/>
                    <a:pt x="338" y="132"/>
                  </a:cubicBezTo>
                  <a:cubicBezTo>
                    <a:pt x="372" y="116"/>
                    <a:pt x="389" y="95"/>
                    <a:pt x="388" y="79"/>
                  </a:cubicBezTo>
                  <a:cubicBezTo>
                    <a:pt x="389" y="63"/>
                    <a:pt x="372" y="42"/>
                    <a:pt x="336" y="26"/>
                  </a:cubicBezTo>
                  <a:cubicBezTo>
                    <a:pt x="301" y="10"/>
                    <a:pt x="250" y="0"/>
                    <a:pt x="194" y="0"/>
                  </a:cubicBezTo>
                  <a:cubicBezTo>
                    <a:pt x="138" y="0"/>
                    <a:pt x="88" y="10"/>
                    <a:pt x="53" y="26"/>
                  </a:cubicBezTo>
                  <a:cubicBezTo>
                    <a:pt x="17" y="42"/>
                    <a:pt x="0" y="63"/>
                    <a:pt x="0" y="79"/>
                  </a:cubicBezTo>
                  <a:cubicBezTo>
                    <a:pt x="0" y="95"/>
                    <a:pt x="16" y="116"/>
                    <a:pt x="50" y="132"/>
                  </a:cubicBezTo>
                  <a:close/>
                  <a:moveTo>
                    <a:pt x="50" y="236"/>
                  </a:moveTo>
                  <a:lnTo>
                    <a:pt x="50" y="236"/>
                  </a:lnTo>
                  <a:cubicBezTo>
                    <a:pt x="50" y="236"/>
                    <a:pt x="50" y="236"/>
                    <a:pt x="50" y="236"/>
                  </a:cubicBezTo>
                  <a:cubicBezTo>
                    <a:pt x="51" y="236"/>
                    <a:pt x="52" y="237"/>
                    <a:pt x="53" y="237"/>
                  </a:cubicBezTo>
                  <a:cubicBezTo>
                    <a:pt x="88" y="253"/>
                    <a:pt x="138" y="263"/>
                    <a:pt x="194" y="263"/>
                  </a:cubicBezTo>
                  <a:cubicBezTo>
                    <a:pt x="203" y="263"/>
                    <a:pt x="212" y="263"/>
                    <a:pt x="221" y="263"/>
                  </a:cubicBezTo>
                  <a:cubicBezTo>
                    <a:pt x="223" y="262"/>
                    <a:pt x="225" y="262"/>
                    <a:pt x="226" y="262"/>
                  </a:cubicBezTo>
                  <a:cubicBezTo>
                    <a:pt x="235" y="262"/>
                    <a:pt x="244" y="261"/>
                    <a:pt x="252" y="260"/>
                  </a:cubicBezTo>
                  <a:cubicBezTo>
                    <a:pt x="277" y="256"/>
                    <a:pt x="299" y="251"/>
                    <a:pt x="318" y="244"/>
                  </a:cubicBezTo>
                  <a:cubicBezTo>
                    <a:pt x="318" y="244"/>
                    <a:pt x="319" y="244"/>
                    <a:pt x="319" y="244"/>
                  </a:cubicBezTo>
                  <a:cubicBezTo>
                    <a:pt x="319" y="244"/>
                    <a:pt x="319" y="244"/>
                    <a:pt x="319" y="244"/>
                  </a:cubicBezTo>
                  <a:cubicBezTo>
                    <a:pt x="325" y="241"/>
                    <a:pt x="331" y="239"/>
                    <a:pt x="336" y="237"/>
                  </a:cubicBezTo>
                  <a:cubicBezTo>
                    <a:pt x="337" y="237"/>
                    <a:pt x="337" y="236"/>
                    <a:pt x="338" y="236"/>
                  </a:cubicBezTo>
                  <a:cubicBezTo>
                    <a:pt x="338" y="236"/>
                    <a:pt x="338" y="236"/>
                    <a:pt x="338" y="236"/>
                  </a:cubicBezTo>
                  <a:cubicBezTo>
                    <a:pt x="372" y="220"/>
                    <a:pt x="389" y="199"/>
                    <a:pt x="388" y="184"/>
                  </a:cubicBezTo>
                  <a:cubicBezTo>
                    <a:pt x="388" y="174"/>
                    <a:pt x="382" y="162"/>
                    <a:pt x="369" y="150"/>
                  </a:cubicBezTo>
                  <a:cubicBezTo>
                    <a:pt x="362" y="154"/>
                    <a:pt x="356" y="158"/>
                    <a:pt x="349" y="161"/>
                  </a:cubicBezTo>
                  <a:cubicBezTo>
                    <a:pt x="308" y="179"/>
                    <a:pt x="254" y="190"/>
                    <a:pt x="194" y="190"/>
                  </a:cubicBezTo>
                  <a:cubicBezTo>
                    <a:pt x="134" y="190"/>
                    <a:pt x="80" y="179"/>
                    <a:pt x="40" y="161"/>
                  </a:cubicBezTo>
                  <a:cubicBezTo>
                    <a:pt x="33" y="158"/>
                    <a:pt x="26" y="154"/>
                    <a:pt x="20" y="151"/>
                  </a:cubicBezTo>
                  <a:cubicBezTo>
                    <a:pt x="6" y="162"/>
                    <a:pt x="0" y="174"/>
                    <a:pt x="0" y="184"/>
                  </a:cubicBezTo>
                  <a:cubicBezTo>
                    <a:pt x="0" y="199"/>
                    <a:pt x="16" y="220"/>
                    <a:pt x="50" y="236"/>
                  </a:cubicBezTo>
                  <a:close/>
                  <a:moveTo>
                    <a:pt x="574" y="339"/>
                  </a:moveTo>
                  <a:lnTo>
                    <a:pt x="574" y="339"/>
                  </a:lnTo>
                  <a:cubicBezTo>
                    <a:pt x="574" y="339"/>
                    <a:pt x="574" y="339"/>
                    <a:pt x="574" y="339"/>
                  </a:cubicBezTo>
                  <a:cubicBezTo>
                    <a:pt x="574" y="337"/>
                    <a:pt x="572" y="335"/>
                    <a:pt x="571" y="333"/>
                  </a:cubicBezTo>
                  <a:cubicBezTo>
                    <a:pt x="571" y="333"/>
                    <a:pt x="571" y="333"/>
                    <a:pt x="571" y="333"/>
                  </a:cubicBezTo>
                  <a:cubicBezTo>
                    <a:pt x="570" y="331"/>
                    <a:pt x="568" y="329"/>
                    <a:pt x="567" y="327"/>
                  </a:cubicBezTo>
                  <a:cubicBezTo>
                    <a:pt x="567" y="327"/>
                    <a:pt x="567" y="327"/>
                    <a:pt x="567" y="327"/>
                  </a:cubicBezTo>
                  <a:cubicBezTo>
                    <a:pt x="558" y="316"/>
                    <a:pt x="544" y="306"/>
                    <a:pt x="524" y="297"/>
                  </a:cubicBezTo>
                  <a:cubicBezTo>
                    <a:pt x="489" y="281"/>
                    <a:pt x="439" y="270"/>
                    <a:pt x="383" y="271"/>
                  </a:cubicBezTo>
                  <a:cubicBezTo>
                    <a:pt x="374" y="271"/>
                    <a:pt x="364" y="271"/>
                    <a:pt x="355" y="271"/>
                  </a:cubicBezTo>
                  <a:cubicBezTo>
                    <a:pt x="354" y="272"/>
                    <a:pt x="352" y="272"/>
                    <a:pt x="351" y="272"/>
                  </a:cubicBezTo>
                  <a:cubicBezTo>
                    <a:pt x="308" y="275"/>
                    <a:pt x="270" y="284"/>
                    <a:pt x="241" y="297"/>
                  </a:cubicBezTo>
                  <a:cubicBezTo>
                    <a:pt x="222" y="306"/>
                    <a:pt x="208" y="316"/>
                    <a:pt x="200" y="326"/>
                  </a:cubicBezTo>
                  <a:cubicBezTo>
                    <a:pt x="199" y="327"/>
                    <a:pt x="198" y="328"/>
                    <a:pt x="198" y="329"/>
                  </a:cubicBezTo>
                  <a:cubicBezTo>
                    <a:pt x="197" y="330"/>
                    <a:pt x="196" y="331"/>
                    <a:pt x="195" y="332"/>
                  </a:cubicBezTo>
                  <a:cubicBezTo>
                    <a:pt x="194" y="334"/>
                    <a:pt x="193" y="335"/>
                    <a:pt x="192" y="337"/>
                  </a:cubicBezTo>
                  <a:cubicBezTo>
                    <a:pt x="192" y="338"/>
                    <a:pt x="192" y="338"/>
                    <a:pt x="192" y="339"/>
                  </a:cubicBezTo>
                  <a:cubicBezTo>
                    <a:pt x="191" y="340"/>
                    <a:pt x="191" y="342"/>
                    <a:pt x="190" y="343"/>
                  </a:cubicBezTo>
                  <a:cubicBezTo>
                    <a:pt x="190" y="344"/>
                    <a:pt x="190" y="344"/>
                    <a:pt x="190" y="345"/>
                  </a:cubicBezTo>
                  <a:cubicBezTo>
                    <a:pt x="189" y="347"/>
                    <a:pt x="189" y="349"/>
                    <a:pt x="189" y="350"/>
                  </a:cubicBezTo>
                  <a:cubicBezTo>
                    <a:pt x="189" y="352"/>
                    <a:pt x="189" y="354"/>
                    <a:pt x="190" y="356"/>
                  </a:cubicBezTo>
                  <a:cubicBezTo>
                    <a:pt x="190" y="356"/>
                    <a:pt x="190" y="357"/>
                    <a:pt x="190" y="358"/>
                  </a:cubicBezTo>
                  <a:cubicBezTo>
                    <a:pt x="191" y="359"/>
                    <a:pt x="191" y="360"/>
                    <a:pt x="191" y="361"/>
                  </a:cubicBezTo>
                  <a:cubicBezTo>
                    <a:pt x="192" y="363"/>
                    <a:pt x="193" y="365"/>
                    <a:pt x="194" y="367"/>
                  </a:cubicBezTo>
                  <a:cubicBezTo>
                    <a:pt x="194" y="367"/>
                    <a:pt x="195" y="368"/>
                    <a:pt x="195" y="368"/>
                  </a:cubicBezTo>
                  <a:cubicBezTo>
                    <a:pt x="195" y="368"/>
                    <a:pt x="195" y="368"/>
                    <a:pt x="195" y="368"/>
                  </a:cubicBezTo>
                  <a:cubicBezTo>
                    <a:pt x="202" y="380"/>
                    <a:pt x="217" y="392"/>
                    <a:pt x="239" y="403"/>
                  </a:cubicBezTo>
                  <a:cubicBezTo>
                    <a:pt x="240" y="403"/>
                    <a:pt x="241" y="403"/>
                    <a:pt x="241" y="404"/>
                  </a:cubicBezTo>
                  <a:cubicBezTo>
                    <a:pt x="246" y="406"/>
                    <a:pt x="250" y="407"/>
                    <a:pt x="255" y="409"/>
                  </a:cubicBezTo>
                  <a:cubicBezTo>
                    <a:pt x="256" y="410"/>
                    <a:pt x="258" y="410"/>
                    <a:pt x="259" y="411"/>
                  </a:cubicBezTo>
                  <a:cubicBezTo>
                    <a:pt x="262" y="412"/>
                    <a:pt x="265" y="413"/>
                    <a:pt x="269" y="414"/>
                  </a:cubicBezTo>
                  <a:cubicBezTo>
                    <a:pt x="271" y="415"/>
                    <a:pt x="273" y="415"/>
                    <a:pt x="275" y="416"/>
                  </a:cubicBezTo>
                  <a:cubicBezTo>
                    <a:pt x="278" y="417"/>
                    <a:pt x="281" y="418"/>
                    <a:pt x="284" y="418"/>
                  </a:cubicBezTo>
                  <a:cubicBezTo>
                    <a:pt x="286" y="419"/>
                    <a:pt x="289" y="420"/>
                    <a:pt x="291" y="420"/>
                  </a:cubicBezTo>
                  <a:cubicBezTo>
                    <a:pt x="294" y="421"/>
                    <a:pt x="297" y="421"/>
                    <a:pt x="300" y="422"/>
                  </a:cubicBezTo>
                  <a:cubicBezTo>
                    <a:pt x="303" y="423"/>
                    <a:pt x="306" y="423"/>
                    <a:pt x="308" y="424"/>
                  </a:cubicBezTo>
                  <a:cubicBezTo>
                    <a:pt x="311" y="424"/>
                    <a:pt x="314" y="425"/>
                    <a:pt x="317" y="425"/>
                  </a:cubicBezTo>
                  <a:cubicBezTo>
                    <a:pt x="320" y="426"/>
                    <a:pt x="323" y="426"/>
                    <a:pt x="326" y="426"/>
                  </a:cubicBezTo>
                  <a:cubicBezTo>
                    <a:pt x="329" y="427"/>
                    <a:pt x="331" y="427"/>
                    <a:pt x="334" y="427"/>
                  </a:cubicBezTo>
                  <a:cubicBezTo>
                    <a:pt x="338" y="428"/>
                    <a:pt x="341" y="428"/>
                    <a:pt x="345" y="429"/>
                  </a:cubicBezTo>
                  <a:cubicBezTo>
                    <a:pt x="346" y="429"/>
                    <a:pt x="348" y="429"/>
                    <a:pt x="350" y="429"/>
                  </a:cubicBezTo>
                  <a:cubicBezTo>
                    <a:pt x="361" y="430"/>
                    <a:pt x="372" y="430"/>
                    <a:pt x="383" y="430"/>
                  </a:cubicBezTo>
                  <a:cubicBezTo>
                    <a:pt x="439" y="430"/>
                    <a:pt x="489" y="420"/>
                    <a:pt x="524" y="404"/>
                  </a:cubicBezTo>
                  <a:cubicBezTo>
                    <a:pt x="538" y="398"/>
                    <a:pt x="549" y="391"/>
                    <a:pt x="557" y="384"/>
                  </a:cubicBezTo>
                  <a:cubicBezTo>
                    <a:pt x="560" y="382"/>
                    <a:pt x="562" y="379"/>
                    <a:pt x="564" y="377"/>
                  </a:cubicBezTo>
                  <a:cubicBezTo>
                    <a:pt x="565" y="376"/>
                    <a:pt x="567" y="374"/>
                    <a:pt x="568" y="373"/>
                  </a:cubicBezTo>
                  <a:cubicBezTo>
                    <a:pt x="568" y="372"/>
                    <a:pt x="569" y="371"/>
                    <a:pt x="569" y="371"/>
                  </a:cubicBezTo>
                  <a:cubicBezTo>
                    <a:pt x="570" y="370"/>
                    <a:pt x="571" y="368"/>
                    <a:pt x="572" y="367"/>
                  </a:cubicBezTo>
                  <a:cubicBezTo>
                    <a:pt x="572" y="367"/>
                    <a:pt x="572" y="366"/>
                    <a:pt x="573" y="365"/>
                  </a:cubicBezTo>
                  <a:cubicBezTo>
                    <a:pt x="573" y="365"/>
                    <a:pt x="573" y="365"/>
                    <a:pt x="573" y="365"/>
                  </a:cubicBezTo>
                  <a:cubicBezTo>
                    <a:pt x="573" y="365"/>
                    <a:pt x="573" y="365"/>
                    <a:pt x="573" y="365"/>
                  </a:cubicBezTo>
                  <a:cubicBezTo>
                    <a:pt x="574" y="364"/>
                    <a:pt x="574" y="363"/>
                    <a:pt x="574" y="362"/>
                  </a:cubicBezTo>
                  <a:cubicBezTo>
                    <a:pt x="575" y="361"/>
                    <a:pt x="575" y="360"/>
                    <a:pt x="575" y="359"/>
                  </a:cubicBezTo>
                  <a:cubicBezTo>
                    <a:pt x="576" y="358"/>
                    <a:pt x="576" y="357"/>
                    <a:pt x="576" y="356"/>
                  </a:cubicBezTo>
                  <a:cubicBezTo>
                    <a:pt x="577" y="354"/>
                    <a:pt x="577" y="352"/>
                    <a:pt x="577" y="350"/>
                  </a:cubicBezTo>
                  <a:lnTo>
                    <a:pt x="577" y="350"/>
                  </a:lnTo>
                  <a:cubicBezTo>
                    <a:pt x="577" y="349"/>
                    <a:pt x="577" y="347"/>
                    <a:pt x="576" y="345"/>
                  </a:cubicBezTo>
                  <a:cubicBezTo>
                    <a:pt x="576" y="343"/>
                    <a:pt x="575" y="341"/>
                    <a:pt x="574" y="339"/>
                  </a:cubicBezTo>
                  <a:close/>
                  <a:moveTo>
                    <a:pt x="20" y="255"/>
                  </a:moveTo>
                  <a:lnTo>
                    <a:pt x="20" y="255"/>
                  </a:lnTo>
                  <a:cubicBezTo>
                    <a:pt x="6" y="266"/>
                    <a:pt x="0" y="278"/>
                    <a:pt x="0" y="288"/>
                  </a:cubicBezTo>
                  <a:cubicBezTo>
                    <a:pt x="0" y="304"/>
                    <a:pt x="17" y="325"/>
                    <a:pt x="53" y="341"/>
                  </a:cubicBezTo>
                  <a:cubicBezTo>
                    <a:pt x="81" y="354"/>
                    <a:pt x="118" y="363"/>
                    <a:pt x="161" y="366"/>
                  </a:cubicBezTo>
                  <a:cubicBezTo>
                    <a:pt x="159" y="361"/>
                    <a:pt x="158" y="356"/>
                    <a:pt x="158" y="350"/>
                  </a:cubicBezTo>
                  <a:cubicBezTo>
                    <a:pt x="158" y="347"/>
                    <a:pt x="158" y="344"/>
                    <a:pt x="159" y="341"/>
                  </a:cubicBezTo>
                  <a:cubicBezTo>
                    <a:pt x="159" y="340"/>
                    <a:pt x="159" y="339"/>
                    <a:pt x="160" y="338"/>
                  </a:cubicBezTo>
                  <a:cubicBezTo>
                    <a:pt x="160" y="336"/>
                    <a:pt x="160" y="334"/>
                    <a:pt x="161" y="332"/>
                  </a:cubicBezTo>
                  <a:cubicBezTo>
                    <a:pt x="161" y="331"/>
                    <a:pt x="162" y="330"/>
                    <a:pt x="162" y="329"/>
                  </a:cubicBezTo>
                  <a:cubicBezTo>
                    <a:pt x="163" y="327"/>
                    <a:pt x="164" y="326"/>
                    <a:pt x="164" y="324"/>
                  </a:cubicBezTo>
                  <a:cubicBezTo>
                    <a:pt x="165" y="323"/>
                    <a:pt x="165" y="322"/>
                    <a:pt x="166" y="320"/>
                  </a:cubicBezTo>
                  <a:cubicBezTo>
                    <a:pt x="167" y="319"/>
                    <a:pt x="167" y="318"/>
                    <a:pt x="168" y="317"/>
                  </a:cubicBezTo>
                  <a:cubicBezTo>
                    <a:pt x="173" y="309"/>
                    <a:pt x="179" y="301"/>
                    <a:pt x="187" y="294"/>
                  </a:cubicBezTo>
                  <a:cubicBezTo>
                    <a:pt x="130" y="294"/>
                    <a:pt x="79" y="283"/>
                    <a:pt x="40" y="265"/>
                  </a:cubicBezTo>
                  <a:cubicBezTo>
                    <a:pt x="33" y="262"/>
                    <a:pt x="26" y="259"/>
                    <a:pt x="20" y="255"/>
                  </a:cubicBezTo>
                  <a:close/>
                  <a:moveTo>
                    <a:pt x="824" y="190"/>
                  </a:moveTo>
                  <a:lnTo>
                    <a:pt x="824" y="190"/>
                  </a:lnTo>
                  <a:cubicBezTo>
                    <a:pt x="818" y="194"/>
                    <a:pt x="811" y="197"/>
                    <a:pt x="804" y="201"/>
                  </a:cubicBezTo>
                  <a:cubicBezTo>
                    <a:pt x="764" y="219"/>
                    <a:pt x="709" y="230"/>
                    <a:pt x="650" y="230"/>
                  </a:cubicBezTo>
                  <a:cubicBezTo>
                    <a:pt x="590" y="230"/>
                    <a:pt x="536" y="219"/>
                    <a:pt x="495" y="201"/>
                  </a:cubicBezTo>
                  <a:cubicBezTo>
                    <a:pt x="488" y="197"/>
                    <a:pt x="482" y="194"/>
                    <a:pt x="475" y="190"/>
                  </a:cubicBezTo>
                  <a:cubicBezTo>
                    <a:pt x="462" y="201"/>
                    <a:pt x="456" y="213"/>
                    <a:pt x="456" y="223"/>
                  </a:cubicBezTo>
                  <a:cubicBezTo>
                    <a:pt x="456" y="230"/>
                    <a:pt x="459" y="239"/>
                    <a:pt x="466" y="247"/>
                  </a:cubicBezTo>
                  <a:cubicBezTo>
                    <a:pt x="493" y="252"/>
                    <a:pt x="517" y="259"/>
                    <a:pt x="537" y="269"/>
                  </a:cubicBezTo>
                  <a:cubicBezTo>
                    <a:pt x="555" y="277"/>
                    <a:pt x="570" y="286"/>
                    <a:pt x="582" y="298"/>
                  </a:cubicBezTo>
                  <a:cubicBezTo>
                    <a:pt x="603" y="301"/>
                    <a:pt x="626" y="303"/>
                    <a:pt x="650" y="303"/>
                  </a:cubicBezTo>
                  <a:cubicBezTo>
                    <a:pt x="706" y="303"/>
                    <a:pt x="756" y="293"/>
                    <a:pt x="791" y="276"/>
                  </a:cubicBezTo>
                  <a:cubicBezTo>
                    <a:pt x="792" y="276"/>
                    <a:pt x="793" y="276"/>
                    <a:pt x="794" y="275"/>
                  </a:cubicBezTo>
                  <a:lnTo>
                    <a:pt x="794" y="275"/>
                  </a:lnTo>
                  <a:cubicBezTo>
                    <a:pt x="828" y="259"/>
                    <a:pt x="844" y="239"/>
                    <a:pt x="843" y="223"/>
                  </a:cubicBezTo>
                  <a:cubicBezTo>
                    <a:pt x="844" y="213"/>
                    <a:pt x="838" y="201"/>
                    <a:pt x="824" y="190"/>
                  </a:cubicBezTo>
                  <a:close/>
                  <a:moveTo>
                    <a:pt x="824" y="294"/>
                  </a:moveTo>
                  <a:lnTo>
                    <a:pt x="824" y="294"/>
                  </a:lnTo>
                  <a:cubicBezTo>
                    <a:pt x="818" y="298"/>
                    <a:pt x="811" y="302"/>
                    <a:pt x="804" y="305"/>
                  </a:cubicBezTo>
                  <a:cubicBezTo>
                    <a:pt x="764" y="323"/>
                    <a:pt x="709" y="334"/>
                    <a:pt x="650" y="334"/>
                  </a:cubicBezTo>
                  <a:cubicBezTo>
                    <a:pt x="634" y="334"/>
                    <a:pt x="619" y="333"/>
                    <a:pt x="605" y="332"/>
                  </a:cubicBezTo>
                  <a:cubicBezTo>
                    <a:pt x="606" y="338"/>
                    <a:pt x="608" y="344"/>
                    <a:pt x="608" y="350"/>
                  </a:cubicBezTo>
                  <a:cubicBezTo>
                    <a:pt x="608" y="352"/>
                    <a:pt x="608" y="353"/>
                    <a:pt x="608" y="354"/>
                  </a:cubicBezTo>
                  <a:cubicBezTo>
                    <a:pt x="608" y="354"/>
                    <a:pt x="607" y="354"/>
                    <a:pt x="607" y="354"/>
                  </a:cubicBezTo>
                  <a:cubicBezTo>
                    <a:pt x="606" y="373"/>
                    <a:pt x="597" y="389"/>
                    <a:pt x="583" y="402"/>
                  </a:cubicBezTo>
                  <a:cubicBezTo>
                    <a:pt x="583" y="402"/>
                    <a:pt x="583" y="402"/>
                    <a:pt x="583" y="402"/>
                  </a:cubicBezTo>
                  <a:cubicBezTo>
                    <a:pt x="583" y="402"/>
                    <a:pt x="583" y="402"/>
                    <a:pt x="583" y="402"/>
                  </a:cubicBezTo>
                  <a:cubicBezTo>
                    <a:pt x="604" y="405"/>
                    <a:pt x="626" y="407"/>
                    <a:pt x="650" y="407"/>
                  </a:cubicBezTo>
                  <a:cubicBezTo>
                    <a:pt x="706" y="407"/>
                    <a:pt x="756" y="397"/>
                    <a:pt x="791" y="381"/>
                  </a:cubicBezTo>
                  <a:cubicBezTo>
                    <a:pt x="792" y="380"/>
                    <a:pt x="793" y="380"/>
                    <a:pt x="794" y="380"/>
                  </a:cubicBezTo>
                  <a:lnTo>
                    <a:pt x="794" y="380"/>
                  </a:lnTo>
                  <a:cubicBezTo>
                    <a:pt x="828" y="364"/>
                    <a:pt x="844" y="343"/>
                    <a:pt x="843" y="327"/>
                  </a:cubicBezTo>
                  <a:cubicBezTo>
                    <a:pt x="844" y="317"/>
                    <a:pt x="838" y="306"/>
                    <a:pt x="824" y="294"/>
                  </a:cubicBezTo>
                  <a:close/>
                  <a:moveTo>
                    <a:pt x="179" y="399"/>
                  </a:moveTo>
                  <a:lnTo>
                    <a:pt x="179" y="399"/>
                  </a:lnTo>
                  <a:cubicBezTo>
                    <a:pt x="125" y="397"/>
                    <a:pt x="77" y="386"/>
                    <a:pt x="40" y="370"/>
                  </a:cubicBezTo>
                  <a:cubicBezTo>
                    <a:pt x="33" y="366"/>
                    <a:pt x="26" y="363"/>
                    <a:pt x="20" y="359"/>
                  </a:cubicBezTo>
                  <a:cubicBezTo>
                    <a:pt x="6" y="370"/>
                    <a:pt x="0" y="382"/>
                    <a:pt x="0" y="392"/>
                  </a:cubicBezTo>
                  <a:cubicBezTo>
                    <a:pt x="0" y="408"/>
                    <a:pt x="17" y="429"/>
                    <a:pt x="53" y="445"/>
                  </a:cubicBezTo>
                  <a:cubicBezTo>
                    <a:pt x="81" y="458"/>
                    <a:pt x="118" y="467"/>
                    <a:pt x="161" y="471"/>
                  </a:cubicBezTo>
                  <a:cubicBezTo>
                    <a:pt x="159" y="466"/>
                    <a:pt x="158" y="460"/>
                    <a:pt x="158" y="455"/>
                  </a:cubicBezTo>
                  <a:cubicBezTo>
                    <a:pt x="158" y="434"/>
                    <a:pt x="168" y="417"/>
                    <a:pt x="183" y="403"/>
                  </a:cubicBezTo>
                  <a:cubicBezTo>
                    <a:pt x="182" y="401"/>
                    <a:pt x="180" y="400"/>
                    <a:pt x="179" y="399"/>
                  </a:cubicBezTo>
                  <a:close/>
                  <a:moveTo>
                    <a:pt x="575" y="445"/>
                  </a:moveTo>
                  <a:lnTo>
                    <a:pt x="575" y="445"/>
                  </a:lnTo>
                  <a:cubicBezTo>
                    <a:pt x="574" y="444"/>
                    <a:pt x="574" y="443"/>
                    <a:pt x="573" y="441"/>
                  </a:cubicBezTo>
                  <a:cubicBezTo>
                    <a:pt x="573" y="440"/>
                    <a:pt x="572" y="439"/>
                    <a:pt x="571" y="437"/>
                  </a:cubicBezTo>
                  <a:cubicBezTo>
                    <a:pt x="571" y="436"/>
                    <a:pt x="570" y="436"/>
                    <a:pt x="569" y="435"/>
                  </a:cubicBezTo>
                  <a:cubicBezTo>
                    <a:pt x="566" y="430"/>
                    <a:pt x="563" y="426"/>
                    <a:pt x="557" y="422"/>
                  </a:cubicBezTo>
                  <a:cubicBezTo>
                    <a:pt x="554" y="423"/>
                    <a:pt x="551" y="425"/>
                    <a:pt x="548" y="427"/>
                  </a:cubicBezTo>
                  <a:cubicBezTo>
                    <a:pt x="548" y="427"/>
                    <a:pt x="548" y="427"/>
                    <a:pt x="548" y="427"/>
                  </a:cubicBezTo>
                  <a:cubicBezTo>
                    <a:pt x="544" y="429"/>
                    <a:pt x="541" y="430"/>
                    <a:pt x="537" y="432"/>
                  </a:cubicBezTo>
                  <a:cubicBezTo>
                    <a:pt x="532" y="434"/>
                    <a:pt x="527" y="437"/>
                    <a:pt x="521" y="439"/>
                  </a:cubicBezTo>
                  <a:cubicBezTo>
                    <a:pt x="520" y="439"/>
                    <a:pt x="519" y="440"/>
                    <a:pt x="517" y="440"/>
                  </a:cubicBezTo>
                  <a:cubicBezTo>
                    <a:pt x="513" y="442"/>
                    <a:pt x="508" y="443"/>
                    <a:pt x="504" y="445"/>
                  </a:cubicBezTo>
                  <a:cubicBezTo>
                    <a:pt x="503" y="445"/>
                    <a:pt x="502" y="445"/>
                    <a:pt x="501" y="445"/>
                  </a:cubicBezTo>
                  <a:cubicBezTo>
                    <a:pt x="496" y="447"/>
                    <a:pt x="490" y="448"/>
                    <a:pt x="485" y="450"/>
                  </a:cubicBezTo>
                  <a:cubicBezTo>
                    <a:pt x="484" y="450"/>
                    <a:pt x="484" y="450"/>
                    <a:pt x="483" y="450"/>
                  </a:cubicBezTo>
                  <a:cubicBezTo>
                    <a:pt x="477" y="452"/>
                    <a:pt x="471" y="453"/>
                    <a:pt x="465" y="454"/>
                  </a:cubicBezTo>
                  <a:cubicBezTo>
                    <a:pt x="440" y="459"/>
                    <a:pt x="412" y="461"/>
                    <a:pt x="383" y="461"/>
                  </a:cubicBezTo>
                  <a:cubicBezTo>
                    <a:pt x="357" y="461"/>
                    <a:pt x="332" y="459"/>
                    <a:pt x="309" y="455"/>
                  </a:cubicBezTo>
                  <a:cubicBezTo>
                    <a:pt x="309" y="455"/>
                    <a:pt x="309" y="455"/>
                    <a:pt x="309" y="455"/>
                  </a:cubicBezTo>
                  <a:cubicBezTo>
                    <a:pt x="295" y="453"/>
                    <a:pt x="280" y="450"/>
                    <a:pt x="267" y="446"/>
                  </a:cubicBezTo>
                  <a:cubicBezTo>
                    <a:pt x="267" y="446"/>
                    <a:pt x="266" y="446"/>
                    <a:pt x="266" y="446"/>
                  </a:cubicBezTo>
                  <a:cubicBezTo>
                    <a:pt x="260" y="444"/>
                    <a:pt x="254" y="442"/>
                    <a:pt x="248" y="440"/>
                  </a:cubicBezTo>
                  <a:cubicBezTo>
                    <a:pt x="248" y="440"/>
                    <a:pt x="247" y="439"/>
                    <a:pt x="246" y="439"/>
                  </a:cubicBezTo>
                  <a:cubicBezTo>
                    <a:pt x="240" y="437"/>
                    <a:pt x="234" y="435"/>
                    <a:pt x="228" y="432"/>
                  </a:cubicBezTo>
                  <a:cubicBezTo>
                    <a:pt x="221" y="429"/>
                    <a:pt x="215" y="425"/>
                    <a:pt x="209" y="421"/>
                  </a:cubicBezTo>
                  <a:cubicBezTo>
                    <a:pt x="195" y="433"/>
                    <a:pt x="189" y="445"/>
                    <a:pt x="189" y="455"/>
                  </a:cubicBezTo>
                  <a:cubicBezTo>
                    <a:pt x="189" y="456"/>
                    <a:pt x="189" y="458"/>
                    <a:pt x="190" y="460"/>
                  </a:cubicBezTo>
                  <a:cubicBezTo>
                    <a:pt x="190" y="461"/>
                    <a:pt x="190" y="461"/>
                    <a:pt x="190" y="462"/>
                  </a:cubicBezTo>
                  <a:cubicBezTo>
                    <a:pt x="191" y="463"/>
                    <a:pt x="191" y="464"/>
                    <a:pt x="191" y="465"/>
                  </a:cubicBezTo>
                  <a:cubicBezTo>
                    <a:pt x="196" y="479"/>
                    <a:pt x="212" y="495"/>
                    <a:pt x="241" y="508"/>
                  </a:cubicBezTo>
                  <a:cubicBezTo>
                    <a:pt x="277" y="524"/>
                    <a:pt x="327" y="535"/>
                    <a:pt x="383" y="535"/>
                  </a:cubicBezTo>
                  <a:cubicBezTo>
                    <a:pt x="439" y="535"/>
                    <a:pt x="489" y="524"/>
                    <a:pt x="524" y="508"/>
                  </a:cubicBezTo>
                  <a:cubicBezTo>
                    <a:pt x="549" y="497"/>
                    <a:pt x="564" y="484"/>
                    <a:pt x="572" y="471"/>
                  </a:cubicBezTo>
                  <a:cubicBezTo>
                    <a:pt x="572" y="471"/>
                    <a:pt x="572" y="470"/>
                    <a:pt x="573" y="469"/>
                  </a:cubicBezTo>
                  <a:cubicBezTo>
                    <a:pt x="573" y="468"/>
                    <a:pt x="574" y="467"/>
                    <a:pt x="574" y="466"/>
                  </a:cubicBezTo>
                  <a:cubicBezTo>
                    <a:pt x="575" y="465"/>
                    <a:pt x="575" y="464"/>
                    <a:pt x="575" y="463"/>
                  </a:cubicBezTo>
                  <a:cubicBezTo>
                    <a:pt x="576" y="462"/>
                    <a:pt x="576" y="461"/>
                    <a:pt x="576" y="460"/>
                  </a:cubicBezTo>
                  <a:cubicBezTo>
                    <a:pt x="577" y="458"/>
                    <a:pt x="577" y="456"/>
                    <a:pt x="577" y="455"/>
                  </a:cubicBezTo>
                  <a:cubicBezTo>
                    <a:pt x="577" y="453"/>
                    <a:pt x="576" y="450"/>
                    <a:pt x="576" y="448"/>
                  </a:cubicBezTo>
                  <a:cubicBezTo>
                    <a:pt x="576" y="447"/>
                    <a:pt x="575" y="446"/>
                    <a:pt x="575" y="445"/>
                  </a:cubicBezTo>
                  <a:close/>
                  <a:moveTo>
                    <a:pt x="824" y="399"/>
                  </a:moveTo>
                  <a:lnTo>
                    <a:pt x="824" y="399"/>
                  </a:lnTo>
                  <a:cubicBezTo>
                    <a:pt x="818" y="402"/>
                    <a:pt x="811" y="406"/>
                    <a:pt x="804" y="409"/>
                  </a:cubicBezTo>
                  <a:cubicBezTo>
                    <a:pt x="764" y="428"/>
                    <a:pt x="709" y="438"/>
                    <a:pt x="650" y="438"/>
                  </a:cubicBezTo>
                  <a:cubicBezTo>
                    <a:pt x="634" y="438"/>
                    <a:pt x="619" y="438"/>
                    <a:pt x="605" y="436"/>
                  </a:cubicBezTo>
                  <a:cubicBezTo>
                    <a:pt x="606" y="442"/>
                    <a:pt x="608" y="448"/>
                    <a:pt x="608" y="455"/>
                  </a:cubicBezTo>
                  <a:cubicBezTo>
                    <a:pt x="607" y="475"/>
                    <a:pt x="598" y="492"/>
                    <a:pt x="583" y="506"/>
                  </a:cubicBezTo>
                  <a:cubicBezTo>
                    <a:pt x="604" y="510"/>
                    <a:pt x="626" y="512"/>
                    <a:pt x="650" y="512"/>
                  </a:cubicBezTo>
                  <a:cubicBezTo>
                    <a:pt x="706" y="512"/>
                    <a:pt x="756" y="501"/>
                    <a:pt x="791" y="485"/>
                  </a:cubicBezTo>
                  <a:cubicBezTo>
                    <a:pt x="827" y="469"/>
                    <a:pt x="844" y="448"/>
                    <a:pt x="843" y="432"/>
                  </a:cubicBezTo>
                  <a:cubicBezTo>
                    <a:pt x="844" y="422"/>
                    <a:pt x="838" y="410"/>
                    <a:pt x="824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组合 2">
            <a:extLst>
              <a:ext uri="{FF2B5EF4-FFF2-40B4-BE49-F238E27FC236}">
                <a16:creationId xmlns="" xmlns:a16="http://schemas.microsoft.com/office/drawing/2014/main" id="{595B6F8E-6DB3-41C5-A837-D3309584EED1}"/>
              </a:ext>
            </a:extLst>
          </p:cNvPr>
          <p:cNvGrpSpPr/>
          <p:nvPr/>
        </p:nvGrpSpPr>
        <p:grpSpPr>
          <a:xfrm>
            <a:off x="6523026" y="1197057"/>
            <a:ext cx="4951381" cy="652824"/>
            <a:chOff x="6065131" y="1883720"/>
            <a:chExt cx="4951381" cy="652824"/>
          </a:xfrm>
        </p:grpSpPr>
        <p:sp>
          <p:nvSpPr>
            <p:cNvPr id="23" name="任意多边形 17">
              <a:extLst>
                <a:ext uri="{FF2B5EF4-FFF2-40B4-BE49-F238E27FC236}">
                  <a16:creationId xmlns="" xmlns:a16="http://schemas.microsoft.com/office/drawing/2014/main" id="{1518C964-F13B-4D05-B67A-B22A5892D8AC}"/>
                </a:ext>
              </a:extLst>
            </p:cNvPr>
            <p:cNvSpPr/>
            <p:nvPr/>
          </p:nvSpPr>
          <p:spPr bwMode="auto">
            <a:xfrm>
              <a:off x="6065131" y="1883720"/>
              <a:ext cx="4951381" cy="652824"/>
            </a:xfrm>
            <a:custGeom>
              <a:avLst/>
              <a:gdLst>
                <a:gd name="T0" fmla="*/ 27359 w 3275513"/>
                <a:gd name="T1" fmla="*/ 0 h 431880"/>
                <a:gd name="T2" fmla="*/ 3057238 w 3275513"/>
                <a:gd name="T3" fmla="*/ 0 h 431880"/>
                <a:gd name="T4" fmla="*/ 3273013 w 3275513"/>
                <a:gd name="T5" fmla="*/ 215740 h 431880"/>
                <a:gd name="T6" fmla="*/ 3057238 w 3275513"/>
                <a:gd name="T7" fmla="*/ 431480 h 431880"/>
                <a:gd name="T8" fmla="*/ 872766 w 3275513"/>
                <a:gd name="T9" fmla="*/ 431480 h 431880"/>
                <a:gd name="T10" fmla="*/ 803640 w 3275513"/>
                <a:gd name="T11" fmla="*/ 355438 h 431880"/>
                <a:gd name="T12" fmla="*/ 69496 w 3275513"/>
                <a:gd name="T13" fmla="*/ 6267 h 431880"/>
                <a:gd name="T14" fmla="*/ 0 w 3275513"/>
                <a:gd name="T15" fmla="*/ 2755 h 431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75513"/>
                <a:gd name="T25" fmla="*/ 0 h 431880"/>
                <a:gd name="T26" fmla="*/ 3275513 w 3275513"/>
                <a:gd name="T27" fmla="*/ 431880 h 431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75513" h="431880">
                  <a:moveTo>
                    <a:pt x="27379" y="0"/>
                  </a:moveTo>
                  <a:lnTo>
                    <a:pt x="3059573" y="0"/>
                  </a:lnTo>
                  <a:cubicBezTo>
                    <a:pt x="3178833" y="0"/>
                    <a:pt x="3275513" y="96680"/>
                    <a:pt x="3275513" y="215940"/>
                  </a:cubicBezTo>
                  <a:cubicBezTo>
                    <a:pt x="3275513" y="335200"/>
                    <a:pt x="3178833" y="431880"/>
                    <a:pt x="3059573" y="431880"/>
                  </a:cubicBezTo>
                  <a:lnTo>
                    <a:pt x="873431" y="431880"/>
                  </a:lnTo>
                  <a:lnTo>
                    <a:pt x="804255" y="355768"/>
                  </a:lnTo>
                  <a:cubicBezTo>
                    <a:pt x="611921" y="163433"/>
                    <a:pt x="355385" y="35300"/>
                    <a:pt x="69551" y="6272"/>
                  </a:cubicBezTo>
                  <a:lnTo>
                    <a:pt x="0" y="276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49AAB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E3D82C25-EBA5-41AE-AAD8-92886AC8A03B}"/>
                </a:ext>
              </a:extLst>
            </p:cNvPr>
            <p:cNvSpPr/>
            <p:nvPr/>
          </p:nvSpPr>
          <p:spPr>
            <a:xfrm>
              <a:off x="9217252" y="1948088"/>
              <a:ext cx="1620957" cy="523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799" b="1" dirty="0">
                  <a:solidFill>
                    <a:srgbClr val="049A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專案簡述</a:t>
              </a:r>
              <a:endParaRPr lang="en-US" altLang="zh-CN" sz="2799" b="1" dirty="0">
                <a:solidFill>
                  <a:srgbClr val="049A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3">
            <a:extLst>
              <a:ext uri="{FF2B5EF4-FFF2-40B4-BE49-F238E27FC236}">
                <a16:creationId xmlns="" xmlns:a16="http://schemas.microsoft.com/office/drawing/2014/main" id="{4BB59D23-9B1B-450F-89F0-A961324A82FE}"/>
              </a:ext>
            </a:extLst>
          </p:cNvPr>
          <p:cNvGrpSpPr/>
          <p:nvPr/>
        </p:nvGrpSpPr>
        <p:grpSpPr>
          <a:xfrm>
            <a:off x="800887" y="5909790"/>
            <a:ext cx="4958579" cy="652824"/>
            <a:chOff x="1022551" y="4903027"/>
            <a:chExt cx="4958579" cy="652824"/>
          </a:xfrm>
        </p:grpSpPr>
        <p:sp>
          <p:nvSpPr>
            <p:cNvPr id="26" name="任意多边形 18">
              <a:extLst>
                <a:ext uri="{FF2B5EF4-FFF2-40B4-BE49-F238E27FC236}">
                  <a16:creationId xmlns="" xmlns:a16="http://schemas.microsoft.com/office/drawing/2014/main" id="{EC81BC5B-E6FA-48FF-B1DD-C9899F8E10CC}"/>
                </a:ext>
              </a:extLst>
            </p:cNvPr>
            <p:cNvSpPr/>
            <p:nvPr/>
          </p:nvSpPr>
          <p:spPr bwMode="auto">
            <a:xfrm>
              <a:off x="1022551" y="4903027"/>
              <a:ext cx="4958579" cy="652824"/>
            </a:xfrm>
            <a:custGeom>
              <a:avLst/>
              <a:gdLst>
                <a:gd name="T0" fmla="*/ 216100 w 3279285"/>
                <a:gd name="T1" fmla="*/ 0 h 431880"/>
                <a:gd name="T2" fmla="*/ 2354790 w 3279285"/>
                <a:gd name="T3" fmla="*/ 0 h 431880"/>
                <a:gd name="T4" fmla="*/ 2424017 w 3279285"/>
                <a:gd name="T5" fmla="*/ 76044 h 431880"/>
                <a:gd name="T6" fmla="*/ 3159270 w 3279285"/>
                <a:gd name="T7" fmla="*/ 425214 h 431880"/>
                <a:gd name="T8" fmla="*/ 3281735 w 3279285"/>
                <a:gd name="T9" fmla="*/ 431389 h 431880"/>
                <a:gd name="T10" fmla="*/ 3280825 w 3279285"/>
                <a:gd name="T11" fmla="*/ 431480 h 431880"/>
                <a:gd name="T12" fmla="*/ 216100 w 3279285"/>
                <a:gd name="T13" fmla="*/ 431480 h 431880"/>
                <a:gd name="T14" fmla="*/ 0 w 3279285"/>
                <a:gd name="T15" fmla="*/ 215740 h 431880"/>
                <a:gd name="T16" fmla="*/ 216100 w 3279285"/>
                <a:gd name="T17" fmla="*/ 0 h 431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9285"/>
                <a:gd name="T28" fmla="*/ 0 h 431880"/>
                <a:gd name="T29" fmla="*/ 3279285 w 3279285"/>
                <a:gd name="T30" fmla="*/ 431880 h 4318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9285" h="431880">
                  <a:moveTo>
                    <a:pt x="215940" y="0"/>
                  </a:moveTo>
                  <a:lnTo>
                    <a:pt x="2353030" y="0"/>
                  </a:lnTo>
                  <a:lnTo>
                    <a:pt x="2422207" y="76114"/>
                  </a:lnTo>
                  <a:cubicBezTo>
                    <a:pt x="2614541" y="268448"/>
                    <a:pt x="2871077" y="396581"/>
                    <a:pt x="3156910" y="425609"/>
                  </a:cubicBezTo>
                  <a:lnTo>
                    <a:pt x="3279285" y="431789"/>
                  </a:lnTo>
                  <a:lnTo>
                    <a:pt x="3278375" y="431880"/>
                  </a:lnTo>
                  <a:lnTo>
                    <a:pt x="215940" y="431880"/>
                  </a:lnTo>
                  <a:cubicBezTo>
                    <a:pt x="96680" y="431880"/>
                    <a:pt x="0" y="335200"/>
                    <a:pt x="0" y="215940"/>
                  </a:cubicBezTo>
                  <a:cubicBezTo>
                    <a:pt x="0" y="96680"/>
                    <a:pt x="96680" y="0"/>
                    <a:pt x="215940" y="0"/>
                  </a:cubicBezTo>
                  <a:close/>
                </a:path>
              </a:pathLst>
            </a:custGeom>
            <a:solidFill>
              <a:srgbClr val="049AAB">
                <a:alpha val="10000"/>
              </a:srgbClr>
            </a:solidFill>
            <a:ln w="28575">
              <a:solidFill>
                <a:srgbClr val="049AAB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endParaRPr lang="en-US" altLang="zh-CN" sz="1799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E361D561-BA5C-4837-8438-CC832C9BD7E1}"/>
                </a:ext>
              </a:extLst>
            </p:cNvPr>
            <p:cNvSpPr/>
            <p:nvPr/>
          </p:nvSpPr>
          <p:spPr>
            <a:xfrm>
              <a:off x="1345328" y="4963713"/>
              <a:ext cx="2339102" cy="523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799" b="1" dirty="0">
                  <a:solidFill>
                    <a:srgbClr val="049A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申請相關事項</a:t>
              </a:r>
              <a:endParaRPr lang="en-US" altLang="zh-CN" sz="2799" b="1" dirty="0">
                <a:solidFill>
                  <a:srgbClr val="049A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AF02E69F-86CD-49D7-96C2-A2E43E558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0" y="240453"/>
            <a:ext cx="1788874" cy="516929"/>
          </a:xfrm>
          <a:prstGeom prst="rect">
            <a:avLst/>
          </a:prstGeom>
        </p:spPr>
      </p:pic>
      <p:grpSp>
        <p:nvGrpSpPr>
          <p:cNvPr id="29" name="组合 17">
            <a:extLst>
              <a:ext uri="{FF2B5EF4-FFF2-40B4-BE49-F238E27FC236}">
                <a16:creationId xmlns="" xmlns:a16="http://schemas.microsoft.com/office/drawing/2014/main" id="{2C6B2C48-A87A-4740-9EDA-160DD5C2290F}"/>
              </a:ext>
            </a:extLst>
          </p:cNvPr>
          <p:cNvGrpSpPr/>
          <p:nvPr/>
        </p:nvGrpSpPr>
        <p:grpSpPr>
          <a:xfrm>
            <a:off x="6180156" y="5711460"/>
            <a:ext cx="337611" cy="337611"/>
            <a:chOff x="-9030190" y="-216283"/>
            <a:chExt cx="8604250" cy="8604251"/>
          </a:xfrm>
          <a:solidFill>
            <a:srgbClr val="06A853"/>
          </a:solidFill>
        </p:grpSpPr>
        <p:sp>
          <p:nvSpPr>
            <p:cNvPr id="30" name="Freeform 18">
              <a:extLst>
                <a:ext uri="{FF2B5EF4-FFF2-40B4-BE49-F238E27FC236}">
                  <a16:creationId xmlns="" xmlns:a16="http://schemas.microsoft.com/office/drawing/2014/main" id="{0B6F7010-5122-4AAE-83AF-B49193F3B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030190" y="-216283"/>
              <a:ext cx="4021138" cy="4021138"/>
            </a:xfrm>
            <a:custGeom>
              <a:avLst/>
              <a:gdLst>
                <a:gd name="T0" fmla="*/ 947 w 1339"/>
                <a:gd name="T1" fmla="*/ 0 h 1339"/>
                <a:gd name="T2" fmla="*/ 403 w 1339"/>
                <a:gd name="T3" fmla="*/ 0 h 1339"/>
                <a:gd name="T4" fmla="*/ 0 w 1339"/>
                <a:gd name="T5" fmla="*/ 401 h 1339"/>
                <a:gd name="T6" fmla="*/ 0 w 1339"/>
                <a:gd name="T7" fmla="*/ 945 h 1339"/>
                <a:gd name="T8" fmla="*/ 403 w 1339"/>
                <a:gd name="T9" fmla="*/ 1339 h 1339"/>
                <a:gd name="T10" fmla="*/ 1339 w 1339"/>
                <a:gd name="T11" fmla="*/ 1339 h 1339"/>
                <a:gd name="T12" fmla="*/ 1339 w 1339"/>
                <a:gd name="T13" fmla="*/ 401 h 1339"/>
                <a:gd name="T14" fmla="*/ 947 w 1339"/>
                <a:gd name="T15" fmla="*/ 0 h 1339"/>
                <a:gd name="T16" fmla="*/ 1143 w 1339"/>
                <a:gd name="T17" fmla="*/ 1143 h 1339"/>
                <a:gd name="T18" fmla="*/ 403 w 1339"/>
                <a:gd name="T19" fmla="*/ 1143 h 1339"/>
                <a:gd name="T20" fmla="*/ 200 w 1339"/>
                <a:gd name="T21" fmla="*/ 945 h 1339"/>
                <a:gd name="T22" fmla="*/ 200 w 1339"/>
                <a:gd name="T23" fmla="*/ 401 h 1339"/>
                <a:gd name="T24" fmla="*/ 403 w 1339"/>
                <a:gd name="T25" fmla="*/ 200 h 1339"/>
                <a:gd name="T26" fmla="*/ 947 w 1339"/>
                <a:gd name="T27" fmla="*/ 200 h 1339"/>
                <a:gd name="T28" fmla="*/ 1143 w 1339"/>
                <a:gd name="T29" fmla="*/ 401 h 1339"/>
                <a:gd name="T30" fmla="*/ 1143 w 1339"/>
                <a:gd name="T31" fmla="*/ 1143 h 1339"/>
                <a:gd name="T32" fmla="*/ 1143 w 1339"/>
                <a:gd name="T33" fmla="*/ 1143 h 1339"/>
                <a:gd name="T34" fmla="*/ 1143 w 1339"/>
                <a:gd name="T35" fmla="*/ 1143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9" h="1339">
                  <a:moveTo>
                    <a:pt x="947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184" y="0"/>
                    <a:pt x="0" y="182"/>
                    <a:pt x="0" y="401"/>
                  </a:cubicBezTo>
                  <a:cubicBezTo>
                    <a:pt x="0" y="945"/>
                    <a:pt x="0" y="945"/>
                    <a:pt x="0" y="945"/>
                  </a:cubicBezTo>
                  <a:cubicBezTo>
                    <a:pt x="0" y="1165"/>
                    <a:pt x="184" y="1339"/>
                    <a:pt x="403" y="1339"/>
                  </a:cubicBezTo>
                  <a:cubicBezTo>
                    <a:pt x="1339" y="1339"/>
                    <a:pt x="1339" y="1339"/>
                    <a:pt x="1339" y="1339"/>
                  </a:cubicBezTo>
                  <a:cubicBezTo>
                    <a:pt x="1339" y="401"/>
                    <a:pt x="1339" y="401"/>
                    <a:pt x="1339" y="401"/>
                  </a:cubicBezTo>
                  <a:cubicBezTo>
                    <a:pt x="1339" y="182"/>
                    <a:pt x="1166" y="0"/>
                    <a:pt x="947" y="0"/>
                  </a:cubicBezTo>
                  <a:close/>
                  <a:moveTo>
                    <a:pt x="1143" y="1143"/>
                  </a:moveTo>
                  <a:cubicBezTo>
                    <a:pt x="403" y="1143"/>
                    <a:pt x="403" y="1143"/>
                    <a:pt x="403" y="1143"/>
                  </a:cubicBezTo>
                  <a:cubicBezTo>
                    <a:pt x="293" y="1143"/>
                    <a:pt x="200" y="1055"/>
                    <a:pt x="200" y="945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00" y="292"/>
                    <a:pt x="293" y="200"/>
                    <a:pt x="403" y="200"/>
                  </a:cubicBezTo>
                  <a:cubicBezTo>
                    <a:pt x="947" y="200"/>
                    <a:pt x="947" y="200"/>
                    <a:pt x="947" y="200"/>
                  </a:cubicBezTo>
                  <a:cubicBezTo>
                    <a:pt x="1057" y="200"/>
                    <a:pt x="1143" y="292"/>
                    <a:pt x="1143" y="401"/>
                  </a:cubicBezTo>
                  <a:cubicBezTo>
                    <a:pt x="1143" y="1143"/>
                    <a:pt x="1143" y="1143"/>
                    <a:pt x="1143" y="1143"/>
                  </a:cubicBezTo>
                  <a:close/>
                  <a:moveTo>
                    <a:pt x="1143" y="1143"/>
                  </a:moveTo>
                  <a:cubicBezTo>
                    <a:pt x="1143" y="1143"/>
                    <a:pt x="1143" y="1143"/>
                    <a:pt x="1143" y="11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="" xmlns:a16="http://schemas.microsoft.com/office/drawing/2014/main" id="{8F38B77F-68B8-44E3-AAD2-91F8F7246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47078" y="-216283"/>
              <a:ext cx="4021138" cy="4021138"/>
            </a:xfrm>
            <a:custGeom>
              <a:avLst/>
              <a:gdLst>
                <a:gd name="T0" fmla="*/ 947 w 1339"/>
                <a:gd name="T1" fmla="*/ 0 h 1339"/>
                <a:gd name="T2" fmla="*/ 403 w 1339"/>
                <a:gd name="T3" fmla="*/ 0 h 1339"/>
                <a:gd name="T4" fmla="*/ 0 w 1339"/>
                <a:gd name="T5" fmla="*/ 401 h 1339"/>
                <a:gd name="T6" fmla="*/ 0 w 1339"/>
                <a:gd name="T7" fmla="*/ 1339 h 1339"/>
                <a:gd name="T8" fmla="*/ 947 w 1339"/>
                <a:gd name="T9" fmla="*/ 1339 h 1339"/>
                <a:gd name="T10" fmla="*/ 1339 w 1339"/>
                <a:gd name="T11" fmla="*/ 945 h 1339"/>
                <a:gd name="T12" fmla="*/ 1339 w 1339"/>
                <a:gd name="T13" fmla="*/ 401 h 1339"/>
                <a:gd name="T14" fmla="*/ 947 w 1339"/>
                <a:gd name="T15" fmla="*/ 0 h 1339"/>
                <a:gd name="T16" fmla="*/ 1140 w 1339"/>
                <a:gd name="T17" fmla="*/ 945 h 1339"/>
                <a:gd name="T18" fmla="*/ 947 w 1339"/>
                <a:gd name="T19" fmla="*/ 1143 h 1339"/>
                <a:gd name="T20" fmla="*/ 196 w 1339"/>
                <a:gd name="T21" fmla="*/ 1143 h 1339"/>
                <a:gd name="T22" fmla="*/ 196 w 1339"/>
                <a:gd name="T23" fmla="*/ 401 h 1339"/>
                <a:gd name="T24" fmla="*/ 403 w 1339"/>
                <a:gd name="T25" fmla="*/ 200 h 1339"/>
                <a:gd name="T26" fmla="*/ 947 w 1339"/>
                <a:gd name="T27" fmla="*/ 200 h 1339"/>
                <a:gd name="T28" fmla="*/ 1140 w 1339"/>
                <a:gd name="T29" fmla="*/ 401 h 1339"/>
                <a:gd name="T30" fmla="*/ 1140 w 1339"/>
                <a:gd name="T31" fmla="*/ 945 h 1339"/>
                <a:gd name="T32" fmla="*/ 1140 w 1339"/>
                <a:gd name="T33" fmla="*/ 945 h 1339"/>
                <a:gd name="T34" fmla="*/ 1140 w 1339"/>
                <a:gd name="T35" fmla="*/ 945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9" h="1339">
                  <a:moveTo>
                    <a:pt x="947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183" y="0"/>
                    <a:pt x="0" y="182"/>
                    <a:pt x="0" y="401"/>
                  </a:cubicBezTo>
                  <a:cubicBezTo>
                    <a:pt x="0" y="1339"/>
                    <a:pt x="0" y="1339"/>
                    <a:pt x="0" y="1339"/>
                  </a:cubicBezTo>
                  <a:cubicBezTo>
                    <a:pt x="947" y="1339"/>
                    <a:pt x="947" y="1339"/>
                    <a:pt x="947" y="1339"/>
                  </a:cubicBezTo>
                  <a:cubicBezTo>
                    <a:pt x="1166" y="1339"/>
                    <a:pt x="1339" y="1165"/>
                    <a:pt x="1339" y="945"/>
                  </a:cubicBezTo>
                  <a:cubicBezTo>
                    <a:pt x="1339" y="401"/>
                    <a:pt x="1339" y="401"/>
                    <a:pt x="1339" y="401"/>
                  </a:cubicBezTo>
                  <a:cubicBezTo>
                    <a:pt x="1339" y="182"/>
                    <a:pt x="1166" y="0"/>
                    <a:pt x="947" y="0"/>
                  </a:cubicBezTo>
                  <a:close/>
                  <a:moveTo>
                    <a:pt x="1140" y="945"/>
                  </a:moveTo>
                  <a:cubicBezTo>
                    <a:pt x="1140" y="1055"/>
                    <a:pt x="1056" y="1143"/>
                    <a:pt x="947" y="1143"/>
                  </a:cubicBezTo>
                  <a:cubicBezTo>
                    <a:pt x="196" y="1143"/>
                    <a:pt x="196" y="1143"/>
                    <a:pt x="196" y="1143"/>
                  </a:cubicBezTo>
                  <a:cubicBezTo>
                    <a:pt x="196" y="401"/>
                    <a:pt x="196" y="401"/>
                    <a:pt x="196" y="401"/>
                  </a:cubicBezTo>
                  <a:cubicBezTo>
                    <a:pt x="196" y="292"/>
                    <a:pt x="293" y="200"/>
                    <a:pt x="403" y="200"/>
                  </a:cubicBezTo>
                  <a:cubicBezTo>
                    <a:pt x="947" y="200"/>
                    <a:pt x="947" y="200"/>
                    <a:pt x="947" y="200"/>
                  </a:cubicBezTo>
                  <a:cubicBezTo>
                    <a:pt x="1056" y="200"/>
                    <a:pt x="1140" y="292"/>
                    <a:pt x="1140" y="401"/>
                  </a:cubicBezTo>
                  <a:cubicBezTo>
                    <a:pt x="1140" y="945"/>
                    <a:pt x="1140" y="945"/>
                    <a:pt x="1140" y="945"/>
                  </a:cubicBezTo>
                  <a:close/>
                  <a:moveTo>
                    <a:pt x="1140" y="945"/>
                  </a:moveTo>
                  <a:cubicBezTo>
                    <a:pt x="1140" y="945"/>
                    <a:pt x="1140" y="945"/>
                    <a:pt x="1140" y="9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="" xmlns:a16="http://schemas.microsoft.com/office/drawing/2014/main" id="{63FA294E-B8F1-4452-9ADF-1337102EA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030190" y="4366830"/>
              <a:ext cx="4021138" cy="4021138"/>
            </a:xfrm>
            <a:custGeom>
              <a:avLst/>
              <a:gdLst>
                <a:gd name="T0" fmla="*/ 0 w 1339"/>
                <a:gd name="T1" fmla="*/ 401 h 1339"/>
                <a:gd name="T2" fmla="*/ 0 w 1339"/>
                <a:gd name="T3" fmla="*/ 945 h 1339"/>
                <a:gd name="T4" fmla="*/ 403 w 1339"/>
                <a:gd name="T5" fmla="*/ 1339 h 1339"/>
                <a:gd name="T6" fmla="*/ 947 w 1339"/>
                <a:gd name="T7" fmla="*/ 1339 h 1339"/>
                <a:gd name="T8" fmla="*/ 1339 w 1339"/>
                <a:gd name="T9" fmla="*/ 945 h 1339"/>
                <a:gd name="T10" fmla="*/ 1339 w 1339"/>
                <a:gd name="T11" fmla="*/ 0 h 1339"/>
                <a:gd name="T12" fmla="*/ 403 w 1339"/>
                <a:gd name="T13" fmla="*/ 0 h 1339"/>
                <a:gd name="T14" fmla="*/ 0 w 1339"/>
                <a:gd name="T15" fmla="*/ 401 h 1339"/>
                <a:gd name="T16" fmla="*/ 1143 w 1339"/>
                <a:gd name="T17" fmla="*/ 945 h 1339"/>
                <a:gd name="T18" fmla="*/ 947 w 1339"/>
                <a:gd name="T19" fmla="*/ 1140 h 1339"/>
                <a:gd name="T20" fmla="*/ 403 w 1339"/>
                <a:gd name="T21" fmla="*/ 1140 h 1339"/>
                <a:gd name="T22" fmla="*/ 200 w 1339"/>
                <a:gd name="T23" fmla="*/ 945 h 1339"/>
                <a:gd name="T24" fmla="*/ 200 w 1339"/>
                <a:gd name="T25" fmla="*/ 401 h 1339"/>
                <a:gd name="T26" fmla="*/ 403 w 1339"/>
                <a:gd name="T27" fmla="*/ 196 h 1339"/>
                <a:gd name="T28" fmla="*/ 1143 w 1339"/>
                <a:gd name="T29" fmla="*/ 196 h 1339"/>
                <a:gd name="T30" fmla="*/ 1143 w 1339"/>
                <a:gd name="T31" fmla="*/ 945 h 1339"/>
                <a:gd name="T32" fmla="*/ 1143 w 1339"/>
                <a:gd name="T33" fmla="*/ 945 h 1339"/>
                <a:gd name="T34" fmla="*/ 1143 w 1339"/>
                <a:gd name="T35" fmla="*/ 945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9" h="1339">
                  <a:moveTo>
                    <a:pt x="0" y="401"/>
                  </a:moveTo>
                  <a:cubicBezTo>
                    <a:pt x="0" y="945"/>
                    <a:pt x="0" y="945"/>
                    <a:pt x="0" y="945"/>
                  </a:cubicBezTo>
                  <a:cubicBezTo>
                    <a:pt x="0" y="1164"/>
                    <a:pt x="184" y="1339"/>
                    <a:pt x="403" y="1339"/>
                  </a:cubicBezTo>
                  <a:cubicBezTo>
                    <a:pt x="947" y="1339"/>
                    <a:pt x="947" y="1339"/>
                    <a:pt x="947" y="1339"/>
                  </a:cubicBezTo>
                  <a:cubicBezTo>
                    <a:pt x="1166" y="1339"/>
                    <a:pt x="1339" y="1164"/>
                    <a:pt x="1339" y="94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184" y="0"/>
                    <a:pt x="0" y="181"/>
                    <a:pt x="0" y="401"/>
                  </a:cubicBezTo>
                  <a:close/>
                  <a:moveTo>
                    <a:pt x="1143" y="945"/>
                  </a:moveTo>
                  <a:cubicBezTo>
                    <a:pt x="1143" y="1054"/>
                    <a:pt x="1057" y="1140"/>
                    <a:pt x="947" y="1140"/>
                  </a:cubicBezTo>
                  <a:cubicBezTo>
                    <a:pt x="403" y="1140"/>
                    <a:pt x="403" y="1140"/>
                    <a:pt x="403" y="1140"/>
                  </a:cubicBezTo>
                  <a:cubicBezTo>
                    <a:pt x="293" y="1140"/>
                    <a:pt x="200" y="1054"/>
                    <a:pt x="200" y="945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00" y="291"/>
                    <a:pt x="293" y="196"/>
                    <a:pt x="403" y="196"/>
                  </a:cubicBezTo>
                  <a:cubicBezTo>
                    <a:pt x="1143" y="196"/>
                    <a:pt x="1143" y="196"/>
                    <a:pt x="1143" y="196"/>
                  </a:cubicBezTo>
                  <a:cubicBezTo>
                    <a:pt x="1143" y="945"/>
                    <a:pt x="1143" y="945"/>
                    <a:pt x="1143" y="945"/>
                  </a:cubicBezTo>
                  <a:close/>
                  <a:moveTo>
                    <a:pt x="1143" y="945"/>
                  </a:moveTo>
                  <a:cubicBezTo>
                    <a:pt x="1143" y="945"/>
                    <a:pt x="1143" y="945"/>
                    <a:pt x="1143" y="9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="" xmlns:a16="http://schemas.microsoft.com/office/drawing/2014/main" id="{158F9313-9CDB-4B48-8B6B-385CE5C35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47078" y="4366830"/>
              <a:ext cx="4021138" cy="4021138"/>
            </a:xfrm>
            <a:custGeom>
              <a:avLst/>
              <a:gdLst>
                <a:gd name="T0" fmla="*/ 947 w 1339"/>
                <a:gd name="T1" fmla="*/ 0 h 1339"/>
                <a:gd name="T2" fmla="*/ 0 w 1339"/>
                <a:gd name="T3" fmla="*/ 0 h 1339"/>
                <a:gd name="T4" fmla="*/ 0 w 1339"/>
                <a:gd name="T5" fmla="*/ 945 h 1339"/>
                <a:gd name="T6" fmla="*/ 403 w 1339"/>
                <a:gd name="T7" fmla="*/ 1339 h 1339"/>
                <a:gd name="T8" fmla="*/ 947 w 1339"/>
                <a:gd name="T9" fmla="*/ 1339 h 1339"/>
                <a:gd name="T10" fmla="*/ 1339 w 1339"/>
                <a:gd name="T11" fmla="*/ 945 h 1339"/>
                <a:gd name="T12" fmla="*/ 1339 w 1339"/>
                <a:gd name="T13" fmla="*/ 401 h 1339"/>
                <a:gd name="T14" fmla="*/ 947 w 1339"/>
                <a:gd name="T15" fmla="*/ 0 h 1339"/>
                <a:gd name="T16" fmla="*/ 1140 w 1339"/>
                <a:gd name="T17" fmla="*/ 945 h 1339"/>
                <a:gd name="T18" fmla="*/ 947 w 1339"/>
                <a:gd name="T19" fmla="*/ 1140 h 1339"/>
                <a:gd name="T20" fmla="*/ 403 w 1339"/>
                <a:gd name="T21" fmla="*/ 1140 h 1339"/>
                <a:gd name="T22" fmla="*/ 196 w 1339"/>
                <a:gd name="T23" fmla="*/ 945 h 1339"/>
                <a:gd name="T24" fmla="*/ 196 w 1339"/>
                <a:gd name="T25" fmla="*/ 196 h 1339"/>
                <a:gd name="T26" fmla="*/ 947 w 1339"/>
                <a:gd name="T27" fmla="*/ 196 h 1339"/>
                <a:gd name="T28" fmla="*/ 1140 w 1339"/>
                <a:gd name="T29" fmla="*/ 401 h 1339"/>
                <a:gd name="T30" fmla="*/ 1140 w 1339"/>
                <a:gd name="T31" fmla="*/ 945 h 1339"/>
                <a:gd name="T32" fmla="*/ 1140 w 1339"/>
                <a:gd name="T33" fmla="*/ 945 h 1339"/>
                <a:gd name="T34" fmla="*/ 1140 w 1339"/>
                <a:gd name="T35" fmla="*/ 945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9" h="1339">
                  <a:moveTo>
                    <a:pt x="9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45"/>
                    <a:pt x="0" y="945"/>
                    <a:pt x="0" y="945"/>
                  </a:cubicBezTo>
                  <a:cubicBezTo>
                    <a:pt x="0" y="1164"/>
                    <a:pt x="183" y="1339"/>
                    <a:pt x="403" y="1339"/>
                  </a:cubicBezTo>
                  <a:cubicBezTo>
                    <a:pt x="947" y="1339"/>
                    <a:pt x="947" y="1339"/>
                    <a:pt x="947" y="1339"/>
                  </a:cubicBezTo>
                  <a:cubicBezTo>
                    <a:pt x="1166" y="1339"/>
                    <a:pt x="1339" y="1164"/>
                    <a:pt x="1339" y="945"/>
                  </a:cubicBezTo>
                  <a:cubicBezTo>
                    <a:pt x="1339" y="401"/>
                    <a:pt x="1339" y="401"/>
                    <a:pt x="1339" y="401"/>
                  </a:cubicBezTo>
                  <a:cubicBezTo>
                    <a:pt x="1339" y="181"/>
                    <a:pt x="1166" y="0"/>
                    <a:pt x="947" y="0"/>
                  </a:cubicBezTo>
                  <a:close/>
                  <a:moveTo>
                    <a:pt x="1140" y="945"/>
                  </a:moveTo>
                  <a:cubicBezTo>
                    <a:pt x="1140" y="1054"/>
                    <a:pt x="1056" y="1140"/>
                    <a:pt x="947" y="1140"/>
                  </a:cubicBezTo>
                  <a:cubicBezTo>
                    <a:pt x="403" y="1140"/>
                    <a:pt x="403" y="1140"/>
                    <a:pt x="403" y="1140"/>
                  </a:cubicBezTo>
                  <a:cubicBezTo>
                    <a:pt x="293" y="1140"/>
                    <a:pt x="196" y="1054"/>
                    <a:pt x="196" y="94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947" y="196"/>
                    <a:pt x="947" y="196"/>
                    <a:pt x="947" y="196"/>
                  </a:cubicBezTo>
                  <a:cubicBezTo>
                    <a:pt x="1056" y="196"/>
                    <a:pt x="1140" y="291"/>
                    <a:pt x="1140" y="401"/>
                  </a:cubicBezTo>
                  <a:cubicBezTo>
                    <a:pt x="1140" y="945"/>
                    <a:pt x="1140" y="945"/>
                    <a:pt x="1140" y="945"/>
                  </a:cubicBezTo>
                  <a:close/>
                  <a:moveTo>
                    <a:pt x="1140" y="945"/>
                  </a:moveTo>
                  <a:cubicBezTo>
                    <a:pt x="1140" y="945"/>
                    <a:pt x="1140" y="945"/>
                    <a:pt x="1140" y="9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DD12D380-5AEC-47CF-B5EA-3BEF9F5D16CB}"/>
              </a:ext>
            </a:extLst>
          </p:cNvPr>
          <p:cNvSpPr/>
          <p:nvPr/>
        </p:nvSpPr>
        <p:spPr>
          <a:xfrm>
            <a:off x="6611726" y="5427385"/>
            <a:ext cx="468437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400" dirty="0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CEADW </a:t>
            </a:r>
            <a:r>
              <a:rPr lang="zh-TW" altLang="en-US" sz="1400" dirty="0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第</a:t>
            </a:r>
            <a:r>
              <a:rPr lang="en-US" altLang="zh-TW" sz="1400" dirty="0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13</a:t>
            </a:r>
            <a:r>
              <a:rPr lang="zh-TW" altLang="en-US" sz="1400" dirty="0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條：保證不同性別在經濟和社會福利上享有相同權利，銀行貸款、抵押和其他形式的金融信貸的權利。</a:t>
            </a:r>
            <a:endParaRPr lang="en-US" altLang="zh-CN" sz="1400" dirty="0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 descr="D:\Users\user\Desktop\性別平等專區\市場性別環境檢視\東菜市公廁圖示改善圖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414" y="1399923"/>
            <a:ext cx="3576680" cy="284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圖片 31" descr="D:\Users\user\Desktop\性別平等專區\市場性別環境檢視\西港市場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9141" y="3309642"/>
            <a:ext cx="3649508" cy="19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圖片 33" descr="C:\Users\user\AppData\Local\Microsoft\Windows\INetCache\Content.Word\DSC_11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10070" y="3494967"/>
            <a:ext cx="2046849" cy="174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圖片 34" descr="C:\Users\user\AppData\Local\Microsoft\Windows\INetCache\Content.Word\DSC_11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36323" y="3102988"/>
            <a:ext cx="2022395" cy="243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ABDC88A-F6CB-41B1-94A3-0A5B8E1F8410}"/>
              </a:ext>
            </a:extLst>
          </p:cNvPr>
          <p:cNvSpPr/>
          <p:nvPr/>
        </p:nvSpPr>
        <p:spPr>
          <a:xfrm>
            <a:off x="648512" y="7365049"/>
            <a:ext cx="112416" cy="112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8682D899-1166-4690-B212-AED423620CBD}"/>
              </a:ext>
            </a:extLst>
          </p:cNvPr>
          <p:cNvSpPr txBox="1"/>
          <p:nvPr/>
        </p:nvSpPr>
        <p:spPr>
          <a:xfrm>
            <a:off x="1134766" y="679399"/>
            <a:ext cx="672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6A85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建構性別友善環境，提供優質購物空間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="" xmlns:a16="http://schemas.microsoft.com/office/drawing/2014/main" id="{B452D979-A2C3-43A7-9164-53D2BA6FB9B5}"/>
              </a:ext>
            </a:extLst>
          </p:cNvPr>
          <p:cNvSpPr txBox="1"/>
          <p:nvPr/>
        </p:nvSpPr>
        <p:spPr>
          <a:xfrm>
            <a:off x="1134766" y="156179"/>
            <a:ext cx="672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6A85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臺南市公有市場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5C865EB9-560B-4E8B-A58D-C349489D7AAE}"/>
              </a:ext>
            </a:extLst>
          </p:cNvPr>
          <p:cNvGrpSpPr/>
          <p:nvPr/>
        </p:nvGrpSpPr>
        <p:grpSpPr>
          <a:xfrm>
            <a:off x="604071" y="1371820"/>
            <a:ext cx="3727922" cy="1922770"/>
            <a:chOff x="4361231" y="4001637"/>
            <a:chExt cx="3764213" cy="1922770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BF632B67-989A-48CD-A660-C597C3FFF0B1}"/>
                </a:ext>
              </a:extLst>
            </p:cNvPr>
            <p:cNvSpPr/>
            <p:nvPr/>
          </p:nvSpPr>
          <p:spPr>
            <a:xfrm>
              <a:off x="4361231" y="4001637"/>
              <a:ext cx="3764213" cy="1922770"/>
            </a:xfrm>
            <a:prstGeom prst="rect">
              <a:avLst/>
            </a:prstGeom>
            <a:solidFill>
              <a:srgbClr val="06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D6BF6D51-5C18-412F-B02C-27F7BE403F70}"/>
                </a:ext>
              </a:extLst>
            </p:cNvPr>
            <p:cNvSpPr/>
            <p:nvPr/>
          </p:nvSpPr>
          <p:spPr>
            <a:xfrm>
              <a:off x="4559268" y="4249470"/>
              <a:ext cx="332715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市場裡的友善購物環境：</a:t>
              </a:r>
              <a:endParaRPr lang="en-US" altLang="zh-TW" sz="160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TW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TW" altLang="en-US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走道排水孔蓋加蓋，增加安全性 </a:t>
              </a:r>
              <a:endParaRPr lang="en-US" altLang="zh-TW" sz="160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TW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TW" altLang="en-US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車位規劃婦幼停車場 </a:t>
              </a:r>
              <a:endParaRPr lang="en-US" altLang="zh-TW" sz="160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TW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TW" altLang="en-US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宣導性別平權觀念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91AB4AC-D18C-443C-A803-F4DC369B19C7}"/>
                </a:ext>
              </a:extLst>
            </p:cNvPr>
            <p:cNvSpPr/>
            <p:nvPr/>
          </p:nvSpPr>
          <p:spPr>
            <a:xfrm>
              <a:off x="4559267" y="4722595"/>
              <a:ext cx="32597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E836B75F-234E-4BC9-8BF1-FC456BDF7F02}"/>
              </a:ext>
            </a:extLst>
          </p:cNvPr>
          <p:cNvGrpSpPr/>
          <p:nvPr/>
        </p:nvGrpSpPr>
        <p:grpSpPr>
          <a:xfrm>
            <a:off x="8422127" y="1375948"/>
            <a:ext cx="3407923" cy="1897339"/>
            <a:chOff x="4361231" y="4001637"/>
            <a:chExt cx="3764213" cy="1922770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F61290B0-ED1B-4968-AC4A-5DBCB031A305}"/>
                </a:ext>
              </a:extLst>
            </p:cNvPr>
            <p:cNvSpPr/>
            <p:nvPr/>
          </p:nvSpPr>
          <p:spPr>
            <a:xfrm>
              <a:off x="4361231" y="4001637"/>
              <a:ext cx="3764213" cy="1922770"/>
            </a:xfrm>
            <a:prstGeom prst="rect">
              <a:avLst/>
            </a:prstGeom>
            <a:solidFill>
              <a:srgbClr val="06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92C8140C-30AA-4BE7-9E4B-8ABA1989DF3B}"/>
                </a:ext>
              </a:extLst>
            </p:cNvPr>
            <p:cNvSpPr/>
            <p:nvPr/>
          </p:nvSpPr>
          <p:spPr>
            <a:xfrm>
              <a:off x="4559268" y="4249470"/>
              <a:ext cx="3352222" cy="1341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營造市場哺集乳空間溫馨氛圍：</a:t>
              </a:r>
              <a:endParaRPr lang="en-US" altLang="zh-TW" sz="160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TW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TW" altLang="en-US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安全性</a:t>
              </a:r>
              <a:endParaRPr lang="en-US" altLang="zh-TW" sz="160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TW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TW" altLang="en-US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冰箱</a:t>
              </a:r>
              <a:endParaRPr lang="en-US" altLang="zh-TW" sz="160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TW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TW" altLang="en-US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簡易</a:t>
              </a:r>
              <a:r>
                <a:rPr lang="zh-TW" altLang="en-US" sz="1600" dirty="0" smtClean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沙發</a:t>
              </a:r>
              <a:endParaRPr lang="en-US" altLang="zh-TW" sz="160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TW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4</a:t>
              </a:r>
              <a:r>
                <a:rPr lang="en-US" altLang="zh-TW" sz="1600" dirty="0" smtClean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r>
                <a:rPr lang="zh-TW" altLang="en-US" sz="16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空調設施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FAA139D7-0CB4-4C54-AEB5-82F1CF5AA23B}"/>
                </a:ext>
              </a:extLst>
            </p:cNvPr>
            <p:cNvSpPr/>
            <p:nvPr/>
          </p:nvSpPr>
          <p:spPr>
            <a:xfrm>
              <a:off x="4559268" y="4247346"/>
              <a:ext cx="3259785" cy="343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5" name="箭號: 向下 14">
            <a:extLst>
              <a:ext uri="{FF2B5EF4-FFF2-40B4-BE49-F238E27FC236}">
                <a16:creationId xmlns="" xmlns:a16="http://schemas.microsoft.com/office/drawing/2014/main" id="{4844DCA1-DBCF-4AFB-9AC9-C114040F5B86}"/>
              </a:ext>
            </a:extLst>
          </p:cNvPr>
          <p:cNvSpPr/>
          <p:nvPr/>
        </p:nvSpPr>
        <p:spPr>
          <a:xfrm flipV="1">
            <a:off x="2282295" y="2990227"/>
            <a:ext cx="371475" cy="5158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="" xmlns:a16="http://schemas.microsoft.com/office/drawing/2014/main" id="{22F8D4E1-A53F-47E2-8FF5-7C3DF263BE0C}"/>
              </a:ext>
            </a:extLst>
          </p:cNvPr>
          <p:cNvGrpSpPr/>
          <p:nvPr/>
        </p:nvGrpSpPr>
        <p:grpSpPr>
          <a:xfrm>
            <a:off x="4750025" y="4248319"/>
            <a:ext cx="3293458" cy="2609679"/>
            <a:chOff x="4361231" y="4209960"/>
            <a:chExt cx="3764213" cy="1714447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4733E020-AA21-49D0-99EA-04881DD1E343}"/>
                </a:ext>
              </a:extLst>
            </p:cNvPr>
            <p:cNvSpPr/>
            <p:nvPr/>
          </p:nvSpPr>
          <p:spPr>
            <a:xfrm>
              <a:off x="4361231" y="4209960"/>
              <a:ext cx="3764213" cy="1714447"/>
            </a:xfrm>
            <a:prstGeom prst="rect">
              <a:avLst/>
            </a:prstGeom>
            <a:solidFill>
              <a:srgbClr val="06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8A53D5B7-EC3B-4FE2-A562-328FC2D6C5E9}"/>
                </a:ext>
              </a:extLst>
            </p:cNvPr>
            <p:cNvSpPr/>
            <p:nvPr/>
          </p:nvSpPr>
          <p:spPr>
            <a:xfrm>
              <a:off x="4559268" y="4249470"/>
              <a:ext cx="20650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性別友善廁所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81D3BDDC-7B68-4216-A116-0C7F1209626A}"/>
                </a:ext>
              </a:extLst>
            </p:cNvPr>
            <p:cNvSpPr/>
            <p:nvPr/>
          </p:nvSpPr>
          <p:spPr>
            <a:xfrm>
              <a:off x="4559267" y="4722595"/>
              <a:ext cx="32597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無論使用者的生理性別，性別認同、性別氣質等，均能安心、安全及自在的使用。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pic>
        <p:nvPicPr>
          <p:cNvPr id="26" name="圖片 25">
            <a:extLst>
              <a:ext uri="{FF2B5EF4-FFF2-40B4-BE49-F238E27FC236}">
                <a16:creationId xmlns="" xmlns:a16="http://schemas.microsoft.com/office/drawing/2014/main" id="{F64A7637-C4D7-4483-9678-19BB7CE184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0" y="240453"/>
            <a:ext cx="1788874" cy="516929"/>
          </a:xfrm>
          <a:prstGeom prst="rect">
            <a:avLst/>
          </a:prstGeom>
        </p:spPr>
      </p:pic>
      <p:sp>
        <p:nvSpPr>
          <p:cNvPr id="17" name="箭號: 向下 16">
            <a:extLst>
              <a:ext uri="{FF2B5EF4-FFF2-40B4-BE49-F238E27FC236}">
                <a16:creationId xmlns="" xmlns:a16="http://schemas.microsoft.com/office/drawing/2014/main" id="{49452EE2-61B4-4861-9AE1-583199F40353}"/>
              </a:ext>
            </a:extLst>
          </p:cNvPr>
          <p:cNvSpPr/>
          <p:nvPr/>
        </p:nvSpPr>
        <p:spPr>
          <a:xfrm>
            <a:off x="6280080" y="3977838"/>
            <a:ext cx="371475" cy="5158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箭號: 向下 15">
            <a:extLst>
              <a:ext uri="{FF2B5EF4-FFF2-40B4-BE49-F238E27FC236}">
                <a16:creationId xmlns="" xmlns:a16="http://schemas.microsoft.com/office/drawing/2014/main" id="{FC7B66F2-15A4-4E6F-964A-B274AB2E0BAA}"/>
              </a:ext>
            </a:extLst>
          </p:cNvPr>
          <p:cNvSpPr/>
          <p:nvPr/>
        </p:nvSpPr>
        <p:spPr>
          <a:xfrm flipV="1">
            <a:off x="9885966" y="2956551"/>
            <a:ext cx="371475" cy="5158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F726CA2A-FB0B-4199-B73D-CC90BE90DBCC}"/>
              </a:ext>
            </a:extLst>
          </p:cNvPr>
          <p:cNvSpPr/>
          <p:nvPr/>
        </p:nvSpPr>
        <p:spPr>
          <a:xfrm>
            <a:off x="8036109" y="5292430"/>
            <a:ext cx="3796099" cy="148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性別平等政策綱領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「環境、能源與科技篇」：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以女性、高齡、兒童、行動不便者等之使用經驗與需求為基礎，設計符合多元友善的公共空間及設施，包括道路、人行道、公廁、哺乳空間等。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34B03A13-AF0A-4CAB-AD9A-59F6C1FF56EC}"/>
              </a:ext>
            </a:extLst>
          </p:cNvPr>
          <p:cNvSpPr/>
          <p:nvPr/>
        </p:nvSpPr>
        <p:spPr>
          <a:xfrm>
            <a:off x="536833" y="5381085"/>
            <a:ext cx="2853650" cy="140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CEDAW 第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條：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消除基於性別而作的任何區別、排斥或限制，確保不同性別享有或行使在政治、經濟、社會、文化、公民或任何其他方面的人權和基本自由。</a:t>
            </a:r>
          </a:p>
        </p:txBody>
      </p:sp>
      <p:pic>
        <p:nvPicPr>
          <p:cNvPr id="29" name="圖片 28" descr="D:\Users\user\Desktop\性別平等專區\地方性平有GO站\109年\1090118新化菜市場\相片1.jpg"/>
          <p:cNvPicPr/>
          <p:nvPr/>
        </p:nvPicPr>
        <p:blipFill>
          <a:blip r:embed="rId7" cstate="print"/>
          <a:srcRect l="6167" t="6761" r="1902" b="27039"/>
          <a:stretch>
            <a:fillRect/>
          </a:stretch>
        </p:blipFill>
        <p:spPr bwMode="auto">
          <a:xfrm>
            <a:off x="3358035" y="5393311"/>
            <a:ext cx="1391990" cy="141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89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765</Words>
  <Application>Microsoft Office PowerPoint</Application>
  <PresentationFormat>自訂</PresentationFormat>
  <Paragraphs>67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user</cp:lastModifiedBy>
  <cp:revision>136</cp:revision>
  <dcterms:created xsi:type="dcterms:W3CDTF">2017-09-11T00:58:06Z</dcterms:created>
  <dcterms:modified xsi:type="dcterms:W3CDTF">2021-01-08T06:39:40Z</dcterms:modified>
</cp:coreProperties>
</file>