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738" r:id="rId4"/>
    <p:sldId id="257" r:id="rId5"/>
    <p:sldId id="258" r:id="rId6"/>
    <p:sldId id="259" r:id="rId7"/>
    <p:sldId id="260" r:id="rId8"/>
    <p:sldId id="261" r:id="rId9"/>
    <p:sldId id="263" r:id="rId10"/>
    <p:sldId id="266" r:id="rId11"/>
    <p:sldId id="265" r:id="rId12"/>
    <p:sldId id="267"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9D0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914" autoAdjust="0"/>
  </p:normalViewPr>
  <p:slideViewPr>
    <p:cSldViewPr snapToGrid="0">
      <p:cViewPr varScale="1">
        <p:scale>
          <a:sx n="70" d="100"/>
          <a:sy n="70" d="100"/>
        </p:scale>
        <p:origin x="3120"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A6E21-3363-4459-B701-644DCADD41B4}"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zh-TW" altLang="en-US"/>
        </a:p>
      </dgm:t>
    </dgm:pt>
    <dgm:pt modelId="{127C143B-CCE5-4B16-AFE9-DDD5A8234423}">
      <dgm:prSet phldrT="[文字]"/>
      <dgm:spPr>
        <a:solidFill>
          <a:schemeClr val="accent2">
            <a:lumMod val="60000"/>
            <a:lumOff val="40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酒店業者</a:t>
          </a:r>
        </a:p>
      </dgm:t>
    </dgm:pt>
    <dgm:pt modelId="{6FD419C9-8B67-48E8-A42E-A68B5D4115A3}" type="parTrans" cxnId="{D15E8EC7-C2C8-4510-9274-6D27D038B7AC}">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EDF27041-039E-451F-A526-394AB0E72A17}" type="sibTrans" cxnId="{D15E8EC7-C2C8-4510-9274-6D27D038B7AC}">
      <dgm:prSet/>
      <dgm:spPr>
        <a:solidFill>
          <a:schemeClr val="accent2">
            <a:lumMod val="75000"/>
          </a:schemeClr>
        </a:solidFill>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EFA4084B-6D11-405D-81C0-7849CAE7AE3E}">
      <dgm:prSet phldrT="[文字]"/>
      <dgm:spPr>
        <a:solidFill>
          <a:schemeClr val="accent6">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前民政局長</a:t>
          </a:r>
        </a:p>
      </dgm:t>
    </dgm:pt>
    <dgm:pt modelId="{3953D567-52FD-47A4-B02B-A9D44EE34E13}" type="parTrans" cxnId="{76E305EE-CCCC-48C9-B7DD-15A48810A8C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F8E0E235-D082-4D03-9407-2FA4F076FDAE}" type="sibTrans" cxnId="{76E305EE-CCCC-48C9-B7DD-15A48810A8C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4FE8BC74-71A4-420C-8658-D589691476A4}">
      <dgm:prSet phldrT="[文字]"/>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工務局</a:t>
          </a:r>
        </a:p>
      </dgm:t>
    </dgm:pt>
    <dgm:pt modelId="{58F3BD74-AFB7-44E8-BAE9-92F6C778B6C0}" type="parTrans" cxnId="{62C4D8DC-4F05-4F24-B311-91AA1F5BD43B}">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977F84C0-41DA-41FD-AFD9-D810CC4E0257}" type="sibTrans" cxnId="{62C4D8DC-4F05-4F24-B311-91AA1F5BD43B}">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99A78ACA-1151-4A46-8F59-C32D1243A79D}">
      <dgm:prSet phldrT="[文字]"/>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經發局</a:t>
          </a:r>
        </a:p>
      </dgm:t>
    </dgm:pt>
    <dgm:pt modelId="{CFB978E4-9482-4C24-8030-4BFFA8BD52FD}" type="parTrans" cxnId="{ADA68F07-61C6-4768-9FD0-C2EE053821A2}">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524FB8F6-B40D-4E76-BB4C-89AA8FFFF709}" type="sibTrans" cxnId="{ADA68F07-61C6-4768-9FD0-C2EE053821A2}">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8757CFC2-8D56-4BFE-8084-6429898D550A}">
      <dgm:prSet phldrT="[文字]"/>
      <dgm:spPr>
        <a:solidFill>
          <a:schemeClr val="bg2">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消防局</a:t>
          </a:r>
        </a:p>
      </dgm:t>
    </dgm:pt>
    <dgm:pt modelId="{2E4C2EA8-5BBF-402F-9F87-89222383CDEA}" type="parTrans" cxnId="{2578586A-7C49-46B1-B5B6-4B6F621798D5}">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534B5B2A-065B-4F60-91C0-2AE3E79D0121}" type="sibTrans" cxnId="{2578586A-7C49-46B1-B5B6-4B6F621798D5}">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AB0DBB75-FC25-4A4E-8BA0-822D8DE39139}">
      <dgm:prSet phldrT="[文字]"/>
      <dgm:spPr>
        <a:solidFill>
          <a:schemeClr val="accent6">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前民政局長</a:t>
          </a:r>
        </a:p>
      </dgm:t>
    </dgm:pt>
    <dgm:pt modelId="{1630BFBC-FECA-4AE4-A890-7244C9F772F7}" type="parTrans" cxnId="{7C94218F-1C28-4F45-8146-5FC04D9A48B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DCC1FE1F-5C0A-40B6-A8F9-0DA38AD4AD6A}" type="sibTrans" cxnId="{7C94218F-1C28-4F45-8146-5FC04D9A48B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290AE932-9A61-4DDA-AACB-E063B7DBC6EF}" type="pres">
      <dgm:prSet presAssocID="{163A6E21-3363-4459-B701-644DCADD41B4}" presName="Name0" presStyleCnt="0">
        <dgm:presLayoutVars>
          <dgm:dir/>
          <dgm:resizeHandles val="exact"/>
        </dgm:presLayoutVars>
      </dgm:prSet>
      <dgm:spPr/>
    </dgm:pt>
    <dgm:pt modelId="{C63A6780-243C-4572-A7CF-01F5C7EC06AF}" type="pres">
      <dgm:prSet presAssocID="{163A6E21-3363-4459-B701-644DCADD41B4}" presName="cycle" presStyleCnt="0"/>
      <dgm:spPr/>
    </dgm:pt>
    <dgm:pt modelId="{CD642DA2-A7EE-420B-ACFD-49CC57C22674}" type="pres">
      <dgm:prSet presAssocID="{127C143B-CCE5-4B16-AFE9-DDD5A8234423}" presName="nodeFirstNode" presStyleLbl="node1" presStyleIdx="0" presStyleCnt="6">
        <dgm:presLayoutVars>
          <dgm:bulletEnabled val="1"/>
        </dgm:presLayoutVars>
      </dgm:prSet>
      <dgm:spPr/>
    </dgm:pt>
    <dgm:pt modelId="{AB7D0366-CB24-45C3-B71F-77649C591245}" type="pres">
      <dgm:prSet presAssocID="{EDF27041-039E-451F-A526-394AB0E72A17}" presName="sibTransFirstNode" presStyleLbl="bgShp" presStyleIdx="0" presStyleCnt="1" custLinFactNeighborX="0" custLinFactNeighborY="-1262"/>
      <dgm:spPr/>
    </dgm:pt>
    <dgm:pt modelId="{BB70FB4C-956A-4380-8618-6F19AC8C2AF2}" type="pres">
      <dgm:prSet presAssocID="{EFA4084B-6D11-405D-81C0-7849CAE7AE3E}" presName="nodeFollowingNodes" presStyleLbl="node1" presStyleIdx="1" presStyleCnt="6">
        <dgm:presLayoutVars>
          <dgm:bulletEnabled val="1"/>
        </dgm:presLayoutVars>
      </dgm:prSet>
      <dgm:spPr/>
    </dgm:pt>
    <dgm:pt modelId="{C68C42B4-F681-44AE-98A0-D92936896D03}" type="pres">
      <dgm:prSet presAssocID="{4FE8BC74-71A4-420C-8658-D589691476A4}" presName="nodeFollowingNodes" presStyleLbl="node1" presStyleIdx="2" presStyleCnt="6">
        <dgm:presLayoutVars>
          <dgm:bulletEnabled val="1"/>
        </dgm:presLayoutVars>
      </dgm:prSet>
      <dgm:spPr/>
    </dgm:pt>
    <dgm:pt modelId="{64A9F870-8649-40AF-86CD-895BCEE74777}" type="pres">
      <dgm:prSet presAssocID="{99A78ACA-1151-4A46-8F59-C32D1243A79D}" presName="nodeFollowingNodes" presStyleLbl="node1" presStyleIdx="3" presStyleCnt="6">
        <dgm:presLayoutVars>
          <dgm:bulletEnabled val="1"/>
        </dgm:presLayoutVars>
      </dgm:prSet>
      <dgm:spPr/>
    </dgm:pt>
    <dgm:pt modelId="{6BD2439F-9BCD-4BEB-98E1-069AB6CE6511}" type="pres">
      <dgm:prSet presAssocID="{8757CFC2-8D56-4BFE-8084-6429898D550A}" presName="nodeFollowingNodes" presStyleLbl="node1" presStyleIdx="4" presStyleCnt="6">
        <dgm:presLayoutVars>
          <dgm:bulletEnabled val="1"/>
        </dgm:presLayoutVars>
      </dgm:prSet>
      <dgm:spPr/>
    </dgm:pt>
    <dgm:pt modelId="{BB6BE123-48D6-4A32-B08F-CC838D3385C8}" type="pres">
      <dgm:prSet presAssocID="{AB0DBB75-FC25-4A4E-8BA0-822D8DE39139}" presName="nodeFollowingNodes" presStyleLbl="node1" presStyleIdx="5" presStyleCnt="6">
        <dgm:presLayoutVars>
          <dgm:bulletEnabled val="1"/>
        </dgm:presLayoutVars>
      </dgm:prSet>
      <dgm:spPr/>
    </dgm:pt>
  </dgm:ptLst>
  <dgm:cxnLst>
    <dgm:cxn modelId="{ADA68F07-61C6-4768-9FD0-C2EE053821A2}" srcId="{163A6E21-3363-4459-B701-644DCADD41B4}" destId="{99A78ACA-1151-4A46-8F59-C32D1243A79D}" srcOrd="3" destOrd="0" parTransId="{CFB978E4-9482-4C24-8030-4BFFA8BD52FD}" sibTransId="{524FB8F6-B40D-4E76-BB4C-89AA8FFFF709}"/>
    <dgm:cxn modelId="{9F445009-5E78-4B1D-B51A-D44A5E4568B8}" type="presOf" srcId="{4FE8BC74-71A4-420C-8658-D589691476A4}" destId="{C68C42B4-F681-44AE-98A0-D92936896D03}" srcOrd="0" destOrd="0" presId="urn:microsoft.com/office/officeart/2005/8/layout/cycle3"/>
    <dgm:cxn modelId="{130B9D3A-0E3A-4592-813B-0CEE0B644E2E}" type="presOf" srcId="{EFA4084B-6D11-405D-81C0-7849CAE7AE3E}" destId="{BB70FB4C-956A-4380-8618-6F19AC8C2AF2}" srcOrd="0" destOrd="0" presId="urn:microsoft.com/office/officeart/2005/8/layout/cycle3"/>
    <dgm:cxn modelId="{2578586A-7C49-46B1-B5B6-4B6F621798D5}" srcId="{163A6E21-3363-4459-B701-644DCADD41B4}" destId="{8757CFC2-8D56-4BFE-8084-6429898D550A}" srcOrd="4" destOrd="0" parTransId="{2E4C2EA8-5BBF-402F-9F87-89222383CDEA}" sibTransId="{534B5B2A-065B-4F60-91C0-2AE3E79D0121}"/>
    <dgm:cxn modelId="{7C94218F-1C28-4F45-8146-5FC04D9A48BF}" srcId="{163A6E21-3363-4459-B701-644DCADD41B4}" destId="{AB0DBB75-FC25-4A4E-8BA0-822D8DE39139}" srcOrd="5" destOrd="0" parTransId="{1630BFBC-FECA-4AE4-A890-7244C9F772F7}" sibTransId="{DCC1FE1F-5C0A-40B6-A8F9-0DA38AD4AD6A}"/>
    <dgm:cxn modelId="{F177F19E-7899-4410-847F-E812BD2DAB8D}" type="presOf" srcId="{AB0DBB75-FC25-4A4E-8BA0-822D8DE39139}" destId="{BB6BE123-48D6-4A32-B08F-CC838D3385C8}" srcOrd="0" destOrd="0" presId="urn:microsoft.com/office/officeart/2005/8/layout/cycle3"/>
    <dgm:cxn modelId="{A1D16CC7-567F-4980-B247-B17B3CD9B616}" type="presOf" srcId="{163A6E21-3363-4459-B701-644DCADD41B4}" destId="{290AE932-9A61-4DDA-AACB-E063B7DBC6EF}" srcOrd="0" destOrd="0" presId="urn:microsoft.com/office/officeart/2005/8/layout/cycle3"/>
    <dgm:cxn modelId="{D15E8EC7-C2C8-4510-9274-6D27D038B7AC}" srcId="{163A6E21-3363-4459-B701-644DCADD41B4}" destId="{127C143B-CCE5-4B16-AFE9-DDD5A8234423}" srcOrd="0" destOrd="0" parTransId="{6FD419C9-8B67-48E8-A42E-A68B5D4115A3}" sibTransId="{EDF27041-039E-451F-A526-394AB0E72A17}"/>
    <dgm:cxn modelId="{992563D1-F40B-4FA3-B637-4184BBD3A281}" type="presOf" srcId="{127C143B-CCE5-4B16-AFE9-DDD5A8234423}" destId="{CD642DA2-A7EE-420B-ACFD-49CC57C22674}" srcOrd="0" destOrd="0" presId="urn:microsoft.com/office/officeart/2005/8/layout/cycle3"/>
    <dgm:cxn modelId="{017DC9D3-A13E-4D0B-AB70-FB235E8A8476}" type="presOf" srcId="{EDF27041-039E-451F-A526-394AB0E72A17}" destId="{AB7D0366-CB24-45C3-B71F-77649C591245}" srcOrd="0" destOrd="0" presId="urn:microsoft.com/office/officeart/2005/8/layout/cycle3"/>
    <dgm:cxn modelId="{3DF36DDA-1F9D-4C17-B99D-24DAFE50E129}" type="presOf" srcId="{99A78ACA-1151-4A46-8F59-C32D1243A79D}" destId="{64A9F870-8649-40AF-86CD-895BCEE74777}" srcOrd="0" destOrd="0" presId="urn:microsoft.com/office/officeart/2005/8/layout/cycle3"/>
    <dgm:cxn modelId="{62C4D8DC-4F05-4F24-B311-91AA1F5BD43B}" srcId="{163A6E21-3363-4459-B701-644DCADD41B4}" destId="{4FE8BC74-71A4-420C-8658-D589691476A4}" srcOrd="2" destOrd="0" parTransId="{58F3BD74-AFB7-44E8-BAE9-92F6C778B6C0}" sibTransId="{977F84C0-41DA-41FD-AFD9-D810CC4E0257}"/>
    <dgm:cxn modelId="{76E305EE-CCCC-48C9-B7DD-15A48810A8CF}" srcId="{163A6E21-3363-4459-B701-644DCADD41B4}" destId="{EFA4084B-6D11-405D-81C0-7849CAE7AE3E}" srcOrd="1" destOrd="0" parTransId="{3953D567-52FD-47A4-B02B-A9D44EE34E13}" sibTransId="{F8E0E235-D082-4D03-9407-2FA4F076FDAE}"/>
    <dgm:cxn modelId="{AC8EB4EF-5678-4557-B409-659D0865DE71}" type="presOf" srcId="{8757CFC2-8D56-4BFE-8084-6429898D550A}" destId="{6BD2439F-9BCD-4BEB-98E1-069AB6CE6511}" srcOrd="0" destOrd="0" presId="urn:microsoft.com/office/officeart/2005/8/layout/cycle3"/>
    <dgm:cxn modelId="{A35817F5-1211-42D9-9DB0-227B3FB6EEE1}" type="presParOf" srcId="{290AE932-9A61-4DDA-AACB-E063B7DBC6EF}" destId="{C63A6780-243C-4572-A7CF-01F5C7EC06AF}" srcOrd="0" destOrd="0" presId="urn:microsoft.com/office/officeart/2005/8/layout/cycle3"/>
    <dgm:cxn modelId="{AAB2FEE9-2305-4492-93D6-19C20013F161}" type="presParOf" srcId="{C63A6780-243C-4572-A7CF-01F5C7EC06AF}" destId="{CD642DA2-A7EE-420B-ACFD-49CC57C22674}" srcOrd="0" destOrd="0" presId="urn:microsoft.com/office/officeart/2005/8/layout/cycle3"/>
    <dgm:cxn modelId="{A12A9C0A-84E4-4452-AB05-7E0FC829FF50}" type="presParOf" srcId="{C63A6780-243C-4572-A7CF-01F5C7EC06AF}" destId="{AB7D0366-CB24-45C3-B71F-77649C591245}" srcOrd="1" destOrd="0" presId="urn:microsoft.com/office/officeart/2005/8/layout/cycle3"/>
    <dgm:cxn modelId="{6BAB00CA-708F-47FD-88EA-10D530041DAB}" type="presParOf" srcId="{C63A6780-243C-4572-A7CF-01F5C7EC06AF}" destId="{BB70FB4C-956A-4380-8618-6F19AC8C2AF2}" srcOrd="2" destOrd="0" presId="urn:microsoft.com/office/officeart/2005/8/layout/cycle3"/>
    <dgm:cxn modelId="{E429BF8F-0771-40FD-83C8-44B64F3F4C3C}" type="presParOf" srcId="{C63A6780-243C-4572-A7CF-01F5C7EC06AF}" destId="{C68C42B4-F681-44AE-98A0-D92936896D03}" srcOrd="3" destOrd="0" presId="urn:microsoft.com/office/officeart/2005/8/layout/cycle3"/>
    <dgm:cxn modelId="{BCAF4FC8-4620-46F6-A2EA-DAE1481EF638}" type="presParOf" srcId="{C63A6780-243C-4572-A7CF-01F5C7EC06AF}" destId="{64A9F870-8649-40AF-86CD-895BCEE74777}" srcOrd="4" destOrd="0" presId="urn:microsoft.com/office/officeart/2005/8/layout/cycle3"/>
    <dgm:cxn modelId="{17489A1B-C1AB-4D51-A605-443BD2C2CDE7}" type="presParOf" srcId="{C63A6780-243C-4572-A7CF-01F5C7EC06AF}" destId="{6BD2439F-9BCD-4BEB-98E1-069AB6CE6511}" srcOrd="5" destOrd="0" presId="urn:microsoft.com/office/officeart/2005/8/layout/cycle3"/>
    <dgm:cxn modelId="{68BD89E9-F568-483A-8DFF-98EC3F8882DC}" type="presParOf" srcId="{C63A6780-243C-4572-A7CF-01F5C7EC06AF}" destId="{BB6BE123-48D6-4A32-B08F-CC838D3385C8}"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D0366-CB24-45C3-B71F-77649C591245}">
      <dsp:nvSpPr>
        <dsp:cNvPr id="0" name=""/>
        <dsp:cNvSpPr/>
      </dsp:nvSpPr>
      <dsp:spPr>
        <a:xfrm>
          <a:off x="1358799" y="-74400"/>
          <a:ext cx="5410400" cy="5410400"/>
        </a:xfrm>
        <a:prstGeom prst="circularArrow">
          <a:avLst>
            <a:gd name="adj1" fmla="val 5274"/>
            <a:gd name="adj2" fmla="val 312630"/>
            <a:gd name="adj3" fmla="val 14229145"/>
            <a:gd name="adj4" fmla="val 17126425"/>
            <a:gd name="adj5" fmla="val 547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CD642DA2-A7EE-420B-ACFD-49CC57C22674}">
      <dsp:nvSpPr>
        <dsp:cNvPr id="0" name=""/>
        <dsp:cNvSpPr/>
      </dsp:nvSpPr>
      <dsp:spPr>
        <a:xfrm>
          <a:off x="3036093" y="491"/>
          <a:ext cx="2055812" cy="1027906"/>
        </a:xfrm>
        <a:prstGeom prst="roundRect">
          <a:avLst/>
        </a:prstGeom>
        <a:solidFill>
          <a:schemeClr val="accent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酒店業者</a:t>
          </a:r>
        </a:p>
      </dsp:txBody>
      <dsp:txXfrm>
        <a:off x="3086271" y="50669"/>
        <a:ext cx="1955456" cy="927550"/>
      </dsp:txXfrm>
    </dsp:sp>
    <dsp:sp modelId="{BB70FB4C-956A-4380-8618-6F19AC8C2AF2}">
      <dsp:nvSpPr>
        <dsp:cNvPr id="0" name=""/>
        <dsp:cNvSpPr/>
      </dsp:nvSpPr>
      <dsp:spPr>
        <a:xfrm>
          <a:off x="4936922" y="1097936"/>
          <a:ext cx="2055812" cy="1027906"/>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前民政局長</a:t>
          </a:r>
        </a:p>
      </dsp:txBody>
      <dsp:txXfrm>
        <a:off x="4987100" y="1148114"/>
        <a:ext cx="1955456" cy="927550"/>
      </dsp:txXfrm>
    </dsp:sp>
    <dsp:sp modelId="{C68C42B4-F681-44AE-98A0-D92936896D03}">
      <dsp:nvSpPr>
        <dsp:cNvPr id="0" name=""/>
        <dsp:cNvSpPr/>
      </dsp:nvSpPr>
      <dsp:spPr>
        <a:xfrm>
          <a:off x="4936922" y="3292824"/>
          <a:ext cx="2055812" cy="102790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工務局</a:t>
          </a:r>
        </a:p>
      </dsp:txBody>
      <dsp:txXfrm>
        <a:off x="4987100" y="3343002"/>
        <a:ext cx="1955456" cy="927550"/>
      </dsp:txXfrm>
    </dsp:sp>
    <dsp:sp modelId="{64A9F870-8649-40AF-86CD-895BCEE74777}">
      <dsp:nvSpPr>
        <dsp:cNvPr id="0" name=""/>
        <dsp:cNvSpPr/>
      </dsp:nvSpPr>
      <dsp:spPr>
        <a:xfrm>
          <a:off x="3036093" y="4390268"/>
          <a:ext cx="2055812" cy="102790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經發局</a:t>
          </a:r>
        </a:p>
      </dsp:txBody>
      <dsp:txXfrm>
        <a:off x="3086271" y="4440446"/>
        <a:ext cx="1955456" cy="927550"/>
      </dsp:txXfrm>
    </dsp:sp>
    <dsp:sp modelId="{6BD2439F-9BCD-4BEB-98E1-069AB6CE6511}">
      <dsp:nvSpPr>
        <dsp:cNvPr id="0" name=""/>
        <dsp:cNvSpPr/>
      </dsp:nvSpPr>
      <dsp:spPr>
        <a:xfrm>
          <a:off x="1135264" y="3292824"/>
          <a:ext cx="2055812" cy="1027906"/>
        </a:xfrm>
        <a:prstGeom prst="roundRect">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消防局</a:t>
          </a:r>
        </a:p>
      </dsp:txBody>
      <dsp:txXfrm>
        <a:off x="1185442" y="3343002"/>
        <a:ext cx="1955456" cy="927550"/>
      </dsp:txXfrm>
    </dsp:sp>
    <dsp:sp modelId="{BB6BE123-48D6-4A32-B08F-CC838D3385C8}">
      <dsp:nvSpPr>
        <dsp:cNvPr id="0" name=""/>
        <dsp:cNvSpPr/>
      </dsp:nvSpPr>
      <dsp:spPr>
        <a:xfrm>
          <a:off x="1135264" y="1097936"/>
          <a:ext cx="2055812" cy="1027906"/>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前民政局長</a:t>
          </a:r>
        </a:p>
      </dsp:txBody>
      <dsp:txXfrm>
        <a:off x="1185442" y="1148114"/>
        <a:ext cx="1955456" cy="92755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197DD9-E036-4FCE-B456-D7E489A59605}" type="datetimeFigureOut">
              <a:rPr lang="zh-TW" altLang="en-US" smtClean="0"/>
              <a:t>2024/4/15</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96315CA-75D2-4353-BABB-D077152B3ECA}" type="slidenum">
              <a:rPr lang="zh-TW" altLang="en-US" smtClean="0"/>
              <a:t>‹#›</a:t>
            </a:fld>
            <a:endParaRPr lang="zh-TW" altLang="en-US"/>
          </a:p>
        </p:txBody>
      </p:sp>
    </p:spTree>
    <p:extLst>
      <p:ext uri="{BB962C8B-B14F-4D97-AF65-F5344CB8AC3E}">
        <p14:creationId xmlns:p14="http://schemas.microsoft.com/office/powerpoint/2010/main" val="313061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公務員應嚴守保密義務，公務員服務法係屬概括規定，實際上，是否洩密及是否應加處罰，則散見於刑法或其他法律。</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2</a:t>
            </a:fld>
            <a:endParaRPr lang="zh-TW" altLang="en-US"/>
          </a:p>
        </p:txBody>
      </p:sp>
    </p:spTree>
    <p:extLst>
      <p:ext uri="{BB962C8B-B14F-4D97-AF65-F5344CB8AC3E}">
        <p14:creationId xmlns:p14="http://schemas.microsoft.com/office/powerpoint/2010/main" val="2733759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個別法規亦有民事賠償相關規定，如：</a:t>
            </a:r>
            <a:endParaRPr lang="en-US" altLang="zh-TW" dirty="0"/>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一）營業秘密法第九條第一項規定：「公務員因承辦公務而知悉或持有他人之營業秘密者，不得使用或無故洩漏之。」第十二條第一項前段規定：「因故意或過失不法侵害他人之營業秘密者，負損害賠償責任。」 </a:t>
            </a:r>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（二）電腦處理個人資料保護法第二十七條第一項前段規定：「公務機關違反本法規定，致當事人權益受損害者，應負損害賠償責任。」 </a:t>
            </a:r>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11</a:t>
            </a:fld>
            <a:endParaRPr lang="zh-TW" altLang="en-US"/>
          </a:p>
        </p:txBody>
      </p:sp>
    </p:spTree>
    <p:extLst>
      <p:ext uri="{BB962C8B-B14F-4D97-AF65-F5344CB8AC3E}">
        <p14:creationId xmlns:p14="http://schemas.microsoft.com/office/powerpoint/2010/main" val="200184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800" b="0" i="0" u="none" strike="noStrike" baseline="0" dirty="0">
              <a:solidFill>
                <a:srgbClr val="00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3</a:t>
            </a:fld>
            <a:endParaRPr lang="zh-TW" altLang="en-US"/>
          </a:p>
        </p:txBody>
      </p:sp>
    </p:spTree>
    <p:extLst>
      <p:ext uri="{BB962C8B-B14F-4D97-AF65-F5344CB8AC3E}">
        <p14:creationId xmlns:p14="http://schemas.microsoft.com/office/powerpoint/2010/main" val="119570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kern="100" dirty="0">
                <a:effectLst/>
                <a:ea typeface="標楷體" panose="03000509000000000000" pitchFamily="65" charset="-120"/>
                <a:cs typeface="Times New Roman" panose="02020603050405020304" pitchFamily="18" charset="0"/>
              </a:rPr>
              <a:t>陳宗彥於擔任臺南市政府民政局長期間，據臺南地檢署偵辦酒店業者妨害風化案件之監聽譯文、</a:t>
            </a:r>
            <a:r>
              <a:rPr lang="en-US" altLang="zh-TW" sz="1200" b="1" kern="100" dirty="0">
                <a:effectLst/>
                <a:ea typeface="標楷體" panose="03000509000000000000" pitchFamily="65" charset="-120"/>
                <a:cs typeface="Times New Roman" panose="02020603050405020304" pitchFamily="18" charset="0"/>
              </a:rPr>
              <a:t>Line</a:t>
            </a:r>
            <a:r>
              <a:rPr lang="zh-TW" altLang="zh-TW" sz="1200" b="1" kern="100" dirty="0">
                <a:effectLst/>
                <a:ea typeface="標楷體" panose="03000509000000000000" pitchFamily="65" charset="-120"/>
                <a:cs typeface="Times New Roman" panose="02020603050405020304" pitchFamily="18" charset="0"/>
              </a:rPr>
              <a:t>畫面截圖等卷證資料，可知陳宗彥</a:t>
            </a:r>
            <a:r>
              <a:rPr lang="en-US" altLang="zh-TW" sz="1200" b="1" kern="100" dirty="0">
                <a:effectLst/>
                <a:ea typeface="標楷體" panose="03000509000000000000" pitchFamily="65" charset="-120"/>
                <a:cs typeface="Times New Roman" panose="02020603050405020304" pitchFamily="18" charset="0"/>
              </a:rPr>
              <a:t>(</a:t>
            </a:r>
            <a:r>
              <a:rPr lang="zh-TW" altLang="zh-TW" sz="1200" b="1" kern="100" dirty="0">
                <a:effectLst/>
                <a:ea typeface="標楷體" panose="03000509000000000000" pitchFamily="65" charset="-120"/>
                <a:cs typeface="Times New Roman" panose="02020603050405020304" pitchFamily="18" charset="0"/>
              </a:rPr>
              <a:t>代稱陳董</a:t>
            </a:r>
            <a:r>
              <a:rPr lang="en-US" altLang="zh-TW" sz="1200" b="1" kern="100" dirty="0">
                <a:effectLst/>
                <a:ea typeface="標楷體" panose="03000509000000000000" pitchFamily="65" charset="-120"/>
                <a:cs typeface="Times New Roman" panose="02020603050405020304" pitchFamily="18" charset="0"/>
              </a:rPr>
              <a:t>)</a:t>
            </a:r>
            <a:r>
              <a:rPr lang="zh-TW" altLang="zh-TW" sz="1200" b="1" kern="100" dirty="0">
                <a:effectLst/>
                <a:ea typeface="標楷體" panose="03000509000000000000" pitchFamily="65" charset="-120"/>
                <a:cs typeface="Times New Roman" panose="02020603050405020304" pitchFamily="18" charset="0"/>
              </a:rPr>
              <a:t>分別於</a:t>
            </a:r>
            <a:r>
              <a:rPr lang="en-US" altLang="zh-TW" sz="1200" b="1" kern="100" dirty="0">
                <a:effectLst/>
                <a:ea typeface="標楷體" panose="03000509000000000000" pitchFamily="65" charset="-120"/>
                <a:cs typeface="Times New Roman" panose="02020603050405020304" pitchFamily="18" charset="0"/>
              </a:rPr>
              <a:t>102</a:t>
            </a:r>
            <a:r>
              <a:rPr lang="zh-TW" altLang="zh-TW" sz="1200" b="1" kern="100" dirty="0">
                <a:effectLst/>
                <a:ea typeface="標楷體" panose="03000509000000000000" pitchFamily="65" charset="-120"/>
                <a:cs typeface="Times New Roman" panose="02020603050405020304" pitchFamily="18" charset="0"/>
              </a:rPr>
              <a:t>年</a:t>
            </a:r>
            <a:r>
              <a:rPr lang="en-US" altLang="zh-TW" sz="1200" b="1" kern="100" dirty="0">
                <a:effectLst/>
                <a:ea typeface="標楷體" panose="03000509000000000000" pitchFamily="65" charset="-120"/>
                <a:cs typeface="Times New Roman" panose="02020603050405020304" pitchFamily="18" charset="0"/>
              </a:rPr>
              <a:t>8</a:t>
            </a:r>
            <a:r>
              <a:rPr lang="zh-TW" altLang="zh-TW" sz="1200" b="1" kern="100" dirty="0">
                <a:effectLst/>
                <a:ea typeface="標楷體" panose="03000509000000000000" pitchFamily="65" charset="-120"/>
                <a:cs typeface="Times New Roman" panose="02020603050405020304" pitchFamily="18" charset="0"/>
              </a:rPr>
              <a:t>月</a:t>
            </a:r>
            <a:r>
              <a:rPr lang="en-US" altLang="zh-TW" sz="1200" b="1" kern="100" dirty="0">
                <a:effectLst/>
                <a:ea typeface="標楷體" panose="03000509000000000000" pitchFamily="65" charset="-120"/>
                <a:cs typeface="Times New Roman" panose="02020603050405020304" pitchFamily="18" charset="0"/>
              </a:rPr>
              <a:t>26</a:t>
            </a:r>
            <a:r>
              <a:rPr lang="zh-TW" altLang="zh-TW" sz="1200" b="1" kern="100" dirty="0">
                <a:effectLst/>
                <a:ea typeface="標楷體" panose="03000509000000000000" pitchFamily="65" charset="-120"/>
                <a:cs typeface="Times New Roman" panose="02020603050405020304" pitchFamily="18" charset="0"/>
              </a:rPr>
              <a:t>日及</a:t>
            </a:r>
            <a:r>
              <a:rPr lang="en-US" altLang="zh-TW" sz="1200" b="1" kern="100" dirty="0">
                <a:effectLst/>
                <a:latin typeface="標楷體" panose="03000509000000000000" pitchFamily="65" charset="-120"/>
                <a:cs typeface="Times New Roman" panose="02020603050405020304" pitchFamily="18" charset="0"/>
              </a:rPr>
              <a:t>12</a:t>
            </a:r>
            <a:r>
              <a:rPr lang="zh-TW" altLang="zh-TW" sz="1200" b="1" kern="100" dirty="0">
                <a:effectLst/>
                <a:ea typeface="標楷體" panose="03000509000000000000" pitchFamily="65" charset="-120"/>
                <a:cs typeface="Times New Roman" panose="02020603050405020304" pitchFamily="18" charset="0"/>
              </a:rPr>
              <a:t>月</a:t>
            </a:r>
            <a:r>
              <a:rPr lang="en-US" altLang="zh-TW" sz="1200" b="1" kern="100" dirty="0">
                <a:effectLst/>
                <a:ea typeface="標楷體" panose="03000509000000000000" pitchFamily="65" charset="-120"/>
                <a:cs typeface="Times New Roman" panose="02020603050405020304" pitchFamily="18" charset="0"/>
              </a:rPr>
              <a:t>16</a:t>
            </a:r>
            <a:r>
              <a:rPr lang="zh-TW" altLang="zh-TW" sz="1200" b="1" kern="100" dirty="0">
                <a:effectLst/>
                <a:ea typeface="標楷體" panose="03000509000000000000" pitchFamily="65" charset="-120"/>
                <a:cs typeface="Times New Roman" panose="02020603050405020304" pitchFamily="18" charset="0"/>
              </a:rPr>
              <a:t>日協助酒店業者向該府所屬相關機關關切「視聽歌唱場所變更使用工程」申請案，陳宗彥於本院詢問時坦承「有請辦公室秘書詢問案件進度並告知業者，但絕對沒施壓」</a:t>
            </a:r>
            <a:endParaRPr lang="zh-TW" altLang="en-US" sz="1200" dirty="0"/>
          </a:p>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4</a:t>
            </a:fld>
            <a:endParaRPr lang="zh-TW" altLang="en-US"/>
          </a:p>
        </p:txBody>
      </p:sp>
    </p:spTree>
    <p:extLst>
      <p:ext uri="{BB962C8B-B14F-4D97-AF65-F5344CB8AC3E}">
        <p14:creationId xmlns:p14="http://schemas.microsoft.com/office/powerpoint/2010/main" val="109712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另外值得一提的是，行政院「文書處理手冊」第 </a:t>
            </a:r>
            <a:r>
              <a:rPr lang="en-US" altLang="zh-TW" dirty="0"/>
              <a:t>69 </a:t>
            </a:r>
            <a:r>
              <a:rPr lang="zh-TW" altLang="en-US" dirty="0"/>
              <a:t>點第 </a:t>
            </a:r>
            <a:r>
              <a:rPr lang="en-US" altLang="zh-TW" dirty="0"/>
              <a:t>1 </a:t>
            </a:r>
            <a:r>
              <a:rPr lang="zh-TW" altLang="en-US" dirty="0"/>
              <a:t>項：「各機關員工對於本機關文書，除經允許公開者外，應保守機密，不得洩漏」。→</a:t>
            </a:r>
            <a:r>
              <a:rPr lang="zh-TW" altLang="en-US" b="1" dirty="0"/>
              <a:t>機關員工對於公文的保密義務並不以「機密等級」為要件</a:t>
            </a:r>
            <a:r>
              <a:rPr lang="zh-TW" altLang="en-US" dirty="0"/>
              <a:t>。</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5</a:t>
            </a:fld>
            <a:endParaRPr lang="zh-TW" altLang="en-US"/>
          </a:p>
        </p:txBody>
      </p:sp>
    </p:spTree>
    <p:extLst>
      <p:ext uri="{BB962C8B-B14F-4D97-AF65-F5344CB8AC3E}">
        <p14:creationId xmlns:p14="http://schemas.microsoft.com/office/powerpoint/2010/main" val="227074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6</a:t>
            </a:fld>
            <a:endParaRPr lang="zh-TW" altLang="en-US"/>
          </a:p>
        </p:txBody>
      </p:sp>
    </p:spTree>
    <p:extLst>
      <p:ext uri="{BB962C8B-B14F-4D97-AF65-F5344CB8AC3E}">
        <p14:creationId xmlns:p14="http://schemas.microsoft.com/office/powerpoint/2010/main" val="2740847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7</a:t>
            </a:fld>
            <a:endParaRPr lang="zh-TW" altLang="en-US"/>
          </a:p>
        </p:txBody>
      </p:sp>
    </p:spTree>
    <p:extLst>
      <p:ext uri="{BB962C8B-B14F-4D97-AF65-F5344CB8AC3E}">
        <p14:creationId xmlns:p14="http://schemas.microsoft.com/office/powerpoint/2010/main" val="162170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政府資訊公開法第</a:t>
            </a:r>
            <a:r>
              <a:rPr lang="en-US" altLang="zh-TW" dirty="0"/>
              <a:t>18</a:t>
            </a:r>
            <a:r>
              <a:rPr lang="zh-TW" altLang="en-US" dirty="0"/>
              <a:t>條及檔案法第</a:t>
            </a:r>
            <a:r>
              <a:rPr lang="en-US" altLang="zh-TW" dirty="0"/>
              <a:t>18</a:t>
            </a:r>
            <a:r>
              <a:rPr lang="zh-TW" altLang="en-US" dirty="0"/>
              <a:t>條，均有規定「應限制公開或不予提供之政府資訊」或「得拒絕外界申請閱覽、抄錄或複製檔案」之事由。</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8</a:t>
            </a:fld>
            <a:endParaRPr lang="zh-TW" altLang="en-US"/>
          </a:p>
        </p:txBody>
      </p:sp>
    </p:spTree>
    <p:extLst>
      <p:ext uri="{BB962C8B-B14F-4D97-AF65-F5344CB8AC3E}">
        <p14:creationId xmlns:p14="http://schemas.microsoft.com/office/powerpoint/2010/main" val="57160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9</a:t>
            </a:fld>
            <a:endParaRPr lang="zh-TW" altLang="en-US"/>
          </a:p>
        </p:txBody>
      </p:sp>
    </p:spTree>
    <p:extLst>
      <p:ext uri="{BB962C8B-B14F-4D97-AF65-F5344CB8AC3E}">
        <p14:creationId xmlns:p14="http://schemas.microsoft.com/office/powerpoint/2010/main" val="3241220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10</a:t>
            </a:fld>
            <a:endParaRPr lang="zh-TW" altLang="en-US"/>
          </a:p>
        </p:txBody>
      </p:sp>
    </p:spTree>
    <p:extLst>
      <p:ext uri="{BB962C8B-B14F-4D97-AF65-F5344CB8AC3E}">
        <p14:creationId xmlns:p14="http://schemas.microsoft.com/office/powerpoint/2010/main" val="398569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5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08280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11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609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32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6965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24602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8927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40068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191A74-CFAC-4E84-8312-B89F8D57C0FB}" type="datetimeFigureOut">
              <a:rPr lang="zh-TW" altLang="en-US" smtClean="0"/>
              <a:t>2024/4/15</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57631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23898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191A74-CFAC-4E84-8312-B89F8D57C0FB}" type="datetimeFigureOut">
              <a:rPr lang="zh-TW" altLang="en-US" smtClean="0"/>
              <a:t>2024/4/15</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863AC2-94E3-468A-9B91-17A1B6F13432}"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325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zh/photo/1448083" TargetMode="External"/><Relationship Id="rId7" Type="http://schemas.openxmlformats.org/officeDocument/2006/relationships/hyperlink" Target="https://pxhere.com/zh/photo/759742"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pxhere.com/zh/photo/1542803"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9.svg"/><Relationship Id="rId5" Type="http://schemas.openxmlformats.org/officeDocument/2006/relationships/diagramQuickStyle" Target="../diagrams/quickStyle1.xml"/><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sv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圖片 15" descr="一張含有 卡通, 美工圖案, 圖形, 圖解 的圖片&#10;&#10;自動產生的描述">
            <a:extLst>
              <a:ext uri="{FF2B5EF4-FFF2-40B4-BE49-F238E27FC236}">
                <a16:creationId xmlns:a16="http://schemas.microsoft.com/office/drawing/2014/main" id="{2F598A16-6984-267E-734E-02913B27471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129" r="3" b="3"/>
          <a:stretch/>
        </p:blipFill>
        <p:spPr>
          <a:xfrm>
            <a:off x="8529321" y="10"/>
            <a:ext cx="3662680" cy="3401558"/>
          </a:xfrm>
          <a:custGeom>
            <a:avLst/>
            <a:gdLst/>
            <a:ahLst/>
            <a:cxnLst/>
            <a:rect l="l" t="t" r="r" b="b"/>
            <a:pathLst>
              <a:path w="3662680" h="3401568">
                <a:moveTo>
                  <a:pt x="0" y="0"/>
                </a:moveTo>
                <a:lnTo>
                  <a:pt x="3662680" y="0"/>
                </a:lnTo>
                <a:lnTo>
                  <a:pt x="3662680" y="3401568"/>
                </a:lnTo>
                <a:lnTo>
                  <a:pt x="774527" y="3401568"/>
                </a:lnTo>
                <a:lnTo>
                  <a:pt x="769892" y="3133175"/>
                </a:lnTo>
                <a:cubicBezTo>
                  <a:pt x="732577" y="2055441"/>
                  <a:pt x="492520" y="1056020"/>
                  <a:pt x="104445" y="215033"/>
                </a:cubicBezTo>
                <a:close/>
              </a:path>
            </a:pathLst>
          </a:custGeom>
        </p:spPr>
      </p:pic>
      <p:pic>
        <p:nvPicPr>
          <p:cNvPr id="14" name="圖片 13" descr="一張含有 眼睛, 特寫, 虹膜, 管風琴 的圖片&#10;&#10;自動產生的描述">
            <a:extLst>
              <a:ext uri="{FF2B5EF4-FFF2-40B4-BE49-F238E27FC236}">
                <a16:creationId xmlns:a16="http://schemas.microsoft.com/office/drawing/2014/main" id="{D938863C-8B74-2C0E-E459-169CECCB41A9}"/>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0603" r="8587" b="1"/>
          <a:stretch/>
        </p:blipFill>
        <p:spPr>
          <a:xfrm>
            <a:off x="5115314" y="10"/>
            <a:ext cx="4118110" cy="3401558"/>
          </a:xfrm>
          <a:custGeom>
            <a:avLst/>
            <a:gdLst/>
            <a:ahLst/>
            <a:cxnLst/>
            <a:rect l="l" t="t" r="r" b="b"/>
            <a:pathLst>
              <a:path w="4118110" h="3401568">
                <a:moveTo>
                  <a:pt x="0" y="0"/>
                </a:moveTo>
                <a:lnTo>
                  <a:pt x="3343575" y="0"/>
                </a:lnTo>
                <a:lnTo>
                  <a:pt x="3448028" y="215050"/>
                </a:lnTo>
                <a:cubicBezTo>
                  <a:pt x="3836103" y="1056037"/>
                  <a:pt x="4076161" y="2055458"/>
                  <a:pt x="4113475" y="3133192"/>
                </a:cubicBezTo>
                <a:lnTo>
                  <a:pt x="4118110" y="3401568"/>
                </a:lnTo>
                <a:lnTo>
                  <a:pt x="801224" y="3401568"/>
                </a:lnTo>
                <a:lnTo>
                  <a:pt x="797493" y="3185579"/>
                </a:lnTo>
                <a:cubicBezTo>
                  <a:pt x="756786" y="2009870"/>
                  <a:pt x="474799" y="927359"/>
                  <a:pt x="22579" y="42066"/>
                </a:cubicBezTo>
                <a:close/>
              </a:path>
            </a:pathLst>
          </a:custGeom>
        </p:spPr>
      </p:pic>
      <p:pic>
        <p:nvPicPr>
          <p:cNvPr id="33" name="圖片 32" descr="一張含有 空格鍵, 辦公用品, 辦公室設備, 電腦 的圖片&#10;&#10;自動產生的描述">
            <a:extLst>
              <a:ext uri="{FF2B5EF4-FFF2-40B4-BE49-F238E27FC236}">
                <a16:creationId xmlns:a16="http://schemas.microsoft.com/office/drawing/2014/main" id="{C93A485B-6878-5F2B-3956-049FB8BBD54B}"/>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t="11199" r="-1" b="16246"/>
          <a:stretch/>
        </p:blipFill>
        <p:spPr>
          <a:xfrm>
            <a:off x="5168353" y="3456432"/>
            <a:ext cx="7023646" cy="3401568"/>
          </a:xfrm>
          <a:custGeom>
            <a:avLst/>
            <a:gdLst/>
            <a:ahLst/>
            <a:cxnLst/>
            <a:rect l="l" t="t" r="r" b="b"/>
            <a:pathLst>
              <a:path w="7023646" h="3401568">
                <a:moveTo>
                  <a:pt x="749132" y="0"/>
                </a:moveTo>
                <a:lnTo>
                  <a:pt x="7023646" y="0"/>
                </a:lnTo>
                <a:lnTo>
                  <a:pt x="7023646" y="3401568"/>
                </a:lnTo>
                <a:lnTo>
                  <a:pt x="0" y="3401568"/>
                </a:lnTo>
                <a:lnTo>
                  <a:pt x="79008" y="3238906"/>
                </a:lnTo>
                <a:cubicBezTo>
                  <a:pt x="502362" y="2321466"/>
                  <a:pt x="749563" y="1215476"/>
                  <a:pt x="749563" y="24956"/>
                </a:cubicBezTo>
                <a:close/>
              </a:path>
            </a:pathLst>
          </a:custGeom>
        </p:spPr>
      </p:pic>
      <p:sp>
        <p:nvSpPr>
          <p:cNvPr id="2" name="標題 1">
            <a:extLst>
              <a:ext uri="{FF2B5EF4-FFF2-40B4-BE49-F238E27FC236}">
                <a16:creationId xmlns:a16="http://schemas.microsoft.com/office/drawing/2014/main" id="{52AE5AD6-7880-A0E1-188C-90730C6BC48B}"/>
              </a:ext>
            </a:extLst>
          </p:cNvPr>
          <p:cNvSpPr>
            <a:spLocks noGrp="1"/>
          </p:cNvSpPr>
          <p:nvPr>
            <p:ph type="ctrTitle"/>
          </p:nvPr>
        </p:nvSpPr>
        <p:spPr>
          <a:xfrm>
            <a:off x="438912" y="1527048"/>
            <a:ext cx="5020056" cy="2770632"/>
          </a:xfrm>
        </p:spPr>
        <p:txBody>
          <a:bodyPr>
            <a:normAutofit/>
          </a:bodyPr>
          <a:lstStyle/>
          <a:p>
            <a:pPr algn="l"/>
            <a:r>
              <a:rPr lang="zh-TW" altLang="en-US" sz="54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文書處理手冊公務員保密義務及注意事項</a:t>
            </a:r>
          </a:p>
        </p:txBody>
      </p:sp>
      <p:sp>
        <p:nvSpPr>
          <p:cNvPr id="5" name="副標題 4">
            <a:extLst>
              <a:ext uri="{FF2B5EF4-FFF2-40B4-BE49-F238E27FC236}">
                <a16:creationId xmlns:a16="http://schemas.microsoft.com/office/drawing/2014/main" id="{F1049E24-A713-75FB-F10F-B3B7028F92DF}"/>
              </a:ext>
            </a:extLst>
          </p:cNvPr>
          <p:cNvSpPr>
            <a:spLocks noGrp="1"/>
          </p:cNvSpPr>
          <p:nvPr>
            <p:ph type="subTitle" idx="1"/>
          </p:nvPr>
        </p:nvSpPr>
        <p:spPr>
          <a:xfrm>
            <a:off x="1984954" y="4434840"/>
            <a:ext cx="10058400" cy="1143000"/>
          </a:xfrm>
        </p:spPr>
        <p:txBody>
          <a:bodyPr/>
          <a:lstStyle/>
          <a:p>
            <a:r>
              <a:rPr lang="zh-TW" altLang="en-US" dirty="0">
                <a:latin typeface="蘋方-繁" panose="020B0400000000000000" pitchFamily="34" charset="-120"/>
                <a:ea typeface="蘋方-繁" panose="020B0400000000000000" pitchFamily="34" charset="-120"/>
              </a:rPr>
              <a:t>台南市政府政風處製作</a:t>
            </a:r>
          </a:p>
        </p:txBody>
      </p:sp>
    </p:spTree>
    <p:extLst>
      <p:ext uri="{BB962C8B-B14F-4D97-AF65-F5344CB8AC3E}">
        <p14:creationId xmlns:p14="http://schemas.microsoft.com/office/powerpoint/2010/main" val="12338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4F27CD-8F30-0323-492C-51A6A459F6C8}"/>
              </a:ext>
            </a:extLst>
          </p:cNvPr>
          <p:cNvSpPr>
            <a:spLocks noGrp="1"/>
          </p:cNvSpPr>
          <p:nvPr>
            <p:ph type="title"/>
          </p:nvPr>
        </p:nvSpPr>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公務員違反保密義務之行政責任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CE4F9814-8ECC-920C-F996-00213F8DF4C6}"/>
              </a:ext>
            </a:extLst>
          </p:cNvPr>
          <p:cNvSpPr>
            <a:spLocks noGrp="1"/>
          </p:cNvSpPr>
          <p:nvPr>
            <p:ph idx="1"/>
          </p:nvPr>
        </p:nvSpPr>
        <p:spPr>
          <a:xfrm>
            <a:off x="1219302" y="2133961"/>
            <a:ext cx="4482549" cy="3384000"/>
          </a:xfrm>
        </p:spPr>
        <p:style>
          <a:lnRef idx="1">
            <a:schemeClr val="accent6"/>
          </a:lnRef>
          <a:fillRef idx="2">
            <a:schemeClr val="accent6"/>
          </a:fillRef>
          <a:effectRef idx="1">
            <a:schemeClr val="accent6"/>
          </a:effectRef>
          <a:fontRef idx="minor">
            <a:schemeClr val="dk1"/>
          </a:fontRef>
        </p:style>
        <p:txBody>
          <a:bodyPr>
            <a:normAutofit/>
          </a:bodyPr>
          <a:lstStyle/>
          <a:p>
            <a:r>
              <a:rPr lang="zh-TW" altLang="en-US" sz="2400" dirty="0"/>
              <a:t> </a:t>
            </a:r>
            <a:r>
              <a:rPr lang="zh-TW" altLang="en-US" sz="2400" b="1" dirty="0">
                <a:latin typeface="標楷體" panose="03000509000000000000" pitchFamily="65" charset="-120"/>
                <a:ea typeface="標楷體" panose="03000509000000000000" pitchFamily="65" charset="-120"/>
              </a:rPr>
              <a:t>懲戒責任</a:t>
            </a:r>
          </a:p>
          <a:p>
            <a:pPr marL="292608" lvl="1" indent="0">
              <a:spcBef>
                <a:spcPts val="600"/>
              </a:spcBef>
              <a:buNone/>
            </a:pPr>
            <a:r>
              <a:rPr lang="zh-TW" altLang="en-US" sz="2400" dirty="0">
                <a:latin typeface="標楷體" panose="03000509000000000000" pitchFamily="65" charset="-120"/>
                <a:ea typeface="標楷體" panose="03000509000000000000" pitchFamily="65" charset="-120"/>
              </a:rPr>
              <a:t>依據「</a:t>
            </a:r>
            <a:r>
              <a:rPr lang="zh-TW" altLang="en-US" sz="2400" dirty="0">
                <a:solidFill>
                  <a:srgbClr val="FF0000"/>
                </a:solidFill>
                <a:latin typeface="標楷體" panose="03000509000000000000" pitchFamily="65" charset="-120"/>
                <a:ea typeface="標楷體" panose="03000509000000000000" pitchFamily="65" charset="-120"/>
              </a:rPr>
              <a:t>公務員懲戒法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條，公務員懲戒委員會對於公務員因洩漏公務機密移付懲戒之案例，有公務員因</a:t>
            </a:r>
            <a:r>
              <a:rPr lang="zh-TW" altLang="en-US" sz="2400" dirty="0">
                <a:solidFill>
                  <a:srgbClr val="FF0000"/>
                </a:solidFill>
                <a:latin typeface="標楷體" panose="03000509000000000000" pitchFamily="65" charset="-120"/>
                <a:ea typeface="標楷體" panose="03000509000000000000" pitchFamily="65" charset="-120"/>
              </a:rPr>
              <a:t>洩密而予以降級或記過者，更有直接予以撤職者</a:t>
            </a:r>
            <a:r>
              <a:rPr lang="zh-TW" altLang="en-US" sz="2400" dirty="0">
                <a:latin typeface="標楷體" panose="03000509000000000000" pitchFamily="65" charset="-120"/>
                <a:ea typeface="標楷體" panose="03000509000000000000" pitchFamily="65" charset="-120"/>
              </a:rPr>
              <a:t>。</a:t>
            </a:r>
          </a:p>
          <a:p>
            <a:endParaRPr lang="en-US" altLang="zh-TW" sz="22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173AC11D-3F69-4F2F-BAC7-5D212A355B3B}"/>
              </a:ext>
            </a:extLst>
          </p:cNvPr>
          <p:cNvSpPr txBox="1"/>
          <p:nvPr/>
        </p:nvSpPr>
        <p:spPr>
          <a:xfrm>
            <a:off x="6096001" y="2133961"/>
            <a:ext cx="4595446" cy="34624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TW" altLang="en-US" sz="2400" b="1" dirty="0">
                <a:latin typeface="標楷體" panose="03000509000000000000" pitchFamily="65" charset="-120"/>
                <a:ea typeface="標楷體" panose="03000509000000000000" pitchFamily="65" charset="-120"/>
              </a:rPr>
              <a:t>懲處責任</a:t>
            </a:r>
            <a:endParaRPr lang="en-US" altLang="zh-TW" sz="2400" b="1" dirty="0">
              <a:latin typeface="標楷體" panose="03000509000000000000" pitchFamily="65" charset="-120"/>
              <a:ea typeface="標楷體" panose="03000509000000000000" pitchFamily="65" charset="-120"/>
            </a:endParaRPr>
          </a:p>
          <a:p>
            <a:pPr>
              <a:spcBef>
                <a:spcPts val="600"/>
              </a:spcBef>
            </a:pPr>
            <a:r>
              <a:rPr lang="zh-TW" altLang="en-US" sz="2400" dirty="0">
                <a:latin typeface="標楷體" panose="03000509000000000000" pitchFamily="65" charset="-120"/>
                <a:ea typeface="標楷體" panose="03000509000000000000" pitchFamily="65" charset="-120"/>
              </a:rPr>
              <a:t>各機關長官依考績獎懲等法規對公務員所為之行政處分，如依據「</a:t>
            </a:r>
            <a:r>
              <a:rPr lang="zh-TW" altLang="en-US" sz="2400" dirty="0">
                <a:solidFill>
                  <a:srgbClr val="FF0000"/>
                </a:solidFill>
                <a:latin typeface="標楷體" panose="03000509000000000000" pitchFamily="65" charset="-120"/>
                <a:ea typeface="標楷體" panose="03000509000000000000" pitchFamily="65" charset="-120"/>
              </a:rPr>
              <a:t>公務人員考績法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項第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款規定，「</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洩漏職務上之機密，致政府遭受重大損害，有確實證據者」，</a:t>
            </a:r>
            <a:r>
              <a:rPr lang="zh-TW" altLang="en-US" sz="2400" dirty="0">
                <a:solidFill>
                  <a:srgbClr val="FF0000"/>
                </a:solidFill>
                <a:latin typeface="標楷體" panose="03000509000000000000" pitchFamily="65" charset="-120"/>
                <a:ea typeface="標楷體" panose="03000509000000000000" pitchFamily="65" charset="-120"/>
              </a:rPr>
              <a:t>最重得一次計二大過處分</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endParaRPr lang="en-US" altLang="zh-TW" sz="22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15E1C32D-8191-C1A3-10CF-3E43EF6618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42291" y="4890111"/>
            <a:ext cx="1426777" cy="1426777"/>
          </a:xfrm>
          <a:prstGeom prst="rect">
            <a:avLst/>
          </a:prstGeom>
        </p:spPr>
      </p:pic>
    </p:spTree>
    <p:extLst>
      <p:ext uri="{BB962C8B-B14F-4D97-AF65-F5344CB8AC3E}">
        <p14:creationId xmlns:p14="http://schemas.microsoft.com/office/powerpoint/2010/main" val="311048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87C39C-7B9D-5F9A-86BB-A15BDD455139}"/>
              </a:ext>
            </a:extLst>
          </p:cNvPr>
          <p:cNvSpPr>
            <a:spLocks noGrp="1"/>
          </p:cNvSpPr>
          <p:nvPr>
            <p:ph type="title"/>
          </p:nvPr>
        </p:nvSpPr>
        <p:spPr>
          <a:xfrm>
            <a:off x="1101256" y="263527"/>
            <a:ext cx="10058400" cy="1450757"/>
          </a:xfrm>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公務員違反保密義務之民事責任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5A1D13A-86A5-27B9-D49A-80F0D14F2945}"/>
              </a:ext>
            </a:extLst>
          </p:cNvPr>
          <p:cNvSpPr>
            <a:spLocks noGrp="1"/>
          </p:cNvSpPr>
          <p:nvPr>
            <p:ph idx="1"/>
          </p:nvPr>
        </p:nvSpPr>
        <p:spPr>
          <a:xfrm>
            <a:off x="1255083" y="2000479"/>
            <a:ext cx="4621695" cy="3600000"/>
          </a:xfrm>
          <a:solidFill>
            <a:schemeClr val="accent4">
              <a:lumMod val="40000"/>
              <a:lumOff val="60000"/>
            </a:schemeClr>
          </a:solidFill>
          <a:ln w="19050">
            <a:solidFill>
              <a:schemeClr val="tx1"/>
            </a:solidFill>
          </a:ln>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b="1" u="sng" dirty="0">
                <a:latin typeface="標楷體" panose="03000509000000000000" pitchFamily="65" charset="-120"/>
                <a:ea typeface="標楷體" panose="03000509000000000000" pitchFamily="65" charset="-120"/>
              </a:rPr>
              <a:t>民法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184</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1</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292608" lvl="1" indent="0">
              <a:spcBef>
                <a:spcPts val="1200"/>
              </a:spcBef>
              <a:buNone/>
            </a:pPr>
            <a:r>
              <a:rPr lang="zh-TW" altLang="en-US" sz="2400" dirty="0">
                <a:latin typeface="標楷體" panose="03000509000000000000" pitchFamily="65" charset="-120"/>
                <a:ea typeface="標楷體" panose="03000509000000000000" pitchFamily="65" charset="-120"/>
              </a:rPr>
              <a:t>因故意或過失，不法侵害他人之權利者，負</a:t>
            </a:r>
            <a:r>
              <a:rPr lang="zh-TW" altLang="en-US" sz="2400" dirty="0">
                <a:solidFill>
                  <a:srgbClr val="FF0000"/>
                </a:solidFill>
                <a:latin typeface="標楷體" panose="03000509000000000000" pitchFamily="65" charset="-120"/>
                <a:ea typeface="標楷體" panose="03000509000000000000" pitchFamily="65" charset="-120"/>
              </a:rPr>
              <a:t>損害賠償責任</a:t>
            </a:r>
            <a:r>
              <a:rPr lang="zh-TW" altLang="en-US" sz="2400" dirty="0">
                <a:latin typeface="標楷體" panose="03000509000000000000" pitchFamily="65" charset="-120"/>
                <a:ea typeface="標楷體" panose="03000509000000000000" pitchFamily="65" charset="-120"/>
              </a:rPr>
              <a:t>，故意以背於善良風俗之方法，加損害於他人者，亦同。</a:t>
            </a:r>
            <a:endParaRPr lang="en-US" altLang="zh-TW" sz="24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0F6D8B0F-72B3-4CBE-997A-4D71B404DDD9}"/>
              </a:ext>
            </a:extLst>
          </p:cNvPr>
          <p:cNvSpPr txBox="1"/>
          <p:nvPr/>
        </p:nvSpPr>
        <p:spPr>
          <a:xfrm>
            <a:off x="6140090" y="2000479"/>
            <a:ext cx="4621695" cy="3600000"/>
          </a:xfrm>
          <a:prstGeom prst="rect">
            <a:avLst/>
          </a:prstGeom>
          <a:solidFill>
            <a:schemeClr val="accent4">
              <a:lumMod val="40000"/>
              <a:lumOff val="60000"/>
            </a:schemeClr>
          </a:solidFill>
          <a:ln w="19050"/>
        </p:spPr>
        <p:style>
          <a:lnRef idx="1">
            <a:schemeClr val="dk1"/>
          </a:lnRef>
          <a:fillRef idx="2">
            <a:schemeClr val="dk1"/>
          </a:fillRef>
          <a:effectRef idx="1">
            <a:schemeClr val="dk1"/>
          </a:effectRef>
          <a:fontRef idx="minor">
            <a:schemeClr val="dk1"/>
          </a:fontRef>
        </p:style>
        <p:txBody>
          <a:bodyPr wrap="square">
            <a:spAutoFit/>
          </a:bodyPr>
          <a:lstStyle/>
          <a:p>
            <a:r>
              <a:rPr lang="zh-TW" altLang="en-US" sz="2400" b="1" u="sng" dirty="0">
                <a:latin typeface="標楷體" panose="03000509000000000000" pitchFamily="65" charset="-120"/>
                <a:ea typeface="標楷體" panose="03000509000000000000" pitchFamily="65" charset="-120"/>
              </a:rPr>
              <a:t>國家賠償法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項、第</a:t>
            </a:r>
            <a:r>
              <a:rPr lang="en-US" altLang="zh-TW" sz="2400" b="1" dirty="0">
                <a:latin typeface="標楷體" panose="03000509000000000000" pitchFamily="65" charset="-120"/>
                <a:ea typeface="標楷體" panose="03000509000000000000" pitchFamily="65" charset="-120"/>
              </a:rPr>
              <a:t>3</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公務員於執行</a:t>
            </a:r>
            <a:r>
              <a:rPr lang="zh-TW" altLang="en-US" sz="2400" dirty="0">
                <a:solidFill>
                  <a:srgbClr val="FF0000"/>
                </a:solidFill>
                <a:latin typeface="標楷體" panose="03000509000000000000" pitchFamily="65" charset="-120"/>
                <a:ea typeface="標楷體" panose="03000509000000000000" pitchFamily="65" charset="-120"/>
              </a:rPr>
              <a:t>職務行使</a:t>
            </a:r>
            <a:r>
              <a:rPr lang="zh-TW" altLang="en-US" sz="2400" dirty="0">
                <a:latin typeface="標楷體" panose="03000509000000000000" pitchFamily="65" charset="-120"/>
                <a:ea typeface="標楷體" panose="03000509000000000000" pitchFamily="65" charset="-120"/>
              </a:rPr>
              <a:t>公權力時，因故意或過失不法侵害人民自由或權利者，國家應負損害賠償責任。</a:t>
            </a:r>
            <a:endParaRPr lang="en-US" altLang="zh-TW" sz="2400"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前項情形，公務員有</a:t>
            </a:r>
            <a:r>
              <a:rPr lang="zh-TW" altLang="en-US" sz="2400" dirty="0">
                <a:solidFill>
                  <a:srgbClr val="FF0000"/>
                </a:solidFill>
                <a:latin typeface="標楷體" panose="03000509000000000000" pitchFamily="65" charset="-120"/>
                <a:ea typeface="標楷體" panose="03000509000000000000" pitchFamily="65" charset="-120"/>
              </a:rPr>
              <a:t>故意或重大過失</a:t>
            </a:r>
            <a:r>
              <a:rPr lang="zh-TW" altLang="en-US" sz="2400" dirty="0">
                <a:latin typeface="標楷體" panose="03000509000000000000" pitchFamily="65" charset="-120"/>
                <a:ea typeface="標楷體" panose="03000509000000000000" pitchFamily="65" charset="-120"/>
              </a:rPr>
              <a:t>時，賠償義務機關對之有求償權。</a:t>
            </a:r>
            <a:endParaRPr lang="en-US" altLang="zh-TW"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38FE61E5-D2B5-F321-4814-109839A08A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11708" y="4772523"/>
            <a:ext cx="1426777" cy="1426777"/>
          </a:xfrm>
          <a:prstGeom prst="rect">
            <a:avLst/>
          </a:prstGeom>
        </p:spPr>
      </p:pic>
    </p:spTree>
    <p:extLst>
      <p:ext uri="{BB962C8B-B14F-4D97-AF65-F5344CB8AC3E}">
        <p14:creationId xmlns:p14="http://schemas.microsoft.com/office/powerpoint/2010/main" val="83808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CC690576-2F4D-661F-1DBB-A69A3C649DC3}"/>
              </a:ext>
            </a:extLst>
          </p:cNvPr>
          <p:cNvSpPr>
            <a:spLocks noGrp="1"/>
          </p:cNvSpPr>
          <p:nvPr>
            <p:ph type="ctrTitle"/>
          </p:nvPr>
        </p:nvSpPr>
        <p:spPr>
          <a:xfrm>
            <a:off x="1097280" y="758952"/>
            <a:ext cx="10058400" cy="3892168"/>
          </a:xfrm>
        </p:spPr>
        <p:txBody>
          <a:bodyPr>
            <a:normAutofit/>
          </a:bodyPr>
          <a:lstStyle/>
          <a:p>
            <a:r>
              <a:rPr lang="zh-TW" altLang="en-US" dirty="0">
                <a:latin typeface="標楷體" panose="03000509000000000000" pitchFamily="65" charset="-120"/>
                <a:ea typeface="標楷體" panose="03000509000000000000" pitchFamily="65" charset="-120"/>
              </a:rPr>
              <a:t>報告完畢</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副標題 2">
            <a:extLst>
              <a:ext uri="{FF2B5EF4-FFF2-40B4-BE49-F238E27FC236}">
                <a16:creationId xmlns:a16="http://schemas.microsoft.com/office/drawing/2014/main" id="{9533B0AF-AC95-FF15-1F0F-36DF1DA6E195}"/>
              </a:ext>
            </a:extLst>
          </p:cNvPr>
          <p:cNvSpPr>
            <a:spLocks noGrp="1"/>
          </p:cNvSpPr>
          <p:nvPr>
            <p:ph type="subTitle" idx="1"/>
          </p:nvPr>
        </p:nvSpPr>
        <p:spPr>
          <a:xfrm>
            <a:off x="1100051" y="5225240"/>
            <a:ext cx="10058400" cy="1143000"/>
          </a:xfrm>
        </p:spPr>
        <p:txBody>
          <a:bodyPr>
            <a:normAutofit/>
          </a:bodyPr>
          <a:lstStyle/>
          <a:p>
            <a:pPr algn="r"/>
            <a:r>
              <a:rPr lang="zh-TW" altLang="en-US" sz="3200" b="1"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公務信口談，洩密惹禍端</a:t>
            </a:r>
            <a:endParaRPr lang="zh-TW" altLang="en-US" sz="3200"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Tree>
    <p:extLst>
      <p:ext uri="{BB962C8B-B14F-4D97-AF65-F5344CB8AC3E}">
        <p14:creationId xmlns:p14="http://schemas.microsoft.com/office/powerpoint/2010/main" val="5465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公務員服務法</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A3BFE3B-DF6F-0B9B-01D8-449E181D1BB9}"/>
              </a:ext>
            </a:extLst>
          </p:cNvPr>
          <p:cNvSpPr>
            <a:spLocks noGrp="1"/>
          </p:cNvSpPr>
          <p:nvPr>
            <p:ph idx="1"/>
          </p:nvPr>
        </p:nvSpPr>
        <p:spPr>
          <a:xfrm>
            <a:off x="1283524" y="1886578"/>
            <a:ext cx="7534730" cy="2090223"/>
          </a:xfrm>
        </p:spPr>
        <p:style>
          <a:lnRef idx="2">
            <a:schemeClr val="accent1"/>
          </a:lnRef>
          <a:fillRef idx="1">
            <a:schemeClr val="lt1"/>
          </a:fillRef>
          <a:effectRef idx="0">
            <a:schemeClr val="accent1"/>
          </a:effectRef>
          <a:fontRef idx="minor">
            <a:schemeClr val="dk1"/>
          </a:fontRef>
        </p:style>
        <p:txBody>
          <a:bodyPr>
            <a:normAutofit/>
          </a:body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5</a:t>
            </a:r>
            <a:r>
              <a:rPr lang="zh-TW" altLang="en-US" sz="2800" b="1" dirty="0">
                <a:solidFill>
                  <a:schemeClr val="tx1"/>
                </a:solidFill>
                <a:latin typeface="標楷體" panose="03000509000000000000" pitchFamily="65" charset="-120"/>
                <a:ea typeface="標楷體" panose="03000509000000000000" pitchFamily="65" charset="-120"/>
              </a:rPr>
              <a:t>條第</a:t>
            </a:r>
            <a:r>
              <a:rPr lang="en-US" altLang="zh-TW" sz="2800" b="1" dirty="0">
                <a:solidFill>
                  <a:schemeClr val="tx1"/>
                </a:solidFill>
                <a:latin typeface="標楷體" panose="03000509000000000000" pitchFamily="65" charset="-120"/>
                <a:ea typeface="標楷體" panose="03000509000000000000" pitchFamily="65" charset="-120"/>
              </a:rPr>
              <a:t>1</a:t>
            </a:r>
            <a:r>
              <a:rPr lang="zh-TW" altLang="en-US" sz="2800" b="1" dirty="0">
                <a:solidFill>
                  <a:schemeClr val="tx1"/>
                </a:solidFill>
                <a:latin typeface="標楷體" panose="03000509000000000000" pitchFamily="65" charset="-120"/>
                <a:ea typeface="標楷體" panose="03000509000000000000" pitchFamily="65" charset="-120"/>
              </a:rPr>
              <a:t>項：明訂公務員保密之義務</a:t>
            </a:r>
            <a:endParaRPr lang="en-US" altLang="zh-TW" sz="2800" b="1" dirty="0">
              <a:solidFill>
                <a:schemeClr val="tx1"/>
              </a:solidFill>
              <a:latin typeface="標楷體" panose="03000509000000000000" pitchFamily="65" charset="-120"/>
              <a:ea typeface="標楷體" panose="03000509000000000000" pitchFamily="65" charset="-120"/>
            </a:endParaRPr>
          </a:p>
          <a:p>
            <a:pPr algn="just">
              <a:spcBef>
                <a:spcPts val="1000"/>
              </a:spcBef>
            </a:pPr>
            <a:r>
              <a:rPr lang="zh-TW" altLang="en-US" sz="3000" dirty="0">
                <a:solidFill>
                  <a:schemeClr val="tx1"/>
                </a:solidFill>
                <a:latin typeface="標楷體" panose="03000509000000000000" pitchFamily="65" charset="-120"/>
                <a:ea typeface="標楷體" panose="03000509000000000000" pitchFamily="65" charset="-120"/>
              </a:rPr>
              <a:t>公務員有</a:t>
            </a:r>
            <a:r>
              <a:rPr lang="zh-TW" altLang="en-US" sz="3000" dirty="0">
                <a:solidFill>
                  <a:srgbClr val="FF0000"/>
                </a:solidFill>
                <a:latin typeface="標楷體" panose="03000509000000000000" pitchFamily="65" charset="-120"/>
                <a:ea typeface="標楷體" panose="03000509000000000000" pitchFamily="65" charset="-120"/>
              </a:rPr>
              <a:t>絕對保守政府機關（構）機密之</a:t>
            </a:r>
            <a:endParaRPr lang="en-US" altLang="zh-TW" sz="3000" dirty="0">
              <a:solidFill>
                <a:srgbClr val="FF0000"/>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rgbClr val="FF0000"/>
                </a:solidFill>
                <a:latin typeface="標楷體" panose="03000509000000000000" pitchFamily="65" charset="-120"/>
                <a:ea typeface="標楷體" panose="03000509000000000000" pitchFamily="65" charset="-120"/>
              </a:rPr>
              <a:t>義務</a:t>
            </a:r>
            <a:r>
              <a:rPr lang="zh-TW" altLang="en-US" sz="3000" dirty="0">
                <a:solidFill>
                  <a:schemeClr val="tx1"/>
                </a:solidFill>
                <a:latin typeface="標楷體" panose="03000509000000000000" pitchFamily="65" charset="-120"/>
                <a:ea typeface="標楷體" panose="03000509000000000000" pitchFamily="65" charset="-120"/>
              </a:rPr>
              <a:t>，對於機密事件，無論是否主管事務</a:t>
            </a:r>
            <a:endParaRPr lang="en-US" altLang="zh-TW" sz="3000" dirty="0">
              <a:solidFill>
                <a:schemeClr val="tx1"/>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chemeClr val="tx1"/>
                </a:solidFill>
                <a:latin typeface="標楷體" panose="03000509000000000000" pitchFamily="65" charset="-120"/>
                <a:ea typeface="標楷體" panose="03000509000000000000" pitchFamily="65" charset="-120"/>
              </a:rPr>
              <a:t>，均不得洩漏；</a:t>
            </a:r>
            <a:r>
              <a:rPr lang="zh-TW" altLang="en-US" sz="3000" dirty="0">
                <a:solidFill>
                  <a:srgbClr val="FF0000"/>
                </a:solidFill>
                <a:latin typeface="標楷體" panose="03000509000000000000" pitchFamily="65" charset="-120"/>
                <a:ea typeface="標楷體" panose="03000509000000000000" pitchFamily="65" charset="-120"/>
              </a:rPr>
              <a:t>離職後，亦同</a:t>
            </a:r>
            <a:r>
              <a:rPr lang="zh-TW" altLang="en-US" sz="3000" dirty="0">
                <a:solidFill>
                  <a:schemeClr val="tx1"/>
                </a:solidFill>
                <a:latin typeface="標楷體" panose="03000509000000000000" pitchFamily="65" charset="-120"/>
                <a:ea typeface="標楷體" panose="03000509000000000000" pitchFamily="65" charset="-120"/>
              </a:rPr>
              <a:t>。</a:t>
            </a:r>
          </a:p>
        </p:txBody>
      </p:sp>
      <p:grpSp>
        <p:nvGrpSpPr>
          <p:cNvPr id="7" name="群組 6">
            <a:extLst>
              <a:ext uri="{FF2B5EF4-FFF2-40B4-BE49-F238E27FC236}">
                <a16:creationId xmlns:a16="http://schemas.microsoft.com/office/drawing/2014/main" id="{E1172B8F-655D-C1C1-A4AC-B3B6EC91AB2C}"/>
              </a:ext>
            </a:extLst>
          </p:cNvPr>
          <p:cNvGrpSpPr/>
          <p:nvPr/>
        </p:nvGrpSpPr>
        <p:grpSpPr>
          <a:xfrm>
            <a:off x="1283524" y="4126020"/>
            <a:ext cx="2090222" cy="2090222"/>
            <a:chOff x="5481825" y="5141970"/>
            <a:chExt cx="1440000" cy="1440000"/>
          </a:xfrm>
        </p:grpSpPr>
        <p:sp>
          <p:nvSpPr>
            <p:cNvPr id="4" name="橢圓 3">
              <a:extLst>
                <a:ext uri="{FF2B5EF4-FFF2-40B4-BE49-F238E27FC236}">
                  <a16:creationId xmlns:a16="http://schemas.microsoft.com/office/drawing/2014/main" id="{B8FD9AB0-6FF0-D783-7471-0C96884C99CA}"/>
                </a:ext>
              </a:extLst>
            </p:cNvPr>
            <p:cNvSpPr/>
            <p:nvPr/>
          </p:nvSpPr>
          <p:spPr>
            <a:xfrm>
              <a:off x="5481825" y="5141970"/>
              <a:ext cx="1440000" cy="1440000"/>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6" name="圖片 5">
              <a:extLst>
                <a:ext uri="{FF2B5EF4-FFF2-40B4-BE49-F238E27FC236}">
                  <a16:creationId xmlns:a16="http://schemas.microsoft.com/office/drawing/2014/main" id="{FA533586-006C-7865-30A3-C381CEF95143}"/>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855480" y="5390634"/>
              <a:ext cx="794038" cy="960638"/>
            </a:xfrm>
            <a:prstGeom prst="rect">
              <a:avLst/>
            </a:prstGeom>
          </p:spPr>
        </p:pic>
      </p:grpSp>
      <p:sp>
        <p:nvSpPr>
          <p:cNvPr id="9" name="內容版面配置區 2">
            <a:extLst>
              <a:ext uri="{FF2B5EF4-FFF2-40B4-BE49-F238E27FC236}">
                <a16:creationId xmlns:a16="http://schemas.microsoft.com/office/drawing/2014/main" id="{6D3DAE94-7FA4-6BD3-A96A-C52C49650491}"/>
              </a:ext>
            </a:extLst>
          </p:cNvPr>
          <p:cNvSpPr txBox="1">
            <a:spLocks/>
          </p:cNvSpPr>
          <p:nvPr/>
        </p:nvSpPr>
        <p:spPr>
          <a:xfrm>
            <a:off x="3620950" y="4126019"/>
            <a:ext cx="7534730" cy="2090223"/>
          </a:xfrm>
          <a:prstGeom prst="rect">
            <a:avLst/>
          </a:prstGeom>
        </p:spPr>
        <p:style>
          <a:lnRef idx="2">
            <a:schemeClr val="accent1"/>
          </a:lnRef>
          <a:fillRef idx="1">
            <a:schemeClr val="lt1"/>
          </a:fillRef>
          <a:effectRef idx="0">
            <a:schemeClr val="accent1"/>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dk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dk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23</a:t>
            </a:r>
            <a:r>
              <a:rPr lang="zh-TW" altLang="en-US" sz="2800" b="1" dirty="0">
                <a:solidFill>
                  <a:schemeClr val="tx1"/>
                </a:solidFill>
                <a:latin typeface="標楷體" panose="03000509000000000000" pitchFamily="65" charset="-120"/>
                <a:ea typeface="標楷體" panose="03000509000000000000" pitchFamily="65" charset="-120"/>
              </a:rPr>
              <a:t>條：違反義務者課以應付之責任</a:t>
            </a:r>
            <a:endParaRPr lang="en-US" altLang="zh-TW" sz="2800" b="1"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公務員違反本法規定者，應按情節輕重，</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分別予以懲戒或懲處，其觸犯刑事法令</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者，並依各該法令處罰。</a:t>
            </a:r>
          </a:p>
        </p:txBody>
      </p:sp>
    </p:spTree>
    <p:extLst>
      <p:ext uri="{BB962C8B-B14F-4D97-AF65-F5344CB8AC3E}">
        <p14:creationId xmlns:p14="http://schemas.microsoft.com/office/powerpoint/2010/main" val="364577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機密之種類</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10" name="矩形 9">
            <a:extLst>
              <a:ext uri="{FF2B5EF4-FFF2-40B4-BE49-F238E27FC236}">
                <a16:creationId xmlns:a16="http://schemas.microsoft.com/office/drawing/2014/main" id="{72BEE655-358F-0710-DD11-D2D6A9518267}"/>
              </a:ext>
            </a:extLst>
          </p:cNvPr>
          <p:cNvSpPr/>
          <p:nvPr/>
        </p:nvSpPr>
        <p:spPr>
          <a:xfrm>
            <a:off x="1378634" y="2015196"/>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國家機密</a:t>
            </a:r>
          </a:p>
        </p:txBody>
      </p:sp>
      <p:sp>
        <p:nvSpPr>
          <p:cNvPr id="11" name="矩形 10">
            <a:extLst>
              <a:ext uri="{FF2B5EF4-FFF2-40B4-BE49-F238E27FC236}">
                <a16:creationId xmlns:a16="http://schemas.microsoft.com/office/drawing/2014/main" id="{DB18AE0E-C6DC-F15F-669D-17B9650922F5}"/>
              </a:ext>
            </a:extLst>
          </p:cNvPr>
          <p:cNvSpPr/>
          <p:nvPr/>
        </p:nvSpPr>
        <p:spPr>
          <a:xfrm>
            <a:off x="1378634" y="3954174"/>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一般公務</a:t>
            </a:r>
            <a:endParaRPr lang="en-US" altLang="zh-TW" sz="3200" b="1"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機密</a:t>
            </a:r>
          </a:p>
        </p:txBody>
      </p:sp>
      <p:graphicFrame>
        <p:nvGraphicFramePr>
          <p:cNvPr id="13" name="表格 12">
            <a:extLst>
              <a:ext uri="{FF2B5EF4-FFF2-40B4-BE49-F238E27FC236}">
                <a16:creationId xmlns:a16="http://schemas.microsoft.com/office/drawing/2014/main" id="{1F207391-E210-1396-0153-75E261F2F2B7}"/>
              </a:ext>
            </a:extLst>
          </p:cNvPr>
          <p:cNvGraphicFramePr>
            <a:graphicFrameLocks noGrp="1"/>
          </p:cNvGraphicFramePr>
          <p:nvPr>
            <p:extLst>
              <p:ext uri="{D42A27DB-BD31-4B8C-83A1-F6EECF244321}">
                <p14:modId xmlns:p14="http://schemas.microsoft.com/office/powerpoint/2010/main" val="2352299302"/>
              </p:ext>
            </p:extLst>
          </p:nvPr>
        </p:nvGraphicFramePr>
        <p:xfrm>
          <a:off x="4473526" y="2859258"/>
          <a:ext cx="6682154" cy="3305832"/>
        </p:xfrm>
        <a:graphic>
          <a:graphicData uri="http://schemas.openxmlformats.org/drawingml/2006/table">
            <a:tbl>
              <a:tblPr firstRow="1" bandRow="1">
                <a:tableStyleId>{5C22544A-7EE6-4342-B048-85BDC9FD1C3A}</a:tableStyleId>
              </a:tblPr>
              <a:tblGrid>
                <a:gridCol w="1281174">
                  <a:extLst>
                    <a:ext uri="{9D8B030D-6E8A-4147-A177-3AD203B41FA5}">
                      <a16:colId xmlns:a16="http://schemas.microsoft.com/office/drawing/2014/main" val="441265063"/>
                    </a:ext>
                  </a:extLst>
                </a:gridCol>
                <a:gridCol w="5400980">
                  <a:extLst>
                    <a:ext uri="{9D8B030D-6E8A-4147-A177-3AD203B41FA5}">
                      <a16:colId xmlns:a16="http://schemas.microsoft.com/office/drawing/2014/main" val="3972692464"/>
                    </a:ext>
                  </a:extLst>
                </a:gridCol>
              </a:tblGrid>
              <a:tr h="1086888">
                <a:tc>
                  <a:txBody>
                    <a:bodyPr/>
                    <a:lstStyle/>
                    <a:p>
                      <a:pPr algn="ctr"/>
                      <a:r>
                        <a:rPr lang="zh-TW" altLang="en-US" sz="2200" b="0" dirty="0">
                          <a:latin typeface="標楷體" panose="03000509000000000000" pitchFamily="65" charset="-120"/>
                          <a:ea typeface="標楷體" panose="03000509000000000000" pitchFamily="65" charset="-120"/>
                        </a:rPr>
                        <a:t>定義</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b="0" dirty="0">
                          <a:latin typeface="標楷體" panose="03000509000000000000" pitchFamily="65" charset="-120"/>
                          <a:ea typeface="標楷體" panose="03000509000000000000" pitchFamily="65" charset="-120"/>
                        </a:rPr>
                        <a:t>本機關持有或保管之資訊，除國家機密外，依法律或法律具體明確授權之法規命令有保密義務者。</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28854974"/>
                  </a:ext>
                </a:extLst>
              </a:tr>
              <a:tr h="1058556">
                <a:tc>
                  <a:txBody>
                    <a:bodyPr/>
                    <a:lstStyle/>
                    <a:p>
                      <a:pPr algn="ctr"/>
                      <a:r>
                        <a:rPr lang="zh-TW" altLang="en-US" sz="2200" dirty="0">
                          <a:latin typeface="標楷體" panose="03000509000000000000" pitchFamily="65" charset="-120"/>
                          <a:ea typeface="標楷體" panose="03000509000000000000" pitchFamily="65" charset="-120"/>
                        </a:rPr>
                        <a:t>機密</a:t>
                      </a:r>
                      <a:endParaRPr lang="en-US" altLang="zh-TW" sz="2200" dirty="0">
                        <a:latin typeface="標楷體" panose="03000509000000000000" pitchFamily="65" charset="-120"/>
                        <a:ea typeface="標楷體" panose="03000509000000000000" pitchFamily="65" charset="-120"/>
                      </a:endParaRPr>
                    </a:p>
                    <a:p>
                      <a:pPr algn="ctr"/>
                      <a:r>
                        <a:rPr lang="zh-TW" altLang="en-US" sz="2200" dirty="0">
                          <a:latin typeface="標楷體" panose="03000509000000000000" pitchFamily="65" charset="-120"/>
                          <a:ea typeface="標楷體" panose="03000509000000000000" pitchFamily="65" charset="-120"/>
                        </a:rPr>
                        <a:t>等級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r>
                        <a:rPr lang="zh-TW" altLang="en-US" sz="2400" dirty="0">
                          <a:latin typeface="標楷體" panose="03000509000000000000" pitchFamily="65" charset="-120"/>
                          <a:ea typeface="標楷體" panose="03000509000000000000" pitchFamily="65" charset="-120"/>
                        </a:rPr>
                        <a:t>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85141160"/>
                  </a:ext>
                </a:extLst>
              </a:tr>
              <a:tr h="1058556">
                <a:tc>
                  <a:txBody>
                    <a:bodyPr/>
                    <a:lstStyle/>
                    <a:p>
                      <a:pPr algn="ctr"/>
                      <a:r>
                        <a:rPr lang="zh-TW" altLang="en-US" sz="2200" dirty="0">
                          <a:solidFill>
                            <a:schemeClr val="bg1"/>
                          </a:solidFill>
                          <a:latin typeface="標楷體" panose="03000509000000000000" pitchFamily="65" charset="-120"/>
                          <a:ea typeface="標楷體" panose="03000509000000000000" pitchFamily="65" charset="-120"/>
                        </a:rPr>
                        <a:t>辦理</a:t>
                      </a:r>
                      <a:endParaRPr lang="en-US" altLang="zh-TW" sz="2200" dirty="0">
                        <a:solidFill>
                          <a:schemeClr val="bg1"/>
                        </a:solidFill>
                        <a:latin typeface="標楷體" panose="03000509000000000000" pitchFamily="65" charset="-120"/>
                        <a:ea typeface="標楷體" panose="03000509000000000000" pitchFamily="65" charset="-120"/>
                      </a:endParaRPr>
                    </a:p>
                    <a:p>
                      <a:pPr algn="ctr"/>
                      <a:r>
                        <a:rPr lang="zh-TW" altLang="en-US" sz="2200" dirty="0">
                          <a:solidFill>
                            <a:schemeClr val="bg1"/>
                          </a:solidFill>
                          <a:latin typeface="標楷體" panose="03000509000000000000" pitchFamily="65" charset="-120"/>
                          <a:ea typeface="標楷體" panose="03000509000000000000" pitchFamily="65" charset="-120"/>
                        </a:rPr>
                        <a:t>依據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dirty="0">
                          <a:solidFill>
                            <a:schemeClr val="bg1"/>
                          </a:solidFill>
                          <a:latin typeface="標楷體" panose="03000509000000000000" pitchFamily="65" charset="-120"/>
                          <a:ea typeface="標楷體" panose="03000509000000000000" pitchFamily="65" charset="-120"/>
                        </a:rPr>
                        <a:t>各機關處理一般公務機密文書，除依其他法規外，依文書處理手冊辦理。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49459156"/>
                  </a:ext>
                </a:extLst>
              </a:tr>
            </a:tbl>
          </a:graphicData>
        </a:graphic>
      </p:graphicFrame>
      <p:sp>
        <p:nvSpPr>
          <p:cNvPr id="14" name="箭號: 向右 13">
            <a:extLst>
              <a:ext uri="{FF2B5EF4-FFF2-40B4-BE49-F238E27FC236}">
                <a16:creationId xmlns:a16="http://schemas.microsoft.com/office/drawing/2014/main" id="{866B88ED-1B4D-5CAF-C306-39FF392FF96D}"/>
              </a:ext>
            </a:extLst>
          </p:cNvPr>
          <p:cNvSpPr/>
          <p:nvPr/>
        </p:nvSpPr>
        <p:spPr>
          <a:xfrm>
            <a:off x="3675214" y="4375052"/>
            <a:ext cx="703384" cy="281354"/>
          </a:xfrm>
          <a:prstGeom prst="rightArrow">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3811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38D375-791A-F095-D745-382BE47FBE54}"/>
              </a:ext>
            </a:extLst>
          </p:cNvPr>
          <p:cNvSpPr>
            <a:spLocks noGrp="1"/>
          </p:cNvSpPr>
          <p:nvPr>
            <p:ph type="title"/>
          </p:nvPr>
        </p:nvSpPr>
        <p:spPr>
          <a:xfrm>
            <a:off x="1112631" y="1967266"/>
            <a:ext cx="2628900" cy="2547257"/>
          </a:xfrm>
          <a:solidFill>
            <a:schemeClr val="tx1">
              <a:lumMod val="85000"/>
              <a:lumOff val="15000"/>
            </a:schemeClr>
          </a:solidFill>
        </p:spPr>
        <p:txBody>
          <a:bodyPr vert="horz" lIns="91440" tIns="45720" rIns="91440" bIns="45720" rtlCol="0" anchor="ctr">
            <a:normAutofit/>
          </a:bodyPr>
          <a:lstStyle/>
          <a:p>
            <a:pPr algn="ct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監察院</a:t>
            </a:r>
            <a:r>
              <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內調</a:t>
            </a:r>
            <a:r>
              <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14</a:t>
            </a: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審查意見</a:t>
            </a:r>
            <a:endPar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aphicFrame>
        <p:nvGraphicFramePr>
          <p:cNvPr id="19" name="資料庫圖表 18">
            <a:extLst>
              <a:ext uri="{FF2B5EF4-FFF2-40B4-BE49-F238E27FC236}">
                <a16:creationId xmlns:a16="http://schemas.microsoft.com/office/drawing/2014/main" id="{8A6ABBD5-E724-62D7-C5FE-894AF66242D1}"/>
              </a:ext>
            </a:extLst>
          </p:cNvPr>
          <p:cNvGraphicFramePr/>
          <p:nvPr>
            <p:extLst>
              <p:ext uri="{D42A27DB-BD31-4B8C-83A1-F6EECF244321}">
                <p14:modId xmlns:p14="http://schemas.microsoft.com/office/powerpoint/2010/main" val="3818101810"/>
              </p:ext>
            </p:extLst>
          </p:nvPr>
        </p:nvGraphicFramePr>
        <p:xfrm>
          <a:off x="3741531" y="47118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 name="圖形 22" descr="香檳杯 以實心填滿">
            <a:extLst>
              <a:ext uri="{FF2B5EF4-FFF2-40B4-BE49-F238E27FC236}">
                <a16:creationId xmlns:a16="http://schemas.microsoft.com/office/drawing/2014/main" id="{09E1395F-ABCA-1A84-21F8-3366130E31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55572" y="396766"/>
            <a:ext cx="914400" cy="914400"/>
          </a:xfrm>
          <a:prstGeom prst="rect">
            <a:avLst/>
          </a:prstGeom>
        </p:spPr>
      </p:pic>
      <p:pic>
        <p:nvPicPr>
          <p:cNvPr id="26" name="圖形 25" descr="男童 以實心填滿">
            <a:extLst>
              <a:ext uri="{FF2B5EF4-FFF2-40B4-BE49-F238E27FC236}">
                <a16:creationId xmlns:a16="http://schemas.microsoft.com/office/drawing/2014/main" id="{341F425E-67AA-D457-AA73-C68B8A96D8C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368456" y="1574019"/>
            <a:ext cx="914400" cy="914400"/>
          </a:xfrm>
          <a:prstGeom prst="rect">
            <a:avLst/>
          </a:prstGeom>
        </p:spPr>
      </p:pic>
      <p:pic>
        <p:nvPicPr>
          <p:cNvPr id="28" name="圖形 27" descr="資料夾搜尋 以實心填滿">
            <a:extLst>
              <a:ext uri="{FF2B5EF4-FFF2-40B4-BE49-F238E27FC236}">
                <a16:creationId xmlns:a16="http://schemas.microsoft.com/office/drawing/2014/main" id="{27B72508-0E6C-3C53-4361-34B799A0DFD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066146" y="3712143"/>
            <a:ext cx="1478769" cy="1478769"/>
          </a:xfrm>
          <a:prstGeom prst="rect">
            <a:avLst/>
          </a:prstGeom>
        </p:spPr>
      </p:pic>
      <p:pic>
        <p:nvPicPr>
          <p:cNvPr id="32" name="圖形 31" descr="智慧型手機 以實心填滿">
            <a:extLst>
              <a:ext uri="{FF2B5EF4-FFF2-40B4-BE49-F238E27FC236}">
                <a16:creationId xmlns:a16="http://schemas.microsoft.com/office/drawing/2014/main" id="{C676E1E5-B13C-3AB5-FFD2-7F29C29326F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309514" y="1680888"/>
            <a:ext cx="914400" cy="914400"/>
          </a:xfrm>
          <a:prstGeom prst="rect">
            <a:avLst/>
          </a:prstGeom>
        </p:spPr>
      </p:pic>
      <p:sp>
        <p:nvSpPr>
          <p:cNvPr id="5" name="等腰三角形 4">
            <a:extLst>
              <a:ext uri="{FF2B5EF4-FFF2-40B4-BE49-F238E27FC236}">
                <a16:creationId xmlns:a16="http://schemas.microsoft.com/office/drawing/2014/main" id="{02E6C2F0-4595-510C-DF3D-CBDFF42D0F25}"/>
              </a:ext>
            </a:extLst>
          </p:cNvPr>
          <p:cNvSpPr/>
          <p:nvPr/>
        </p:nvSpPr>
        <p:spPr>
          <a:xfrm rot="1476154">
            <a:off x="10128970" y="2465469"/>
            <a:ext cx="271198" cy="318053"/>
          </a:xfrm>
          <a:prstGeom prst="triangle">
            <a:avLst/>
          </a:prstGeom>
          <a:ln w="3810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a:extLst>
              <a:ext uri="{FF2B5EF4-FFF2-40B4-BE49-F238E27FC236}">
                <a16:creationId xmlns:a16="http://schemas.microsoft.com/office/drawing/2014/main" id="{90F7197A-4C35-C3FC-D717-753FC08AD80C}"/>
              </a:ext>
            </a:extLst>
          </p:cNvPr>
          <p:cNvSpPr/>
          <p:nvPr/>
        </p:nvSpPr>
        <p:spPr>
          <a:xfrm>
            <a:off x="5685183" y="2723321"/>
            <a:ext cx="4778255" cy="914400"/>
          </a:xfrm>
          <a:prstGeom prst="rect">
            <a:avLst/>
          </a:prstGeom>
          <a:ln w="3810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TW" altLang="en-US" sz="2000" b="1" i="1" dirty="0">
                <a:solidFill>
                  <a:srgbClr val="002060"/>
                </a:solidFill>
                <a:latin typeface="微軟正黑體" panose="020B0604030504040204" pitchFamily="34" charset="-120"/>
                <a:ea typeface="微軟正黑體" panose="020B0604030504040204" pitchFamily="34" charset="-120"/>
              </a:rPr>
              <a:t>「有請辦公室秘書詢問案件進度並告知業者，但絕對沒施壓」</a:t>
            </a:r>
          </a:p>
        </p:txBody>
      </p:sp>
    </p:spTree>
    <p:extLst>
      <p:ext uri="{BB962C8B-B14F-4D97-AF65-F5344CB8AC3E}">
        <p14:creationId xmlns:p14="http://schemas.microsoft.com/office/powerpoint/2010/main" val="99489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B54772-FDFD-2D86-A325-33BCA51BF61A}"/>
              </a:ext>
            </a:extLst>
          </p:cNvPr>
          <p:cNvSpPr>
            <a:spLocks noGrp="1"/>
          </p:cNvSpPr>
          <p:nvPr>
            <p:ph type="title"/>
          </p:nvPr>
        </p:nvSpPr>
        <p:spPr/>
        <p:txBody>
          <a:bodyPr>
            <a:normAutofit/>
          </a:bodyPr>
          <a:lstStyle/>
          <a:p>
            <a:r>
              <a:rPr lang="zh-TW" altLang="zh-TW" kern="100" dirty="0">
                <a:ea typeface="標楷體" panose="03000509000000000000" pitchFamily="65" charset="-120"/>
                <a:cs typeface="Times New Roman" panose="02020603050405020304" pitchFamily="18" charset="0"/>
              </a:rPr>
              <a:t>非經辦人員不得查詢業務範圍以外之公務事件</a:t>
            </a:r>
            <a:endParaRPr lang="zh-TW" altLang="en-US" dirty="0"/>
          </a:p>
        </p:txBody>
      </p:sp>
      <p:sp>
        <p:nvSpPr>
          <p:cNvPr id="3" name="內容版面配置區 2">
            <a:extLst>
              <a:ext uri="{FF2B5EF4-FFF2-40B4-BE49-F238E27FC236}">
                <a16:creationId xmlns:a16="http://schemas.microsoft.com/office/drawing/2014/main" id="{B3FFB7D4-1D84-C02D-512B-407866518451}"/>
              </a:ext>
            </a:extLst>
          </p:cNvPr>
          <p:cNvSpPr>
            <a:spLocks noGrp="1"/>
          </p:cNvSpPr>
          <p:nvPr>
            <p:ph idx="1"/>
          </p:nvPr>
        </p:nvSpPr>
        <p:spPr>
          <a:xfrm>
            <a:off x="4701209" y="117280"/>
            <a:ext cx="6907694" cy="1274198"/>
          </a:xfrm>
          <a:ln w="38100"/>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酒店業者申請之視聽歌唱場所變更使用工程案件准駁，與</a:t>
            </a:r>
            <a:r>
              <a:rPr lang="zh-TW" altLang="en-US" sz="2400" kern="100" dirty="0">
                <a:ea typeface="標楷體" panose="03000509000000000000" pitchFamily="65"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擔任之民政局長職務無關，自不得由其本人或指使部屬查詢民政業務範圍以外之事項。</a:t>
            </a:r>
            <a:endParaRPr lang="zh-TW" altLang="en-US" sz="2400" dirty="0"/>
          </a:p>
        </p:txBody>
      </p:sp>
      <p:sp>
        <p:nvSpPr>
          <p:cNvPr id="4" name="文字版面配置區 3">
            <a:extLst>
              <a:ext uri="{FF2B5EF4-FFF2-40B4-BE49-F238E27FC236}">
                <a16:creationId xmlns:a16="http://schemas.microsoft.com/office/drawing/2014/main" id="{614891EC-D358-D1D6-8459-4A10D61DAAF2}"/>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a:t>
            </a:r>
            <a:r>
              <a:rPr lang="zh-TW" altLang="zh-TW" sz="1800" kern="100" dirty="0">
                <a:ea typeface="標楷體" panose="03000509000000000000" pitchFamily="65" charset="-120"/>
                <a:cs typeface="Times New Roman" panose="02020603050405020304" pitchFamily="18" charset="0"/>
              </a:rPr>
              <a:t>之文書處理手冊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三</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後段規定</a:t>
            </a:r>
            <a:endParaRPr lang="zh-TW" altLang="en-US" sz="1800" dirty="0"/>
          </a:p>
        </p:txBody>
      </p:sp>
      <p:sp>
        <p:nvSpPr>
          <p:cNvPr id="6" name="內容版面配置區 5">
            <a:extLst>
              <a:ext uri="{FF2B5EF4-FFF2-40B4-BE49-F238E27FC236}">
                <a16:creationId xmlns:a16="http://schemas.microsoft.com/office/drawing/2014/main" id="{A304972D-4BD7-B082-1B7B-F36E46A50408}"/>
              </a:ext>
            </a:extLst>
          </p:cNvPr>
          <p:cNvSpPr>
            <a:spLocks noGrp="1"/>
          </p:cNvSpPr>
          <p:nvPr>
            <p:ph sz="quarter" idx="4294967295"/>
          </p:nvPr>
        </p:nvSpPr>
        <p:spPr>
          <a:xfrm>
            <a:off x="4701208" y="1391478"/>
            <a:ext cx="6907695" cy="5289606"/>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rmAutofit lnSpcReduction="10000"/>
          </a:bodyPr>
          <a:lstStyle/>
          <a:p>
            <a:endParaRPr lang="en-US" altLang="zh-TW"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b="1" u="sng" dirty="0">
                <a:solidFill>
                  <a:schemeClr val="tx1"/>
                </a:solidFill>
                <a:latin typeface="標楷體" panose="03000509000000000000" pitchFamily="65" charset="-120"/>
                <a:ea typeface="標楷體" panose="03000509000000000000" pitchFamily="65" charset="-120"/>
              </a:rPr>
              <a:t>最新</a:t>
            </a:r>
            <a:r>
              <a:rPr lang="en-US" altLang="zh-TW" b="1" u="sng" dirty="0">
                <a:solidFill>
                  <a:schemeClr val="tx1"/>
                </a:solidFill>
                <a:latin typeface="標楷體" panose="03000509000000000000" pitchFamily="65" charset="-120"/>
                <a:ea typeface="標楷體" panose="03000509000000000000" pitchFamily="65" charset="-120"/>
              </a:rPr>
              <a:t>112.09.20</a:t>
            </a:r>
            <a:r>
              <a:rPr lang="zh-TW" altLang="en-US" b="1" u="sng" dirty="0">
                <a:solidFill>
                  <a:schemeClr val="tx1"/>
                </a:solidFill>
                <a:latin typeface="標楷體" panose="03000509000000000000" pitchFamily="65" charset="-120"/>
                <a:ea typeface="標楷體" panose="03000509000000000000" pitchFamily="65" charset="-120"/>
              </a:rPr>
              <a:t>修訂之文書處理手冊第</a:t>
            </a:r>
            <a:r>
              <a:rPr lang="en-US" altLang="zh-TW" b="1" u="sng" dirty="0">
                <a:solidFill>
                  <a:schemeClr val="tx1"/>
                </a:solidFill>
                <a:latin typeface="標楷體" panose="03000509000000000000" pitchFamily="65" charset="-120"/>
                <a:ea typeface="標楷體" panose="03000509000000000000" pitchFamily="65" charset="-120"/>
              </a:rPr>
              <a:t>69</a:t>
            </a:r>
            <a:r>
              <a:rPr lang="zh-TW" altLang="en-US" b="1" u="sng" dirty="0">
                <a:solidFill>
                  <a:schemeClr val="tx1"/>
                </a:solidFill>
                <a:latin typeface="標楷體" panose="03000509000000000000" pitchFamily="65" charset="-120"/>
                <a:ea typeface="標楷體" panose="03000509000000000000" pitchFamily="65" charset="-120"/>
              </a:rPr>
              <a:t>點，一般保密事項</a:t>
            </a:r>
            <a:r>
              <a:rPr lang="zh-TW" altLang="en-US" dirty="0">
                <a:solidFill>
                  <a:schemeClr val="tx1"/>
                </a:solidFill>
                <a:latin typeface="標楷體" panose="03000509000000000000" pitchFamily="65" charset="-120"/>
                <a:ea typeface="標楷體" panose="03000509000000000000" pitchFamily="65" charset="-120"/>
              </a:rPr>
              <a:t>規定：</a:t>
            </a:r>
          </a:p>
          <a:p>
            <a:r>
              <a:rPr lang="en-US" altLang="zh-TW" dirty="0">
                <a:solidFill>
                  <a:schemeClr val="tx1"/>
                </a:solidFill>
                <a:latin typeface="標楷體" panose="03000509000000000000" pitchFamily="65" charset="-120"/>
                <a:ea typeface="標楷體" panose="03000509000000000000" pitchFamily="65" charset="-120"/>
              </a:rPr>
              <a:t>1.</a:t>
            </a:r>
            <a:r>
              <a:rPr lang="zh-TW" altLang="en-US"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2.</a:t>
            </a:r>
            <a:r>
              <a:rPr lang="zh-TW" altLang="en-US" dirty="0">
                <a:solidFill>
                  <a:schemeClr val="tx1"/>
                </a:solidFill>
                <a:latin typeface="標楷體" panose="03000509000000000000" pitchFamily="65" charset="-120"/>
                <a:ea typeface="標楷體" panose="03000509000000000000" pitchFamily="65" charset="-120"/>
              </a:rPr>
              <a:t>文書之處理，不得隨意散置或出示他人。</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3.</a:t>
            </a:r>
            <a:r>
              <a:rPr lang="zh-TW" altLang="en-US" dirty="0">
                <a:solidFill>
                  <a:schemeClr val="tx1"/>
                </a:solidFill>
                <a:latin typeface="標楷體" panose="03000509000000000000" pitchFamily="65" charset="-120"/>
                <a:ea typeface="標楷體" panose="03000509000000000000" pitchFamily="65" charset="-120"/>
              </a:rPr>
              <a:t>各級人員經辦案件，無論何時，不得以職務上之秘密作私人 談話資料。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4.</a:t>
            </a:r>
            <a:r>
              <a:rPr lang="zh-TW" altLang="en-US" dirty="0">
                <a:solidFill>
                  <a:schemeClr val="tx1"/>
                </a:solidFill>
                <a:latin typeface="標楷體" panose="03000509000000000000" pitchFamily="65" charset="-120"/>
                <a:ea typeface="標楷體" panose="03000509000000000000" pitchFamily="65" charset="-120"/>
              </a:rPr>
              <a:t>文書之核判、會簽、會稿時，不得假手本機關以外之人員， 亦不得交與本案有關之當事人。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5.</a:t>
            </a:r>
            <a:r>
              <a:rPr lang="zh-TW" altLang="en-US" dirty="0">
                <a:solidFill>
                  <a:schemeClr val="tx1"/>
                </a:solidFill>
                <a:latin typeface="標楷體" panose="03000509000000000000" pitchFamily="65" charset="-120"/>
                <a:ea typeface="標楷體" panose="03000509000000000000" pitchFamily="65" charset="-120"/>
              </a:rPr>
              <a:t>文書放置時，應置於公文夾內，以防止被他人窺視。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6.</a:t>
            </a:r>
            <a:r>
              <a:rPr lang="zh-TW" altLang="en-US" dirty="0">
                <a:solidFill>
                  <a:schemeClr val="tx1"/>
                </a:solidFill>
                <a:latin typeface="標楷體" panose="03000509000000000000" pitchFamily="65" charset="-120"/>
                <a:ea typeface="標楷體" panose="03000509000000000000" pitchFamily="65" charset="-120"/>
              </a:rPr>
              <a:t>下班或臨時離開辦公室時，應將公文收藏於辦公桌抽屜或公 文櫃內並即加鎖。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b="1" u="sng" dirty="0">
                <a:solidFill>
                  <a:schemeClr val="tx1"/>
                </a:solidFill>
                <a:latin typeface="標楷體" panose="03000509000000000000" pitchFamily="65" charset="-120"/>
                <a:ea typeface="標楷體" panose="03000509000000000000" pitchFamily="65" charset="-120"/>
              </a:rPr>
              <a:t>7.</a:t>
            </a:r>
            <a:r>
              <a:rPr lang="zh-TW" altLang="en-US" b="1" u="sng" dirty="0">
                <a:solidFill>
                  <a:schemeClr val="tx1"/>
                </a:solidFill>
                <a:latin typeface="標楷體" panose="03000509000000000000" pitchFamily="65" charset="-120"/>
                <a:ea typeface="標楷體" panose="03000509000000000000" pitchFamily="65" charset="-120"/>
              </a:rPr>
              <a:t>職務上不應知悉或不應持有之公文資料，不得探悉或持有</a:t>
            </a:r>
            <a:r>
              <a:rPr lang="zh-TW" altLang="en-US" dirty="0">
                <a:solidFill>
                  <a:schemeClr val="tx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069161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B0D12046-83C2-700F-4972-8707609BF42B}"/>
              </a:ext>
            </a:extLst>
          </p:cNvPr>
          <p:cNvSpPr>
            <a:spLocks noGrp="1"/>
          </p:cNvSpPr>
          <p:nvPr>
            <p:ph type="title"/>
          </p:nvPr>
        </p:nvSpPr>
        <p:spPr/>
        <p:txBody>
          <a:bodyPr>
            <a:normAutofit fontScale="90000"/>
          </a:bodyPr>
          <a:lstStyle/>
          <a:p>
            <a:r>
              <a:rPr lang="zh-TW" altLang="zh-TW" kern="100" dirty="0">
                <a:ea typeface="標楷體" panose="03000509000000000000" pitchFamily="65" charset="-120"/>
                <a:cs typeface="Times New Roman" panose="02020603050405020304" pitchFamily="18" charset="0"/>
              </a:rPr>
              <a:t>各機關員工對於本機關任何文書，除經特許公開者外，絕對保守機密，不得洩漏</a:t>
            </a:r>
            <a:endParaRPr lang="zh-TW" altLang="en-US" dirty="0"/>
          </a:p>
        </p:txBody>
      </p:sp>
      <p:sp>
        <p:nvSpPr>
          <p:cNvPr id="3" name="內容版面配置區 2">
            <a:extLst>
              <a:ext uri="{FF2B5EF4-FFF2-40B4-BE49-F238E27FC236}">
                <a16:creationId xmlns:a16="http://schemas.microsoft.com/office/drawing/2014/main" id="{0C2DC92C-99A4-3B73-B2DE-9AF007092A91}"/>
              </a:ext>
            </a:extLst>
          </p:cNvPr>
          <p:cNvSpPr>
            <a:spLocks noGrp="1"/>
          </p:cNvSpPr>
          <p:nvPr>
            <p:ph idx="1"/>
          </p:nvPr>
        </p:nvSpPr>
        <p:spPr>
          <a:xfrm>
            <a:off x="4591878" y="594359"/>
            <a:ext cx="6937514" cy="1323893"/>
          </a:xfrm>
          <a:ln w="28575"/>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工務局核發變更使用執照前，會辦經發局</a:t>
            </a:r>
            <a:r>
              <a:rPr lang="zh-TW" altLang="zh-TW" sz="2400" kern="100" dirty="0">
                <a:effectLst/>
                <a:ea typeface="新細明體" panose="02020500000000000000" pitchFamily="18"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消防局等機關之準備作業程序核屬應保密事項，被查詢之機關員工自不得任意將內部會辦進度告知無關人員</a:t>
            </a:r>
            <a:endParaRPr lang="zh-TW" altLang="en-US" sz="2800" dirty="0"/>
          </a:p>
        </p:txBody>
      </p:sp>
      <p:sp>
        <p:nvSpPr>
          <p:cNvPr id="5" name="文字版面配置區 4">
            <a:extLst>
              <a:ext uri="{FF2B5EF4-FFF2-40B4-BE49-F238E27FC236}">
                <a16:creationId xmlns:a16="http://schemas.microsoft.com/office/drawing/2014/main" id="{74D107EC-15E6-6C73-9A29-F30BC6B9785C}"/>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行為時之</a:t>
            </a:r>
            <a:r>
              <a:rPr lang="zh-TW" altLang="zh-TW" sz="1800" kern="100" dirty="0">
                <a:ea typeface="標楷體" panose="03000509000000000000" pitchFamily="65" charset="-120"/>
                <a:cs typeface="Times New Roman" panose="02020603050405020304" pitchFamily="18" charset="0"/>
              </a:rPr>
              <a:t>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一</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規定</a:t>
            </a:r>
            <a:endParaRPr lang="en-US" altLang="zh-TW" sz="1800" kern="100" dirty="0">
              <a:ea typeface="標楷體" panose="03000509000000000000" pitchFamily="65" charset="-120"/>
              <a:cs typeface="Times New Roman" panose="02020603050405020304" pitchFamily="18" charset="0"/>
            </a:endParaRPr>
          </a:p>
        </p:txBody>
      </p:sp>
      <p:sp>
        <p:nvSpPr>
          <p:cNvPr id="8" name="文字版面配置區 4">
            <a:extLst>
              <a:ext uri="{FF2B5EF4-FFF2-40B4-BE49-F238E27FC236}">
                <a16:creationId xmlns:a16="http://schemas.microsoft.com/office/drawing/2014/main" id="{E51E706C-292D-3C64-52F9-EB0F4D1593EF}"/>
              </a:ext>
            </a:extLst>
          </p:cNvPr>
          <p:cNvSpPr>
            <a:spLocks noGrp="1"/>
          </p:cNvSpPr>
          <p:nvPr>
            <p:ph type="body" sz="quarter" idx="4294967295"/>
          </p:nvPr>
        </p:nvSpPr>
        <p:spPr>
          <a:xfrm>
            <a:off x="4591878" y="1918252"/>
            <a:ext cx="6937515" cy="3698668"/>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Autofit/>
          </a:bodyPr>
          <a:lstStyle/>
          <a:p>
            <a:endParaRPr lang="en-US" altLang="zh-TW" sz="2400"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dirty="0">
                <a:solidFill>
                  <a:schemeClr val="tx1"/>
                </a:solidFill>
                <a:latin typeface="標楷體" panose="03000509000000000000" pitchFamily="65" charset="-120"/>
                <a:ea typeface="標楷體" panose="03000509000000000000" pitchFamily="65" charset="-120"/>
              </a:rPr>
              <a:t>最新</a:t>
            </a:r>
            <a:r>
              <a:rPr lang="en-US" altLang="zh-TW" dirty="0">
                <a:solidFill>
                  <a:schemeClr val="tx1"/>
                </a:solidFill>
                <a:latin typeface="標楷體" panose="03000509000000000000" pitchFamily="65" charset="-120"/>
                <a:ea typeface="標楷體" panose="03000509000000000000" pitchFamily="65" charset="-120"/>
              </a:rPr>
              <a:t>112.09.20</a:t>
            </a:r>
            <a:r>
              <a:rPr lang="zh-TW" altLang="en-US" dirty="0">
                <a:solidFill>
                  <a:schemeClr val="tx1"/>
                </a:solidFill>
                <a:latin typeface="標楷體" panose="03000509000000000000" pitchFamily="65" charset="-120"/>
                <a:ea typeface="標楷體" panose="03000509000000000000" pitchFamily="65" charset="-120"/>
              </a:rPr>
              <a:t>修訂之文書處理手冊第</a:t>
            </a:r>
            <a:r>
              <a:rPr lang="en-US" altLang="zh-TW" dirty="0">
                <a:solidFill>
                  <a:schemeClr val="tx1"/>
                </a:solidFill>
                <a:latin typeface="標楷體" panose="03000509000000000000" pitchFamily="65" charset="-120"/>
                <a:ea typeface="標楷體" panose="03000509000000000000" pitchFamily="65" charset="-120"/>
              </a:rPr>
              <a:t>69</a:t>
            </a:r>
            <a:r>
              <a:rPr lang="zh-TW" altLang="en-US" dirty="0">
                <a:solidFill>
                  <a:schemeClr val="tx1"/>
                </a:solidFill>
                <a:latin typeface="標楷體" panose="03000509000000000000" pitchFamily="65" charset="-120"/>
                <a:ea typeface="標楷體" panose="03000509000000000000" pitchFamily="65" charset="-120"/>
              </a:rPr>
              <a:t>點</a:t>
            </a:r>
            <a:br>
              <a:rPr lang="en-US" altLang="zh-TW" dirty="0">
                <a:solidFill>
                  <a:schemeClr val="tx1"/>
                </a:solidFill>
                <a:latin typeface="標楷體" panose="03000509000000000000" pitchFamily="65" charset="-120"/>
                <a:ea typeface="標楷體" panose="03000509000000000000" pitchFamily="65" charset="-120"/>
              </a:rPr>
            </a:br>
            <a:r>
              <a:rPr lang="zh-TW" altLang="en-US" b="1"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a:t>
            </a:r>
            <a:r>
              <a:rPr lang="zh-TW" altLang="en-US" dirty="0">
                <a:solidFill>
                  <a:schemeClr val="tx1"/>
                </a:solidFill>
                <a:latin typeface="標楷體" panose="03000509000000000000" pitchFamily="65" charset="-120"/>
                <a:ea typeface="標楷體" panose="03000509000000000000" pitchFamily="65" charset="-120"/>
              </a:rPr>
              <a:t> </a:t>
            </a:r>
            <a:endParaRPr lang="en-US" altLang="zh-TW" dirty="0">
              <a:solidFill>
                <a:schemeClr val="tx1"/>
              </a:solidFill>
              <a:latin typeface="標楷體" panose="03000509000000000000" pitchFamily="65" charset="-120"/>
              <a:ea typeface="標楷體" panose="03000509000000000000" pitchFamily="65" charset="-120"/>
            </a:endParaRPr>
          </a:p>
          <a:p>
            <a:pPr>
              <a:spcAft>
                <a:spcPts val="0"/>
              </a:spcAft>
            </a:pPr>
            <a:r>
              <a:rPr lang="zh-TW" altLang="en-US" dirty="0">
                <a:solidFill>
                  <a:schemeClr val="tx1"/>
                </a:solidFill>
                <a:latin typeface="標楷體" panose="03000509000000000000" pitchFamily="65" charset="-120"/>
                <a:ea typeface="標楷體" panose="03000509000000000000" pitchFamily="65" charset="-120"/>
              </a:rPr>
              <a:t>政府資訊公開法</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款</a:t>
            </a:r>
            <a:b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政府資訊屬於下列各款情形之一者，應限制公開或不予提供之：</a:t>
            </a:r>
            <a:endPar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a:spcBef>
                <a:spcPts val="0"/>
              </a:spcBef>
              <a:spcAft>
                <a:spcPts val="0"/>
              </a:spcAft>
            </a:pP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a:spcBef>
                <a:spcPts val="0"/>
              </a:spcBef>
              <a:spcAft>
                <a:spcPts val="0"/>
              </a:spcAft>
            </a:pPr>
            <a:r>
              <a:rPr lang="zh-TW" altLang="en-US"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三、政府機關作成意思決定前，內部單位之擬稿或其他準備作業。</a:t>
            </a:r>
            <a:r>
              <a:rPr lang="en-US" altLang="zh-TW"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5641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16F08D-8B2B-0D09-AB10-8FC11A3CCF1F}"/>
              </a:ext>
            </a:extLst>
          </p:cNvPr>
          <p:cNvSpPr>
            <a:spLocks noGrp="1"/>
          </p:cNvSpPr>
          <p:nvPr>
            <p:ph type="title"/>
          </p:nvPr>
        </p:nvSpPr>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700" dirty="0">
                <a:solidFill>
                  <a:srgbClr val="000000"/>
                </a:solidFill>
                <a:latin typeface="標楷體" panose="03000509000000000000" pitchFamily="65" charset="-120"/>
                <a:ea typeface="標楷體" panose="03000509000000000000" pitchFamily="65" charset="-120"/>
              </a:rPr>
              <a:t>法務部</a:t>
            </a:r>
            <a:r>
              <a:rPr lang="en-US" altLang="zh-TW" sz="2700" dirty="0">
                <a:solidFill>
                  <a:srgbClr val="000000"/>
                </a:solidFill>
                <a:latin typeface="標楷體" panose="03000509000000000000" pitchFamily="65" charset="-120"/>
                <a:ea typeface="標楷體" panose="03000509000000000000" pitchFamily="65" charset="-120"/>
              </a:rPr>
              <a:t>103</a:t>
            </a:r>
            <a:r>
              <a:rPr lang="zh-TW" altLang="en-US" sz="2700" dirty="0">
                <a:solidFill>
                  <a:srgbClr val="000000"/>
                </a:solidFill>
                <a:latin typeface="標楷體" panose="03000509000000000000" pitchFamily="65" charset="-120"/>
                <a:ea typeface="標楷體" panose="03000509000000000000" pitchFamily="65" charset="-120"/>
              </a:rPr>
              <a:t>年</a:t>
            </a:r>
            <a:r>
              <a:rPr lang="en-US" altLang="zh-TW" sz="2700" dirty="0">
                <a:solidFill>
                  <a:srgbClr val="000000"/>
                </a:solidFill>
                <a:latin typeface="標楷體" panose="03000509000000000000" pitchFamily="65" charset="-120"/>
                <a:ea typeface="標楷體" panose="03000509000000000000" pitchFamily="65" charset="-120"/>
              </a:rPr>
              <a:t>03</a:t>
            </a:r>
            <a:r>
              <a:rPr lang="zh-TW" altLang="en-US" sz="2700" dirty="0">
                <a:solidFill>
                  <a:srgbClr val="000000"/>
                </a:solidFill>
                <a:latin typeface="標楷體" panose="03000509000000000000" pitchFamily="65" charset="-120"/>
                <a:ea typeface="標楷體" panose="03000509000000000000" pitchFamily="65" charset="-120"/>
              </a:rPr>
              <a:t>月</a:t>
            </a:r>
            <a:r>
              <a:rPr lang="en-US" altLang="zh-TW" sz="2700" dirty="0">
                <a:solidFill>
                  <a:srgbClr val="000000"/>
                </a:solidFill>
                <a:latin typeface="標楷體" panose="03000509000000000000" pitchFamily="65" charset="-120"/>
                <a:ea typeface="標楷體" panose="03000509000000000000" pitchFamily="65" charset="-120"/>
              </a:rPr>
              <a:t>04</a:t>
            </a:r>
            <a:r>
              <a:rPr lang="zh-TW" altLang="en-US" sz="2700" dirty="0">
                <a:solidFill>
                  <a:srgbClr val="000000"/>
                </a:solidFill>
                <a:latin typeface="標楷體" panose="03000509000000000000" pitchFamily="65" charset="-120"/>
                <a:ea typeface="標楷體" panose="03000509000000000000" pitchFamily="65" charset="-120"/>
              </a:rPr>
              <a:t>日法律字第</a:t>
            </a:r>
            <a:r>
              <a:rPr lang="en-US" altLang="zh-TW" sz="2700" dirty="0">
                <a:solidFill>
                  <a:srgbClr val="000000"/>
                </a:solidFill>
                <a:latin typeface="標楷體" panose="03000509000000000000" pitchFamily="65" charset="-120"/>
                <a:ea typeface="標楷體" panose="03000509000000000000" pitchFamily="65" charset="-120"/>
              </a:rPr>
              <a:t>10303500500</a:t>
            </a:r>
            <a:r>
              <a:rPr lang="zh-TW" altLang="en-US" sz="2700" dirty="0">
                <a:solidFill>
                  <a:srgbClr val="000000"/>
                </a:solidFill>
                <a:latin typeface="標楷體" panose="03000509000000000000" pitchFamily="65" charset="-120"/>
                <a:ea typeface="標楷體" panose="03000509000000000000" pitchFamily="65" charset="-120"/>
              </a:rPr>
              <a:t>號</a:t>
            </a:r>
            <a:endParaRPr lang="zh-TW" altLang="en-US" sz="2700" dirty="0">
              <a:latin typeface="標楷體" panose="03000509000000000000" pitchFamily="65" charset="-120"/>
              <a:ea typeface="標楷體" panose="03000509000000000000" pitchFamily="65" charset="-120"/>
            </a:endParaRPr>
          </a:p>
        </p:txBody>
      </p:sp>
      <p:sp>
        <p:nvSpPr>
          <p:cNvPr id="4" name="Rectangle 2">
            <a:extLst>
              <a:ext uri="{FF2B5EF4-FFF2-40B4-BE49-F238E27FC236}">
                <a16:creationId xmlns:a16="http://schemas.microsoft.com/office/drawing/2014/main" id="{F65688E3-A6FA-8933-8884-C3A697FC5D79}"/>
              </a:ext>
            </a:extLst>
          </p:cNvPr>
          <p:cNvSpPr>
            <a:spLocks noGrp="1" noChangeArrowheads="1"/>
          </p:cNvSpPr>
          <p:nvPr>
            <p:ph idx="1"/>
          </p:nvPr>
        </p:nvSpPr>
        <p:spPr bwMode="auto">
          <a:xfrm>
            <a:off x="407293" y="2143959"/>
            <a:ext cx="9271883" cy="3554819"/>
          </a:xfrm>
          <a:prstGeom prst="rect">
            <a:avLst/>
          </a:prstGeom>
          <a:solidFill>
            <a:schemeClr val="accent2">
              <a:lumMod val="20000"/>
              <a:lumOff val="80000"/>
            </a:schemeClr>
          </a:solidFill>
          <a:ln>
            <a:noFill/>
          </a:ln>
          <a:effectLst/>
        </p:spPr>
        <p:txBody>
          <a:bodyPr vert="horz" wrap="square" lIns="95220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fontAlgn="t">
              <a:lnSpc>
                <a:spcPct val="150000"/>
              </a:lnSpc>
              <a:spcBef>
                <a:spcPts val="200"/>
              </a:spcBef>
              <a:spcAft>
                <a:spcPts val="200"/>
              </a:spcAft>
              <a:buNone/>
            </a:pPr>
            <a:r>
              <a:rPr lang="zh-TW" altLang="en-US" sz="2200" b="1" dirty="0">
                <a:solidFill>
                  <a:srgbClr val="000000"/>
                </a:solidFill>
                <a:latin typeface="標楷體" panose="03000509000000000000" pitchFamily="65" charset="-120"/>
                <a:ea typeface="標楷體" panose="03000509000000000000" pitchFamily="65" charset="-120"/>
              </a:rPr>
              <a:t>政府資訊公開法第 </a:t>
            </a:r>
            <a:r>
              <a:rPr lang="en-US" altLang="zh-TW" sz="2200" b="1" dirty="0">
                <a:solidFill>
                  <a:srgbClr val="000000"/>
                </a:solidFill>
                <a:latin typeface="標楷體" panose="03000509000000000000" pitchFamily="65" charset="-120"/>
                <a:ea typeface="標楷體" panose="03000509000000000000" pitchFamily="65" charset="-120"/>
              </a:rPr>
              <a:t>18 </a:t>
            </a:r>
            <a:r>
              <a:rPr lang="zh-TW" altLang="en-US" sz="2200" b="1" dirty="0">
                <a:solidFill>
                  <a:srgbClr val="000000"/>
                </a:solidFill>
                <a:latin typeface="標楷體" panose="03000509000000000000" pitchFamily="65" charset="-120"/>
                <a:ea typeface="標楷體" panose="03000509000000000000" pitchFamily="65" charset="-120"/>
              </a:rPr>
              <a:t>條</a:t>
            </a:r>
            <a:r>
              <a:rPr lang="zh-TW" altLang="en-US" sz="2200" dirty="0">
                <a:solidFill>
                  <a:srgbClr val="000000"/>
                </a:solidFill>
                <a:latin typeface="標楷體" panose="03000509000000000000" pitchFamily="65" charset="-120"/>
                <a:ea typeface="標楷體" panose="03000509000000000000" pitchFamily="65" charset="-120"/>
              </a:rPr>
              <a:t>「政府機關作成意思決定前，內部單位之擬稿或其他準備作業。」</a:t>
            </a:r>
            <a:r>
              <a:rPr lang="zh-TW" altLang="en-US" sz="2200" b="1" dirty="0">
                <a:solidFill>
                  <a:srgbClr val="000000"/>
                </a:solidFill>
                <a:latin typeface="標楷體" panose="03000509000000000000" pitchFamily="65" charset="-120"/>
                <a:ea typeface="標楷體" panose="03000509000000000000" pitchFamily="65" charset="-120"/>
              </a:rPr>
              <a:t>得不予提供規範，係為保障機關作成決定得為翔實思考辯論及參與人員暢所欲言</a:t>
            </a:r>
            <a:r>
              <a:rPr lang="zh-TW" altLang="en-US" sz="2200" dirty="0">
                <a:solidFill>
                  <a:srgbClr val="000000"/>
                </a:solidFill>
                <a:latin typeface="標楷體" panose="03000509000000000000" pitchFamily="65" charset="-120"/>
                <a:ea typeface="標楷體" panose="03000509000000000000" pitchFamily="65" charset="-120"/>
              </a:rPr>
              <a:t>，而豁免公開，但如為意思決定</a:t>
            </a:r>
            <a:r>
              <a:rPr lang="zh-TW" altLang="en-US" sz="2200" b="1" dirty="0">
                <a:solidFill>
                  <a:srgbClr val="000000"/>
                </a:solidFill>
                <a:latin typeface="標楷體" panose="03000509000000000000" pitchFamily="65" charset="-120"/>
                <a:ea typeface="標楷體" panose="03000509000000000000" pitchFamily="65" charset="-120"/>
              </a:rPr>
              <a:t>基礎事實而無涉洩漏決策過程內部意見溝通或思辯材料，仍應公開</a:t>
            </a:r>
            <a:r>
              <a:rPr lang="zh-TW" altLang="en-US" sz="2200" dirty="0">
                <a:solidFill>
                  <a:srgbClr val="000000"/>
                </a:solidFill>
                <a:latin typeface="標楷體" panose="03000509000000000000" pitchFamily="65" charset="-120"/>
                <a:ea typeface="標楷體" panose="03000509000000000000" pitchFamily="65" charset="-120"/>
              </a:rPr>
              <a:t>；又所稱「但對公益有必要者，得公開或提供之」，應</a:t>
            </a:r>
            <a:r>
              <a:rPr lang="zh-TW" altLang="en-US" sz="2200" b="1" dirty="0">
                <a:solidFill>
                  <a:srgbClr val="000000"/>
                </a:solidFill>
                <a:latin typeface="標楷體" panose="03000509000000000000" pitchFamily="65" charset="-120"/>
                <a:ea typeface="標楷體" panose="03000509000000000000" pitchFamily="65" charset="-120"/>
              </a:rPr>
              <a:t>由主管機關就公開與不公開間比較衡量判斷</a:t>
            </a:r>
            <a:r>
              <a:rPr lang="zh-TW" altLang="en-US" sz="2200" dirty="0">
                <a:solidFill>
                  <a:srgbClr val="000000"/>
                </a:solidFill>
                <a:latin typeface="標楷體" panose="03000509000000000000" pitchFamily="65" charset="-120"/>
                <a:ea typeface="標楷體" panose="03000509000000000000" pitchFamily="65" charset="-120"/>
              </a:rPr>
              <a:t>，如判斷前者增進之公共利益大於後者法益，自應公開，惟行政機關應具體載明其理由。</a:t>
            </a:r>
            <a:endParaRPr kumimoji="0" lang="zh-TW" altLang="zh-TW" sz="22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p:txBody>
      </p:sp>
      <p:pic>
        <p:nvPicPr>
          <p:cNvPr id="5" name="圖形 4" descr="夾板 以實心填滿">
            <a:extLst>
              <a:ext uri="{FF2B5EF4-FFF2-40B4-BE49-F238E27FC236}">
                <a16:creationId xmlns:a16="http://schemas.microsoft.com/office/drawing/2014/main" id="{0D0A0491-E4BE-1320-1940-07DDEFE1A5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2716" y="4369159"/>
            <a:ext cx="1502964" cy="1502964"/>
          </a:xfrm>
          <a:prstGeom prst="rect">
            <a:avLst/>
          </a:prstGeom>
        </p:spPr>
      </p:pic>
    </p:spTree>
    <p:extLst>
      <p:ext uri="{BB962C8B-B14F-4D97-AF65-F5344CB8AC3E}">
        <p14:creationId xmlns:p14="http://schemas.microsoft.com/office/powerpoint/2010/main" val="1334862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6D773C-B5AB-2646-8BBA-8E05699A4366}"/>
              </a:ext>
            </a:extLst>
          </p:cNvPr>
          <p:cNvSpPr>
            <a:spLocks noGrp="1"/>
          </p:cNvSpPr>
          <p:nvPr>
            <p:ph type="title"/>
          </p:nvPr>
        </p:nvSpPr>
        <p:spPr>
          <a:xfrm>
            <a:off x="1097280" y="263527"/>
            <a:ext cx="10058400" cy="1450757"/>
          </a:xfrm>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800" dirty="0">
                <a:solidFill>
                  <a:schemeClr val="tx1"/>
                </a:solidFill>
                <a:latin typeface="標楷體" panose="03000509000000000000" pitchFamily="65" charset="-120"/>
                <a:ea typeface="標楷體" panose="03000509000000000000" pitchFamily="65" charset="-120"/>
              </a:rPr>
              <a:t>法務部</a:t>
            </a:r>
            <a:r>
              <a:rPr lang="en-US" altLang="zh-TW" sz="2800" dirty="0">
                <a:solidFill>
                  <a:schemeClr val="tx1"/>
                </a:solidFill>
                <a:latin typeface="標楷體" panose="03000509000000000000" pitchFamily="65" charset="-120"/>
                <a:ea typeface="標楷體" panose="03000509000000000000" pitchFamily="65" charset="-120"/>
              </a:rPr>
              <a:t>105</a:t>
            </a:r>
            <a:r>
              <a:rPr lang="zh-TW" altLang="en-US" sz="2800" dirty="0">
                <a:solidFill>
                  <a:schemeClr val="tx1"/>
                </a:solidFill>
                <a:latin typeface="標楷體" panose="03000509000000000000" pitchFamily="65" charset="-120"/>
                <a:ea typeface="標楷體" panose="03000509000000000000" pitchFamily="65" charset="-120"/>
              </a:rPr>
              <a:t>年</a:t>
            </a:r>
            <a:r>
              <a:rPr lang="en-US" altLang="zh-TW" sz="2800" dirty="0">
                <a:solidFill>
                  <a:schemeClr val="tx1"/>
                </a:solidFill>
                <a:latin typeface="標楷體" panose="03000509000000000000" pitchFamily="65" charset="-120"/>
                <a:ea typeface="標楷體" panose="03000509000000000000" pitchFamily="65" charset="-120"/>
              </a:rPr>
              <a:t>10</a:t>
            </a:r>
            <a:r>
              <a:rPr lang="zh-TW" altLang="en-US" sz="2800" dirty="0">
                <a:solidFill>
                  <a:schemeClr val="tx1"/>
                </a:solidFill>
                <a:latin typeface="標楷體" panose="03000509000000000000" pitchFamily="65" charset="-120"/>
                <a:ea typeface="標楷體" panose="03000509000000000000" pitchFamily="65" charset="-120"/>
              </a:rPr>
              <a:t>月</a:t>
            </a:r>
            <a:r>
              <a:rPr lang="en-US" altLang="zh-TW" sz="2800" dirty="0">
                <a:solidFill>
                  <a:schemeClr val="tx1"/>
                </a:solidFill>
                <a:latin typeface="標楷體" panose="03000509000000000000" pitchFamily="65" charset="-120"/>
                <a:ea typeface="標楷體" panose="03000509000000000000" pitchFamily="65" charset="-120"/>
              </a:rPr>
              <a:t>05</a:t>
            </a:r>
            <a:r>
              <a:rPr lang="zh-TW" altLang="en-US" sz="2800" dirty="0">
                <a:solidFill>
                  <a:schemeClr val="tx1"/>
                </a:solidFill>
                <a:latin typeface="標楷體" panose="03000509000000000000" pitchFamily="65" charset="-120"/>
                <a:ea typeface="標楷體" panose="03000509000000000000" pitchFamily="65" charset="-120"/>
              </a:rPr>
              <a:t>日法律字第</a:t>
            </a:r>
            <a:r>
              <a:rPr lang="en-US" altLang="zh-TW" sz="2800" dirty="0">
                <a:solidFill>
                  <a:schemeClr val="tx1"/>
                </a:solidFill>
                <a:latin typeface="標楷體" panose="03000509000000000000" pitchFamily="65" charset="-120"/>
                <a:ea typeface="標楷體" panose="03000509000000000000" pitchFamily="65" charset="-120"/>
              </a:rPr>
              <a:t>10503515120</a:t>
            </a:r>
            <a:r>
              <a:rPr lang="zh-TW" altLang="en-US" sz="2800" dirty="0">
                <a:solidFill>
                  <a:schemeClr val="tx1"/>
                </a:solidFill>
                <a:latin typeface="標楷體" panose="03000509000000000000" pitchFamily="65" charset="-120"/>
                <a:ea typeface="標楷體" panose="03000509000000000000" pitchFamily="65" charset="-120"/>
              </a:rPr>
              <a:t>號</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1CFEA4E-644D-452B-3459-21C91162B686}"/>
              </a:ext>
            </a:extLst>
          </p:cNvPr>
          <p:cNvSpPr>
            <a:spLocks noGrp="1"/>
          </p:cNvSpPr>
          <p:nvPr>
            <p:ph idx="1"/>
          </p:nvPr>
        </p:nvSpPr>
        <p:spPr>
          <a:xfrm>
            <a:off x="1307683" y="2446490"/>
            <a:ext cx="8314619" cy="2641403"/>
          </a:xfrm>
          <a:solidFill>
            <a:schemeClr val="accent2">
              <a:lumMod val="20000"/>
              <a:lumOff val="80000"/>
            </a:schemeClr>
          </a:solidFill>
        </p:spPr>
        <p:txBody>
          <a:bodyPr>
            <a:noAutofit/>
          </a:bodyPr>
          <a:lstStyle/>
          <a:p>
            <a:pPr>
              <a:lnSpc>
                <a:spcPct val="150000"/>
              </a:lnSpc>
            </a:pPr>
            <a:r>
              <a:rPr lang="zh-TW" altLang="en-US" sz="2200" dirty="0">
                <a:solidFill>
                  <a:schemeClr val="tx1"/>
                </a:solidFill>
                <a:latin typeface="標楷體" panose="03000509000000000000" pitchFamily="65" charset="-120"/>
                <a:ea typeface="標楷體" panose="03000509000000000000" pitchFamily="65" charset="-120"/>
              </a:rPr>
              <a:t>政府機關作成意思決定前，內部單位擬稿或其他準備作業得不予提供，又</a:t>
            </a:r>
            <a:r>
              <a:rPr lang="zh-TW" altLang="en-US" sz="2200" b="1" dirty="0">
                <a:solidFill>
                  <a:schemeClr val="tx1"/>
                </a:solidFill>
                <a:latin typeface="標楷體" panose="03000509000000000000" pitchFamily="65" charset="-120"/>
                <a:ea typeface="標楷體" panose="03000509000000000000" pitchFamily="65" charset="-120"/>
              </a:rPr>
              <a:t>某項資訊是否為內部單位擬稿或其他準備作業，應就個別事件整體觀察</a:t>
            </a:r>
            <a:r>
              <a:rPr lang="zh-TW" altLang="en-US" sz="2200" dirty="0">
                <a:solidFill>
                  <a:schemeClr val="tx1"/>
                </a:solidFill>
                <a:latin typeface="標楷體" panose="03000509000000000000" pitchFamily="65" charset="-120"/>
                <a:ea typeface="標楷體" panose="03000509000000000000" pitchFamily="65" charset="-120"/>
              </a:rPr>
              <a:t>，如為意思決定之基礎事實而無涉洩漏決策過程內部意見溝通或思辯材料，仍應公開，因公開非但不影響機關意思形成，甚且有助於民眾檢視及監督政府決策之合理性。</a:t>
            </a:r>
          </a:p>
        </p:txBody>
      </p:sp>
      <p:pic>
        <p:nvPicPr>
          <p:cNvPr id="4" name="圖形 3" descr="夾板 以實心填滿">
            <a:extLst>
              <a:ext uri="{FF2B5EF4-FFF2-40B4-BE49-F238E27FC236}">
                <a16:creationId xmlns:a16="http://schemas.microsoft.com/office/drawing/2014/main" id="{4A811C18-DEEC-E62D-F495-51B3B93B11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33045" y="4223869"/>
            <a:ext cx="1502964" cy="1502964"/>
          </a:xfrm>
          <a:prstGeom prst="rect">
            <a:avLst/>
          </a:prstGeom>
        </p:spPr>
      </p:pic>
    </p:spTree>
    <p:extLst>
      <p:ext uri="{BB962C8B-B14F-4D97-AF65-F5344CB8AC3E}">
        <p14:creationId xmlns:p14="http://schemas.microsoft.com/office/powerpoint/2010/main" val="233324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3BCA6E-2785-29F2-2007-7AEBFF294051}"/>
              </a:ext>
            </a:extLst>
          </p:cNvPr>
          <p:cNvSpPr>
            <a:spLocks noGrp="1"/>
          </p:cNvSpPr>
          <p:nvPr>
            <p:ph type="title"/>
          </p:nvPr>
        </p:nvSpPr>
        <p:spPr/>
        <p:txBody>
          <a:bodyPr>
            <a:normAutofit/>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公務員違反保密義務之刑事責任</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EFBC702-C0E3-6776-3F9D-4551F7451578}"/>
              </a:ext>
            </a:extLst>
          </p:cNvPr>
          <p:cNvSpPr>
            <a:spLocks noGrp="1"/>
          </p:cNvSpPr>
          <p:nvPr>
            <p:ph idx="1"/>
          </p:nvPr>
        </p:nvSpPr>
        <p:spPr>
          <a:xfrm>
            <a:off x="1385513" y="1876657"/>
            <a:ext cx="4631633" cy="3780000"/>
          </a:xfrm>
          <a:ln w="28575"/>
        </p:spPr>
        <p:style>
          <a:lnRef idx="1">
            <a:schemeClr val="accent1"/>
          </a:lnRef>
          <a:fillRef idx="2">
            <a:schemeClr val="accent1"/>
          </a:fillRef>
          <a:effectRef idx="1">
            <a:schemeClr val="accent1"/>
          </a:effectRef>
          <a:fontRef idx="minor">
            <a:schemeClr val="dk1"/>
          </a:fontRef>
        </p:style>
        <p:txBody>
          <a:bodyPr anchor="ctr">
            <a:no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132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dirty="0">
                <a:solidFill>
                  <a:schemeClr val="tx1"/>
                </a:solidFill>
                <a:latin typeface="標楷體" panose="03000509000000000000" pitchFamily="65" charset="-120"/>
                <a:ea typeface="標楷體" panose="03000509000000000000" pitchFamily="65" charset="-120"/>
              </a:rPr>
              <a:t>  </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公務員洩漏或交付關於中華民國國防以外應秘密之文書、圖畫</a:t>
            </a:r>
            <a:r>
              <a:rPr lang="zh-TW" altLang="en-US" sz="2400" dirty="0">
                <a:solidFill>
                  <a:srgbClr val="FF0000"/>
                </a:solidFill>
                <a:latin typeface="標楷體" panose="03000509000000000000" pitchFamily="65" charset="-120"/>
                <a:ea typeface="標楷體" panose="03000509000000000000" pitchFamily="65" charset="-120"/>
              </a:rPr>
              <a:t>消息</a:t>
            </a:r>
            <a:r>
              <a:rPr lang="zh-TW" altLang="en-US" sz="2400" dirty="0">
                <a:solidFill>
                  <a:schemeClr val="tx1"/>
                </a:solidFill>
                <a:latin typeface="標楷體" panose="03000509000000000000" pitchFamily="65" charset="-120"/>
                <a:ea typeface="標楷體" panose="03000509000000000000" pitchFamily="65" charset="-120"/>
              </a:rPr>
              <a:t>或物品者，處三年以下有期徒刑。</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因</a:t>
            </a:r>
            <a:r>
              <a:rPr lang="zh-TW" altLang="en-US" sz="2400" dirty="0">
                <a:solidFill>
                  <a:srgbClr val="FF0000"/>
                </a:solidFill>
                <a:latin typeface="標楷體" panose="03000509000000000000" pitchFamily="65" charset="-120"/>
                <a:ea typeface="標楷體" panose="03000509000000000000" pitchFamily="65" charset="-120"/>
              </a:rPr>
              <a:t>過失</a:t>
            </a:r>
            <a:r>
              <a:rPr lang="zh-TW" altLang="en-US" sz="2400" dirty="0">
                <a:solidFill>
                  <a:schemeClr val="tx1"/>
                </a:solidFill>
                <a:latin typeface="標楷體" panose="03000509000000000000" pitchFamily="65" charset="-120"/>
                <a:ea typeface="標楷體" panose="03000509000000000000" pitchFamily="65" charset="-120"/>
              </a:rPr>
              <a:t>犯前項之罪者，處一年以下有期徒刑、拘役或三百元以下罰金。</a:t>
            </a:r>
            <a:endParaRPr lang="en-US" altLang="zh-TW" sz="2400" dirty="0">
              <a:solidFill>
                <a:schemeClr val="tx1"/>
              </a:solidFill>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F6ADCC20-810A-1400-7CA6-EC70D8C3A04F}"/>
              </a:ext>
            </a:extLst>
          </p:cNvPr>
          <p:cNvSpPr txBox="1"/>
          <p:nvPr/>
        </p:nvSpPr>
        <p:spPr>
          <a:xfrm>
            <a:off x="6295802" y="1876657"/>
            <a:ext cx="4631634" cy="3780000"/>
          </a:xfrm>
          <a:prstGeom prst="rect">
            <a:avLst/>
          </a:prstGeom>
          <a:ln w="28575"/>
        </p:spPr>
        <p:style>
          <a:lnRef idx="1">
            <a:schemeClr val="accent1"/>
          </a:lnRef>
          <a:fillRef idx="2">
            <a:schemeClr val="accent1"/>
          </a:fillRef>
          <a:effectRef idx="1">
            <a:schemeClr val="accent1"/>
          </a:effectRef>
          <a:fontRef idx="minor">
            <a:schemeClr val="dk1"/>
          </a:fontRef>
        </p:style>
        <p:txBody>
          <a:bodyPr wrap="square" anchor="b">
            <a:sp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109</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~112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b="1" u="sng" dirty="0">
                <a:solidFill>
                  <a:schemeClr val="tx1"/>
                </a:solidFill>
                <a:latin typeface="標楷體" panose="03000509000000000000" pitchFamily="65" charset="-120"/>
                <a:ea typeface="標楷體" panose="03000509000000000000" pitchFamily="65" charset="-120"/>
              </a:rPr>
              <a:t>國家機密保護法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32</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34</a:t>
            </a:r>
            <a:r>
              <a:rPr lang="zh-TW" altLang="en-US" sz="2400" b="1" dirty="0">
                <a:solidFill>
                  <a:schemeClr val="tx1"/>
                </a:solidFill>
                <a:latin typeface="標楷體" panose="03000509000000000000" pitchFamily="65" charset="-120"/>
                <a:ea typeface="標楷體" panose="03000509000000000000" pitchFamily="65" charset="-120"/>
              </a:rPr>
              <a:t>條</a:t>
            </a:r>
            <a:endParaRPr lang="en-US" altLang="zh-TW" sz="2400" b="1"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規範洩漏或交付、刺探或收集經依法核定之國家機密，包含預備犯、預謀犯、過失犯或加重情形均逐一定罪責。</a:t>
            </a:r>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zh-TW" altLang="en-US" sz="2400" dirty="0">
              <a:solidFill>
                <a:schemeClr val="tx1"/>
              </a:solidFill>
              <a:latin typeface="標楷體" panose="03000509000000000000" pitchFamily="65" charset="-120"/>
              <a:ea typeface="標楷體" panose="03000509000000000000" pitchFamily="65" charset="-120"/>
            </a:endParaRPr>
          </a:p>
        </p:txBody>
      </p:sp>
      <p:grpSp>
        <p:nvGrpSpPr>
          <p:cNvPr id="7" name="群組 6">
            <a:extLst>
              <a:ext uri="{FF2B5EF4-FFF2-40B4-BE49-F238E27FC236}">
                <a16:creationId xmlns:a16="http://schemas.microsoft.com/office/drawing/2014/main" id="{0066969D-CCB5-3C2E-77CF-388EC4628017}"/>
              </a:ext>
            </a:extLst>
          </p:cNvPr>
          <p:cNvGrpSpPr/>
          <p:nvPr/>
        </p:nvGrpSpPr>
        <p:grpSpPr>
          <a:xfrm>
            <a:off x="9575693" y="4332846"/>
            <a:ext cx="1838039" cy="1838039"/>
            <a:chOff x="692727" y="2826325"/>
            <a:chExt cx="1838039" cy="1838039"/>
          </a:xfrm>
        </p:grpSpPr>
        <p:sp>
          <p:nvSpPr>
            <p:cNvPr id="8" name="橢圓 7">
              <a:extLst>
                <a:ext uri="{FF2B5EF4-FFF2-40B4-BE49-F238E27FC236}">
                  <a16:creationId xmlns:a16="http://schemas.microsoft.com/office/drawing/2014/main" id="{1C8CECBA-D5AB-27AD-4B5B-E37785BF30B9}"/>
                </a:ext>
              </a:extLst>
            </p:cNvPr>
            <p:cNvSpPr/>
            <p:nvPr/>
          </p:nvSpPr>
          <p:spPr>
            <a:xfrm>
              <a:off x="692727" y="2826325"/>
              <a:ext cx="1838039" cy="1838039"/>
            </a:xfrm>
            <a:prstGeom prst="ellipse">
              <a:avLst/>
            </a:prstGeom>
            <a:solidFill>
              <a:srgbClr val="FFFFFF"/>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9" name="圖片 8">
              <a:extLst>
                <a:ext uri="{FF2B5EF4-FFF2-40B4-BE49-F238E27FC236}">
                  <a16:creationId xmlns:a16="http://schemas.microsoft.com/office/drawing/2014/main" id="{6679555F-C9F7-59B8-235F-7A5E52BBBB91}"/>
                </a:ext>
              </a:extLst>
            </p:cNvPr>
            <p:cNvPicPr>
              <a:picLocks noChangeAspect="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4120" t="20076" r="22365" b="24874"/>
            <a:stretch/>
          </p:blipFill>
          <p:spPr>
            <a:xfrm>
              <a:off x="1057563" y="3298936"/>
              <a:ext cx="1063788" cy="885137"/>
            </a:xfrm>
            <a:prstGeom prst="rect">
              <a:avLst/>
            </a:prstGeom>
          </p:spPr>
        </p:pic>
      </p:grpSp>
    </p:spTree>
    <p:extLst>
      <p:ext uri="{BB962C8B-B14F-4D97-AF65-F5344CB8AC3E}">
        <p14:creationId xmlns:p14="http://schemas.microsoft.com/office/powerpoint/2010/main" val="1861748872"/>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1259</TotalTime>
  <Words>1542</Words>
  <Application>Microsoft Office PowerPoint</Application>
  <PresentationFormat>寬螢幕</PresentationFormat>
  <Paragraphs>95</Paragraphs>
  <Slides>12</Slides>
  <Notes>10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微軟正黑體</vt:lpstr>
      <vt:lpstr>標楷體</vt:lpstr>
      <vt:lpstr>蘋方-繁</vt:lpstr>
      <vt:lpstr>Aptos</vt:lpstr>
      <vt:lpstr>Calibri</vt:lpstr>
      <vt:lpstr>Calibri Light</vt:lpstr>
      <vt:lpstr>回顧</vt:lpstr>
      <vt:lpstr>文書處理手冊公務員保密義務及注意事項</vt:lpstr>
      <vt:lpstr>公務員服務法</vt:lpstr>
      <vt:lpstr>機密之種類</vt:lpstr>
      <vt:lpstr>監察院113內調14審查意見</vt:lpstr>
      <vt:lpstr>非經辦人員不得查詢業務範圍以外之公務事件</vt:lpstr>
      <vt:lpstr>各機關員工對於本機關任何文書，除經特許公開者外，絕對保守機密，不得洩漏</vt:lpstr>
      <vt:lpstr>行政函釋 法務部103年03月04日法律字第10303500500號</vt:lpstr>
      <vt:lpstr>行政函釋 法務部105年10月05日法律字第10503515120號</vt:lpstr>
      <vt:lpstr>公務員違反保密義務之刑事責任</vt:lpstr>
      <vt:lpstr>公務員違反保密義務之行政責任</vt:lpstr>
      <vt:lpstr>公務員違反保密義務之民事責任</vt:lpstr>
      <vt:lpstr>報告完畢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文書處理手冊公務員保密義務及注意事項</dc:title>
  <dc:creator>政風處</dc:creator>
  <cp:lastModifiedBy>林璋維</cp:lastModifiedBy>
  <cp:revision>13</cp:revision>
  <cp:lastPrinted>2024-04-11T05:49:50Z</cp:lastPrinted>
  <dcterms:created xsi:type="dcterms:W3CDTF">2024-03-27T08:26:15Z</dcterms:created>
  <dcterms:modified xsi:type="dcterms:W3CDTF">2024-04-15T02:42:34Z</dcterms:modified>
</cp:coreProperties>
</file>